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344" r:id="rId2"/>
    <p:sldId id="398" r:id="rId3"/>
    <p:sldId id="345" r:id="rId4"/>
    <p:sldId id="469" r:id="rId5"/>
    <p:sldId id="491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200"/>
    <a:srgbClr val="ED7D31"/>
    <a:srgbClr val="4472C4"/>
    <a:srgbClr val="CC5D08"/>
    <a:srgbClr val="DAD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1887" autoAdjust="0"/>
  </p:normalViewPr>
  <p:slideViewPr>
    <p:cSldViewPr snapToGrid="0">
      <p:cViewPr varScale="1">
        <p:scale>
          <a:sx n="155" d="100"/>
          <a:sy n="155" d="100"/>
        </p:scale>
        <p:origin x="18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7BA8C-E58E-4191-B6C7-A2F7CC2BDCB0}"/>
              </a:ext>
            </a:extLst>
          </p:cNvPr>
          <p:cNvSpPr txBox="1"/>
          <p:nvPr/>
        </p:nvSpPr>
        <p:spPr>
          <a:xfrm>
            <a:off x="266701" y="5691187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  <a:sym typeface="Arial"/>
              </a:rPr>
              <a:t>DS6040 Summer 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  <a:sym typeface="Arial"/>
              </a:rPr>
              <a:t>Teague R. Henry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A56C5D-4F8E-47EA-A87C-6F3764F9FB5B}"/>
              </a:ext>
            </a:extLst>
          </p:cNvPr>
          <p:cNvSpPr/>
          <p:nvPr/>
        </p:nvSpPr>
        <p:spPr>
          <a:xfrm>
            <a:off x="0" y="1214657"/>
            <a:ext cx="121920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Demi Cond" panose="020B0706030402020204" pitchFamily="34" charset="0"/>
                <a:cs typeface="Arial"/>
                <a:sym typeface="Arial"/>
              </a:rPr>
              <a:t>Non-Parametric Bayes: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Bayes for Infinite Dimensional Problems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Module </a:t>
            </a:r>
            <a:r>
              <a:rPr lang="en-US" sz="3200" noProof="0" dirty="0">
                <a:latin typeface="Franklin Gothic Demi" panose="020B0703020102020204" pitchFamily="34" charset="0"/>
              </a:rPr>
              <a:t>11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 Live Session (8/3/2021)</a:t>
            </a:r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8C56600A-8EBF-4267-A4D6-47D02CAC8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609" y="5766438"/>
            <a:ext cx="4806696" cy="8930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651" y="990113"/>
            <a:ext cx="5672727" cy="494113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Old Faithful – Geyser in Yellowstone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Model wait times as an infinite mixture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Within cluster, wait times are normally distributed.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Let’s start with 30 max.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1206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Infinite Mixture Model – Old Faithful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66FE1FE-59FC-4521-89F3-7CE6E5A0D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6469" y="1294370"/>
            <a:ext cx="5692345" cy="426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4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651" y="990113"/>
            <a:ext cx="5672727" cy="494113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K = 30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def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stick_breaking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(beta):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portion_remaining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tt.concatenate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([[1],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tt.extra_ops.cumprod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(1 - beta)[:-1]])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return beta *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portion_remaining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with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pm.Model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 as model: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alpha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pm.Gamma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("alpha", 1.0, 1.0)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beta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pm.Beta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("beta", 1.0, alpha, shape=K)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w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pm.Deterministic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("w",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stick_breaking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(beta))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tau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pm.Gamma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("tau", 1.0, 1.0, shape=K)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lambda_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pm.Gamma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("lambda_", 10.0, 1.0, shape=K)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mu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pm.Normal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("mu", 0, tau=lambda_ * tau, shape=K)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obs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pm.NormalMixture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obs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", w, mu, tau=lambda_ * tau,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observed=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old_faithful_df.std_waiting.values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with model: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trace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pm.sample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(1000, tune=2500, chains=2,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advi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target_accept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=0.9,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random_seed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=SEED)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1206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Infinite Mixture Model – Old Faithful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AF2A8-885D-432B-92D4-22170DB60E94}"/>
              </a:ext>
            </a:extLst>
          </p:cNvPr>
          <p:cNvSpPr txBox="1"/>
          <p:nvPr/>
        </p:nvSpPr>
        <p:spPr>
          <a:xfrm>
            <a:off x="139781" y="6341040"/>
            <a:ext cx="6779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From: https://docs.pymc.io/pymc-examples/examples/mixture_models/dp_mix.html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939341-8897-44B4-8F44-C56C9D9CA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3640" y="1199296"/>
            <a:ext cx="6183099" cy="463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651" y="990113"/>
            <a:ext cx="5672727" cy="4941130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  <a:latin typeface="Franklin Gothic Book" panose="020B0503020102020204" pitchFamily="34" charset="0"/>
              </a:rPr>
              <a:t>5 components –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Really 2 components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  <a:latin typeface="Franklin Gothic Book" panose="020B0503020102020204" pitchFamily="34" charset="0"/>
              </a:rPr>
              <a:t>Ask for infinite components, get infinite components…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5 components fit the data best!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But 2 components are more interpretable…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1206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Infinite Mixture Model – Old Faithful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AF2A8-885D-432B-92D4-22170DB60E94}"/>
              </a:ext>
            </a:extLst>
          </p:cNvPr>
          <p:cNvSpPr txBox="1"/>
          <p:nvPr/>
        </p:nvSpPr>
        <p:spPr>
          <a:xfrm>
            <a:off x="139781" y="6341040"/>
            <a:ext cx="6779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From: https://docs.pymc.io/pymc-examples/examples/mixture_models/dp_mix.html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C000C7E-BB47-4766-A4BE-052FA0DE0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8307" y="926757"/>
            <a:ext cx="6588173" cy="494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2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651" y="990113"/>
            <a:ext cx="5590349" cy="4941130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  <a:latin typeface="Franklin Gothic Book" panose="020B0503020102020204" pitchFamily="34" charset="0"/>
              </a:rPr>
              <a:t>Infinite mixture models at a basic level are analogous to finite mixture models. But we can go further…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  <a:latin typeface="Franklin Gothic Book" panose="020B0503020102020204" pitchFamily="34" charset="0"/>
              </a:rPr>
              <a:t>How can we model arbitrary functions of data?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7946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Gaussian Process Models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AF2A8-885D-432B-92D4-22170DB60E94}"/>
              </a:ext>
            </a:extLst>
          </p:cNvPr>
          <p:cNvSpPr txBox="1"/>
          <p:nvPr/>
        </p:nvSpPr>
        <p:spPr>
          <a:xfrm>
            <a:off x="139781" y="6341040"/>
            <a:ext cx="797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From: https://docs.pymc.io/pymc-examples/examples/gaussian_processes/GP-SparseApprox.html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B26FD28E-B1A0-4D13-AF13-F2401ED74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704" y="2213831"/>
            <a:ext cx="5077912" cy="222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9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5651" y="990113"/>
                <a:ext cx="5590349" cy="4941130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Gaussian Process – </a:t>
                </a: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For every finite set of indices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is a multivariate normal.</a:t>
                </a:r>
              </a:p>
              <a:p>
                <a:pPr marL="800100" lvl="1" indent="-342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Equivalent to saying any linear combination of the observed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is univariate Normal.</a:t>
                </a:r>
              </a:p>
              <a:p>
                <a:pPr marL="800100" lvl="1" indent="-342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This is not equivalent to saying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is normally distributed</a:t>
                </a:r>
              </a:p>
              <a:p>
                <a:pPr marL="800100" lvl="1" indent="-342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This Gaussian Process models how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are interrelated (via time or space as the index)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5651" y="990113"/>
                <a:ext cx="5590349" cy="4941130"/>
              </a:xfrm>
              <a:blipFill>
                <a:blip r:embed="rId2"/>
                <a:stretch>
                  <a:fillRect l="-2290" t="-247" r="-2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7946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Gaussian Process Models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AF2A8-885D-432B-92D4-22170DB60E94}"/>
              </a:ext>
            </a:extLst>
          </p:cNvPr>
          <p:cNvSpPr txBox="1"/>
          <p:nvPr/>
        </p:nvSpPr>
        <p:spPr>
          <a:xfrm>
            <a:off x="139781" y="6341040"/>
            <a:ext cx="797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From: https://docs.pymc.io/pymc-examples/examples/gaussian_processes/GP-SparseApprox.html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B26FD28E-B1A0-4D13-AF13-F2401ED74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704" y="2213831"/>
            <a:ext cx="5077912" cy="222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0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5651" y="915977"/>
                <a:ext cx="5590349" cy="4941130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Kernel – A function analogous to an infinite dimensional 2D-matrix.</a:t>
                </a: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</a:t>
                </a: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acts as the index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Covariance Kernel – What is the expected covariance between two observations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Positive definite kernel – Any finite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plugged into the kernel function results in a valid covariance matrix (i.e. positive definite)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5651" y="915977"/>
                <a:ext cx="5590349" cy="4941130"/>
              </a:xfrm>
              <a:blipFill>
                <a:blip r:embed="rId2"/>
                <a:stretch>
                  <a:fillRect l="-2290" t="-247" r="-3053" b="-9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6062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Covariance Kernels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AF2A8-885D-432B-92D4-22170DB60E94}"/>
              </a:ext>
            </a:extLst>
          </p:cNvPr>
          <p:cNvSpPr txBox="1"/>
          <p:nvPr/>
        </p:nvSpPr>
        <p:spPr>
          <a:xfrm>
            <a:off x="139781" y="6341040"/>
            <a:ext cx="797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From: https://docs.pymc.io/pymc-examples/examples/gaussian_processes/GP-SparseApprox.html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B26FD28E-B1A0-4D13-AF13-F2401ED74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704" y="2213831"/>
            <a:ext cx="5077912" cy="222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73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5651" y="915977"/>
                <a:ext cx="5590349" cy="4941130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Kernel – A function analogous to an infinite dimensional 2D-matrix.</a:t>
                </a: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</a:t>
                </a: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acts as the index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Covariance Kernel – What is the expected covariance between two observations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Positive definite kernel – Any finite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plugged into the kernel function results in a valid covariance matrix (i.e. positive definite)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5651" y="915977"/>
                <a:ext cx="5590349" cy="4941130"/>
              </a:xfrm>
              <a:blipFill>
                <a:blip r:embed="rId2"/>
                <a:stretch>
                  <a:fillRect l="-2290" t="-247" r="-3053" b="-9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6062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Covariance Kernels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AF2A8-885D-432B-92D4-22170DB60E94}"/>
              </a:ext>
            </a:extLst>
          </p:cNvPr>
          <p:cNvSpPr txBox="1"/>
          <p:nvPr/>
        </p:nvSpPr>
        <p:spPr>
          <a:xfrm>
            <a:off x="139781" y="6341040"/>
            <a:ext cx="797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From: https://docs.pymc.io/pymc-examples/examples/gaussian_processes/GP-SparseApprox.html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B26FD28E-B1A0-4D13-AF13-F2401ED74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704" y="2213831"/>
            <a:ext cx="5077912" cy="222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20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48900" y="1027454"/>
                <a:ext cx="5590349" cy="4941130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White Noise Kernel –</a:t>
                </a: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variance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, else 0.</a:t>
                </a: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No autocorrelation!</a:t>
                </a: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</a:pPr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</a:pPr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</a:pPr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Exponentiated Quadratic –</a:t>
                </a: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[− 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is a hyperparameter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8900" y="1027454"/>
                <a:ext cx="5590349" cy="4941130"/>
              </a:xfrm>
              <a:blipFill>
                <a:blip r:embed="rId2"/>
                <a:stretch>
                  <a:fillRect l="-2181" t="-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6062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Covariance Kernels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AF2A8-885D-432B-92D4-22170DB60E94}"/>
              </a:ext>
            </a:extLst>
          </p:cNvPr>
          <p:cNvSpPr txBox="1"/>
          <p:nvPr/>
        </p:nvSpPr>
        <p:spPr>
          <a:xfrm>
            <a:off x="139781" y="6341040"/>
            <a:ext cx="797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From: https://docs.pymc.io/pymc-examples/examples/gaussian_processes/GP-SparseApprox.html</a:t>
            </a:r>
          </a:p>
        </p:txBody>
      </p:sp>
      <p:pic>
        <p:nvPicPr>
          <p:cNvPr id="9" name="Picture 8" descr="A picture containing text, writing implement, stationary, needle&#10;&#10;Description automatically generated">
            <a:extLst>
              <a:ext uri="{FF2B5EF4-FFF2-40B4-BE49-F238E27FC236}">
                <a16:creationId xmlns:a16="http://schemas.microsoft.com/office/drawing/2014/main" id="{EB4F31A4-A880-4896-A7E1-5564ED4B7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384" y="1058346"/>
            <a:ext cx="5384712" cy="1801384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BE4871B2-5CFF-4116-87D6-0D7934520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384" y="3595102"/>
            <a:ext cx="5384712" cy="180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65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900" y="1027454"/>
            <a:ext cx="10615430" cy="4941130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Covariance kernels define the functional form of your data.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For example: 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Exponential Quadratic kernels allow for smooth trends 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White noise allows for uncorrelated white noise…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Kernels, because they produce positive definite matrices, can be combined: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Additively: An exponential quadratic + white noise allows for trend with additional variance around the trend.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Multiplicatively: Kernels multiplied together result in valid covariance matrices.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9062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Choosing Covariance Kernels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AF2A8-885D-432B-92D4-22170DB60E94}"/>
              </a:ext>
            </a:extLst>
          </p:cNvPr>
          <p:cNvSpPr txBox="1"/>
          <p:nvPr/>
        </p:nvSpPr>
        <p:spPr>
          <a:xfrm>
            <a:off x="139781" y="6341040"/>
            <a:ext cx="797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From: https://docs.pymc.io/pymc-examples/examples/gaussian_processes/GP-SparseApprox.html</a:t>
            </a:r>
          </a:p>
        </p:txBody>
      </p:sp>
    </p:spTree>
    <p:extLst>
      <p:ext uri="{BB962C8B-B14F-4D97-AF65-F5344CB8AC3E}">
        <p14:creationId xmlns:p14="http://schemas.microsoft.com/office/powerpoint/2010/main" val="2981765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900" y="1027454"/>
            <a:ext cx="5547100" cy="4941130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The construction of a GP model is complex, but fundamentally, GP models are approximating complex non-linear functions.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They can be used for inference, as you can interpret the various kernel estimates, but this is difficult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They are much better for prediction…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0711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What Gaussian Process Models Do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AF2A8-885D-432B-92D4-22170DB60E94}"/>
              </a:ext>
            </a:extLst>
          </p:cNvPr>
          <p:cNvSpPr txBox="1"/>
          <p:nvPr/>
        </p:nvSpPr>
        <p:spPr>
          <a:xfrm>
            <a:off x="139781" y="6341040"/>
            <a:ext cx="797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From: https://docs.pymc.io/pymc-examples/examples/gaussian_processes/GP-SparseApprox.html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50F8A8C-DED0-474B-83CF-D1C1DD46F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70480"/>
            <a:ext cx="5774724" cy="271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99" y="1027454"/>
            <a:ext cx="11741595" cy="4994773"/>
          </a:xfrm>
        </p:spPr>
        <p:txBody>
          <a:bodyPr/>
          <a:lstStyle/>
          <a:p>
            <a:pPr marL="571500" indent="-571500"/>
            <a:r>
              <a:rPr lang="en-US" sz="3200" dirty="0">
                <a:latin typeface="Franklin Gothic Book" panose="020B0503020102020204" pitchFamily="34" charset="0"/>
              </a:rPr>
              <a:t>Presentations Due Last Day of Class (8/10)</a:t>
            </a:r>
          </a:p>
          <a:p>
            <a:pPr marL="1200150" lvl="1" indent="-742950"/>
            <a:r>
              <a:rPr lang="en-US" sz="3200" dirty="0">
                <a:latin typeface="Franklin Gothic Book" panose="020B0503020102020204" pitchFamily="34" charset="0"/>
              </a:rPr>
              <a:t>Report Due 8/13</a:t>
            </a:r>
          </a:p>
          <a:p>
            <a:pPr marL="571500" indent="-571500"/>
            <a:r>
              <a:rPr lang="en-US" sz="3600" dirty="0">
                <a:latin typeface="Franklin Gothic Book" panose="020B0503020102020204" pitchFamily="34" charset="0"/>
              </a:rPr>
              <a:t>Upload presentations to </a:t>
            </a:r>
            <a:r>
              <a:rPr lang="en-US" sz="3600" dirty="0" err="1">
                <a:latin typeface="Franklin Gothic Book" panose="020B0503020102020204" pitchFamily="34" charset="0"/>
              </a:rPr>
              <a:t>Youtube</a:t>
            </a:r>
            <a:r>
              <a:rPr lang="en-US" sz="3600" dirty="0">
                <a:latin typeface="Franklin Gothic Book" panose="020B0503020102020204" pitchFamily="34" charset="0"/>
              </a:rPr>
              <a:t>/Vimeo (you can make them private)</a:t>
            </a:r>
          </a:p>
          <a:p>
            <a:pPr marL="1028700" lvl="1" indent="-571500"/>
            <a:r>
              <a:rPr lang="en-US" sz="3200" dirty="0">
                <a:latin typeface="Franklin Gothic Book" panose="020B0503020102020204" pitchFamily="34" charset="0"/>
              </a:rPr>
              <a:t>Embed the video in the Project Presentation thread in the course Piazza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4988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Course Updates</a:t>
            </a:r>
          </a:p>
        </p:txBody>
      </p:sp>
    </p:spTree>
    <p:extLst>
      <p:ext uri="{BB962C8B-B14F-4D97-AF65-F5344CB8AC3E}">
        <p14:creationId xmlns:p14="http://schemas.microsoft.com/office/powerpoint/2010/main" val="42554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900" y="1027454"/>
            <a:ext cx="5547100" cy="4941130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PyMC3 has a dedicated GP module, with many covariance functions already defined.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X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np.linspace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(0, 1, 10)[:,None]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with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pm.Model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 as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marginal_gp_model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ℓ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pm.Gamma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("ℓ", alpha=2, beta=1)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l-GR" sz="1200" dirty="0">
                <a:solidFill>
                  <a:schemeClr val="tx1"/>
                </a:solidFill>
                <a:latin typeface="Consolas" panose="020B0609020204030204" pitchFamily="49" charset="0"/>
              </a:rPr>
              <a:t>η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pm.HalfCauchy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l-GR" sz="1200" dirty="0">
                <a:solidFill>
                  <a:schemeClr val="tx1"/>
                </a:solidFill>
                <a:latin typeface="Consolas" panose="020B0609020204030204" pitchFamily="49" charset="0"/>
              </a:rPr>
              <a:t>η",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beta=5)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cov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l-GR" sz="1200" dirty="0">
                <a:solidFill>
                  <a:schemeClr val="tx1"/>
                </a:solidFill>
                <a:latin typeface="Consolas" panose="020B0609020204030204" pitchFamily="49" charset="0"/>
              </a:rPr>
              <a:t>η ** 2 *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pm.gp.cov.Matern52(1, ℓ)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gp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pm.gp.Marginal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cov_func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cov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l-GR" sz="1200" dirty="0">
                <a:solidFill>
                  <a:schemeClr val="tx1"/>
                </a:solidFill>
                <a:latin typeface="Consolas" panose="020B0609020204030204" pitchFamily="49" charset="0"/>
              </a:rPr>
              <a:t>σ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pm.HalfCauchy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l-GR" sz="1200" dirty="0">
                <a:solidFill>
                  <a:schemeClr val="tx1"/>
                </a:solidFill>
                <a:latin typeface="Consolas" panose="020B0609020204030204" pitchFamily="49" charset="0"/>
              </a:rPr>
              <a:t>σ",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beta=5)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y_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gp.marginal_likelihood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("y", X=X, y=y, noise=</a:t>
            </a:r>
            <a:r>
              <a:rPr lang="el-GR" sz="1200" dirty="0">
                <a:solidFill>
                  <a:schemeClr val="tx1"/>
                </a:solidFill>
                <a:latin typeface="Consolas" panose="020B0609020204030204" pitchFamily="49" charset="0"/>
              </a:rPr>
              <a:t>σ)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The above code defines a GP with a </a:t>
            </a:r>
            <a:r>
              <a:rPr lang="en-US" sz="20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Matern</a:t>
            </a:r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covariance and marginal white noise with a </a:t>
            </a:r>
            <a:r>
              <a:rPr lang="en-US" sz="20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HalfCauchy</a:t>
            </a:r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prior. ℓ and </a:t>
            </a:r>
            <a:r>
              <a:rPr lang="el-GR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η</a:t>
            </a:r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have Gamma and Half Cauchy priors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11017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Gaussian Process Models in PyMC3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AF2A8-885D-432B-92D4-22170DB60E94}"/>
              </a:ext>
            </a:extLst>
          </p:cNvPr>
          <p:cNvSpPr txBox="1"/>
          <p:nvPr/>
        </p:nvSpPr>
        <p:spPr>
          <a:xfrm>
            <a:off x="139781" y="6341040"/>
            <a:ext cx="797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From: https://docs.pymc.io/pymc-examples/examples/gaussian_processes/GP-SparseApprox.html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50F8A8C-DED0-474B-83CF-D1C1DD46F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70480"/>
            <a:ext cx="5774724" cy="271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02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506" y="1090422"/>
            <a:ext cx="11171484" cy="4941130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Non-Parametric Bayes –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When the structure of the model needs to be flexible and grow with increasing data.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Infinite mixture models allow one to determine the number of components rather than setting it a priori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Gaussian Process Models allow for the modeling and prediction of arbitrary non-linear models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Inference (interpreting what each parameter estimate means) is difficult with these models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But prediction is much simpler!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Next Week – </a:t>
            </a:r>
            <a:r>
              <a:rPr lang="en-US" b="1">
                <a:solidFill>
                  <a:schemeClr val="tx1"/>
                </a:solidFill>
                <a:latin typeface="Franklin Gothic Book" panose="020B0503020102020204" pitchFamily="34" charset="0"/>
              </a:rPr>
              <a:t>Course Wrap-up </a:t>
            </a:r>
            <a:r>
              <a:rPr lang="en-US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and Summary!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3026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AF2A8-885D-432B-92D4-22170DB60E94}"/>
              </a:ext>
            </a:extLst>
          </p:cNvPr>
          <p:cNvSpPr txBox="1"/>
          <p:nvPr/>
        </p:nvSpPr>
        <p:spPr>
          <a:xfrm>
            <a:off x="139781" y="6341040"/>
            <a:ext cx="797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From: https://docs.pymc.io/pymc-examples/examples/gaussian_processes/GP-SparseApprox.html</a:t>
            </a:r>
          </a:p>
        </p:txBody>
      </p:sp>
    </p:spTree>
    <p:extLst>
      <p:ext uri="{BB962C8B-B14F-4D97-AF65-F5344CB8AC3E}">
        <p14:creationId xmlns:p14="http://schemas.microsoft.com/office/powerpoint/2010/main" val="64397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99" y="1027454"/>
            <a:ext cx="11741595" cy="499477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Book" panose="020B0503020102020204" pitchFamily="34" charset="0"/>
              </a:rPr>
              <a:t>What is non-parametric Bayes?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Book" panose="020B0503020102020204" pitchFamily="34" charset="0"/>
              </a:rPr>
              <a:t>Infinite Mixture Models via the Chinese Restaurant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Book" panose="020B0503020102020204" pitchFamily="34" charset="0"/>
              </a:rPr>
              <a:t>Gaussian Process Models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2364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49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652" y="846941"/>
            <a:ext cx="11276516" cy="47939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Every model we have talked about this semester is </a:t>
            </a:r>
            <a:r>
              <a:rPr lang="en-US" i="1" dirty="0">
                <a:latin typeface="Franklin Gothic Book" panose="020B0503020102020204" pitchFamily="34" charset="0"/>
              </a:rPr>
              <a:t>parametric</a:t>
            </a:r>
          </a:p>
          <a:p>
            <a:pPr marL="0" indent="0">
              <a:buNone/>
            </a:pPr>
            <a:endParaRPr lang="en-US" i="1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b="1" u="sng" dirty="0">
                <a:latin typeface="Franklin Gothic Book" panose="020B0503020102020204" pitchFamily="34" charset="0"/>
              </a:rPr>
              <a:t>Parametric Model</a:t>
            </a:r>
            <a:r>
              <a:rPr lang="en-US" dirty="0">
                <a:latin typeface="Franklin Gothic Book" panose="020B0503020102020204" pitchFamily="34" charset="0"/>
              </a:rPr>
              <a:t> –</a:t>
            </a:r>
            <a:r>
              <a:rPr lang="en-US" i="1" dirty="0">
                <a:latin typeface="Franklin Gothic Book" panose="020B0503020102020204" pitchFamily="34" charset="0"/>
              </a:rPr>
              <a:t> </a:t>
            </a:r>
            <a:r>
              <a:rPr lang="en-US" dirty="0">
                <a:latin typeface="Franklin Gothic Book" panose="020B0503020102020204" pitchFamily="34" charset="0"/>
              </a:rPr>
              <a:t>A model with a fixed number of parameters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Any given regression model has a fixed number of features (and parameters)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A finite mixture model has a fixed number of mixtures</a:t>
            </a:r>
          </a:p>
          <a:p>
            <a:pPr lvl="1" indent="-457200"/>
            <a:r>
              <a:rPr lang="en-US" dirty="0">
                <a:latin typeface="Franklin Gothic Book" panose="020B0503020102020204" pitchFamily="34" charset="0"/>
              </a:rPr>
              <a:t>LDA/QDA has a fixed number of classes</a:t>
            </a:r>
          </a:p>
          <a:p>
            <a:pPr lvl="1" indent="-457200"/>
            <a:endParaRPr lang="en-US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Even Bayesian Model Averaging (or other model selection techniques) are parametric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5561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5400" dirty="0">
                <a:solidFill>
                  <a:srgbClr val="ED7D31"/>
                </a:solidFill>
                <a:latin typeface="Franklin Gothic Demi" panose="020B0703020102020204" pitchFamily="34" charset="0"/>
              </a:rPr>
              <a:t>Parametric Bayes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486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652" y="846941"/>
            <a:ext cx="11276516" cy="479391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Franklin Gothic Book" panose="020B0503020102020204" pitchFamily="34" charset="0"/>
              </a:rPr>
              <a:t>Non-Parametric Models – </a:t>
            </a:r>
          </a:p>
          <a:p>
            <a:pPr lvl="1" indent="-457200"/>
            <a:r>
              <a:rPr lang="en-US" sz="2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Models that grow/change with increasing amounts of data</a:t>
            </a:r>
          </a:p>
          <a:p>
            <a:pPr lvl="1" indent="-457200"/>
            <a:endParaRPr lang="en-US" sz="28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Franklin Gothic Book" panose="020B0503020102020204" pitchFamily="34" charset="0"/>
              </a:rPr>
              <a:t>Warning: Non-parametric is poorly defined</a:t>
            </a:r>
          </a:p>
          <a:p>
            <a:pPr lvl="1" indent="-457200"/>
            <a:r>
              <a:rPr lang="en-US" sz="2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It can refer to models that do not assume parametrized distributions</a:t>
            </a:r>
          </a:p>
          <a:p>
            <a:pPr marL="1257300" lvl="2" indent="-342900"/>
            <a:r>
              <a:rPr lang="en-US" sz="2400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Wilcoxian</a:t>
            </a:r>
            <a:r>
              <a:rPr lang="en-US" sz="24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Sign Rank Test</a:t>
            </a:r>
          </a:p>
          <a:p>
            <a:pPr marL="914400" lvl="2" indent="0">
              <a:buNone/>
            </a:pPr>
            <a:endParaRPr lang="en-US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Franklin Gothic Book" panose="020B0503020102020204" pitchFamily="34" charset="0"/>
              </a:rPr>
              <a:t>Non-Parametric Bayesian Models are ones where the structure is not specified </a:t>
            </a:r>
            <a:r>
              <a:rPr lang="en-US" sz="3200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a priori.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Non-Parametric</a:t>
            </a:r>
            <a:r>
              <a:rPr kumimoji="0" lang="en-US" sz="5400" b="0" i="0" u="none" strike="noStrike" kern="0" cap="none" spc="0" normalizeH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 Bayes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Franklin Gothic Demi" panose="020B0703020102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24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651" y="846941"/>
            <a:ext cx="4795397" cy="479391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Franklin Gothic Book" panose="020B0503020102020204" pitchFamily="34" charset="0"/>
              </a:rPr>
              <a:t>Mixture Models –</a:t>
            </a:r>
          </a:p>
          <a:p>
            <a:pPr lvl="1" indent="-457200"/>
            <a:r>
              <a:rPr lang="en-US" sz="2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Specify K components</a:t>
            </a:r>
          </a:p>
          <a:p>
            <a:pPr lvl="1" indent="-457200"/>
            <a:r>
              <a:rPr lang="en-US" sz="2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Automatically classify observations into classes/components</a:t>
            </a:r>
          </a:p>
          <a:p>
            <a:pPr lvl="1" indent="-457200"/>
            <a:endParaRPr lang="en-US" sz="28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sz="3200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How many components?</a:t>
            </a:r>
          </a:p>
          <a:p>
            <a:pPr lvl="1" indent="-457200"/>
            <a:r>
              <a:rPr lang="en-US" sz="2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Very hard question</a:t>
            </a:r>
          </a:p>
          <a:p>
            <a:pPr lvl="1" indent="-457200"/>
            <a:r>
              <a:rPr lang="en-US" sz="2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Important to get right</a:t>
            </a:r>
          </a:p>
          <a:p>
            <a:pPr lvl="2" indent="-457200"/>
            <a:endParaRPr lang="en-US" sz="2400" i="1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7265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Infinite Mixture Models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259D48F-3639-4E1A-B8B4-3E768369F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0384" y="724379"/>
            <a:ext cx="7727487" cy="540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8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5651" y="846941"/>
                <a:ext cx="11010846" cy="47939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Consider a restaurant with infinite tables and group style seating.</a:t>
                </a:r>
              </a:p>
              <a:p>
                <a:pPr marL="0" indent="0">
                  <a:buNone/>
                </a:pPr>
                <a:endParaRPr lang="en-US" sz="320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As customers enter, they look around and chose a table:</a:t>
                </a:r>
              </a:p>
              <a:p>
                <a:pPr lvl="1" indent="-457200"/>
                <a:r>
                  <a:rPr lang="en-US" sz="28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An occupied table with probability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number of occupants</a:t>
                </a:r>
              </a:p>
              <a:p>
                <a:pPr lvl="1" indent="-457200"/>
                <a:r>
                  <a:rPr lang="en-US" sz="28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The next unoccupied table with probability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457200" lvl="1" indent="0">
                  <a:buNone/>
                </a:pPr>
                <a:endParaRPr lang="en-US" sz="280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This process produces a finite number of occupied tables</a:t>
                </a:r>
              </a:p>
              <a:p>
                <a:pPr lvl="1" indent="-457200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(concentration parameter) increases number of occupied tables 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5651" y="846941"/>
                <a:ext cx="11010846" cy="4793918"/>
              </a:xfrm>
              <a:blipFill>
                <a:blip r:embed="rId2"/>
                <a:stretch>
                  <a:fillRect l="-1440" r="-1661" b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8762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Chinese Restaurant Process</a:t>
            </a:r>
          </a:p>
        </p:txBody>
      </p:sp>
    </p:spTree>
    <p:extLst>
      <p:ext uri="{BB962C8B-B14F-4D97-AF65-F5344CB8AC3E}">
        <p14:creationId xmlns:p14="http://schemas.microsoft.com/office/powerpoint/2010/main" val="139333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5651" y="990113"/>
                <a:ext cx="11010846" cy="494113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is the Dirac Delta Function (1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otherwise)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How do we ensure an infinite sum sums to 1?</a:t>
                </a:r>
              </a:p>
              <a:p>
                <a:pPr indent="-457200"/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First, generate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𝐵𝑒𝑡𝑎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 (note, does not sum to 1)</a:t>
                </a:r>
              </a:p>
              <a:p>
                <a:pPr indent="-457200"/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Then we can recursively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:</a:t>
                </a:r>
              </a:p>
              <a:p>
                <a:pPr indent="-457200"/>
                <a:endParaRPr lang="en-US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AD5550-A2A7-4DE2-AABE-A667C380C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5651" y="990113"/>
                <a:ext cx="11010846" cy="4941130"/>
              </a:xfrm>
              <a:blipFill>
                <a:blip r:embed="rId2"/>
                <a:stretch>
                  <a:fillRect l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7260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Stick Breaking Process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273146-FA9A-4827-88C5-06EEF4684E5D}"/>
              </a:ext>
            </a:extLst>
          </p:cNvPr>
          <p:cNvCxnSpPr>
            <a:cxnSpLocks/>
          </p:cNvCxnSpPr>
          <p:nvPr/>
        </p:nvCxnSpPr>
        <p:spPr>
          <a:xfrm>
            <a:off x="1085336" y="5649946"/>
            <a:ext cx="98977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76E843-F9E2-4B48-9F15-CF8D5636508C}"/>
                  </a:ext>
                </a:extLst>
              </p:cNvPr>
              <p:cNvSpPr txBox="1"/>
              <p:nvPr/>
            </p:nvSpPr>
            <p:spPr>
              <a:xfrm>
                <a:off x="1760838" y="5140556"/>
                <a:ext cx="12308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 .25</m:t>
                      </m:r>
                    </m:oMath>
                  </m:oMathPara>
                </a14:m>
                <a:endParaRPr lang="en-US" sz="2000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76E843-F9E2-4B48-9F15-CF8D56365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38" y="5140556"/>
                <a:ext cx="1230850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50A8D-458A-49B5-A488-09CE3CD822FD}"/>
                  </a:ext>
                </a:extLst>
              </p:cNvPr>
              <p:cNvSpPr txBox="1"/>
              <p:nvPr/>
            </p:nvSpPr>
            <p:spPr>
              <a:xfrm>
                <a:off x="693883" y="5431386"/>
                <a:ext cx="3914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50A8D-458A-49B5-A488-09CE3CD8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83" y="5431386"/>
                <a:ext cx="39145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C5E457-3F07-4EF7-875C-37AF0BE5E4AA}"/>
                  </a:ext>
                </a:extLst>
              </p:cNvPr>
              <p:cNvSpPr txBox="1"/>
              <p:nvPr/>
            </p:nvSpPr>
            <p:spPr>
              <a:xfrm>
                <a:off x="11125044" y="5431386"/>
                <a:ext cx="3914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C5E457-3F07-4EF7-875C-37AF0BE5E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044" y="5431386"/>
                <a:ext cx="39145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9491F2-8943-4B84-A385-C4D042322148}"/>
              </a:ext>
            </a:extLst>
          </p:cNvPr>
          <p:cNvCxnSpPr/>
          <p:nvPr/>
        </p:nvCxnSpPr>
        <p:spPr>
          <a:xfrm>
            <a:off x="3596947" y="5506504"/>
            <a:ext cx="0" cy="281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5333D1-7149-44C5-AEC5-A56C67EDF15D}"/>
                  </a:ext>
                </a:extLst>
              </p:cNvPr>
              <p:cNvSpPr txBox="1"/>
              <p:nvPr/>
            </p:nvSpPr>
            <p:spPr>
              <a:xfrm>
                <a:off x="1760838" y="5684108"/>
                <a:ext cx="12308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 .25</m:t>
                      </m:r>
                    </m:oMath>
                  </m:oMathPara>
                </a14:m>
                <a:endParaRPr lang="en-US" sz="2000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5333D1-7149-44C5-AEC5-A56C67EDF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38" y="5684108"/>
                <a:ext cx="1230850" cy="400110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8B80FE-2DD4-41C3-A5AE-8DCC6668221F}"/>
                  </a:ext>
                </a:extLst>
              </p:cNvPr>
              <p:cNvSpPr txBox="1"/>
              <p:nvPr/>
            </p:nvSpPr>
            <p:spPr>
              <a:xfrm>
                <a:off x="3865605" y="5124280"/>
                <a:ext cx="1236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 .2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8B80FE-2DD4-41C3-A5AE-8DCC66682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605" y="5124280"/>
                <a:ext cx="1236813" cy="400110"/>
              </a:xfrm>
              <a:prstGeom prst="rect">
                <a:avLst/>
              </a:prstGeom>
              <a:blipFill>
                <a:blip r:embed="rId8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7C8B6B9-A8F1-488F-9440-1437471B6F63}"/>
                  </a:ext>
                </a:extLst>
              </p:cNvPr>
              <p:cNvSpPr txBox="1"/>
              <p:nvPr/>
            </p:nvSpPr>
            <p:spPr>
              <a:xfrm>
                <a:off x="3865605" y="5667832"/>
                <a:ext cx="12368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 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7C8B6B9-A8F1-488F-9440-1437471B6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605" y="5667832"/>
                <a:ext cx="1236812" cy="400110"/>
              </a:xfrm>
              <a:prstGeom prst="rect">
                <a:avLst/>
              </a:prstGeom>
              <a:blipFill>
                <a:blip r:embed="rId9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C14932-52E5-4699-A0A8-3FE09768253E}"/>
              </a:ext>
            </a:extLst>
          </p:cNvPr>
          <p:cNvCxnSpPr/>
          <p:nvPr/>
        </p:nvCxnSpPr>
        <p:spPr>
          <a:xfrm>
            <a:off x="5256872" y="5506504"/>
            <a:ext cx="0" cy="281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1755B5-5F39-4247-B9E6-999BEB73B961}"/>
                  </a:ext>
                </a:extLst>
              </p:cNvPr>
              <p:cNvSpPr txBox="1"/>
              <p:nvPr/>
            </p:nvSpPr>
            <p:spPr>
              <a:xfrm>
                <a:off x="6185581" y="5124280"/>
                <a:ext cx="12368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 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sz="2000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1755B5-5F39-4247-B9E6-999BEB73B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581" y="5124280"/>
                <a:ext cx="1236812" cy="400110"/>
              </a:xfrm>
              <a:prstGeom prst="rect">
                <a:avLst/>
              </a:prstGeom>
              <a:blipFill>
                <a:blip r:embed="rId10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0B38A2-3391-45F3-9999-5EA89880BD18}"/>
                  </a:ext>
                </a:extLst>
              </p:cNvPr>
              <p:cNvSpPr txBox="1"/>
              <p:nvPr/>
            </p:nvSpPr>
            <p:spPr>
              <a:xfrm>
                <a:off x="6185581" y="5667832"/>
                <a:ext cx="12368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 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US" sz="2000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0B38A2-3391-45F3-9999-5EA89880B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581" y="5667832"/>
                <a:ext cx="1236812" cy="400110"/>
              </a:xfrm>
              <a:prstGeom prst="rect">
                <a:avLst/>
              </a:prstGeom>
              <a:blipFill>
                <a:blip r:embed="rId11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4C9A61-6B58-4BE3-8B7E-20EBFEC2E200}"/>
              </a:ext>
            </a:extLst>
          </p:cNvPr>
          <p:cNvCxnSpPr/>
          <p:nvPr/>
        </p:nvCxnSpPr>
        <p:spPr>
          <a:xfrm>
            <a:off x="8232791" y="5494996"/>
            <a:ext cx="0" cy="281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8A15C6-444A-4767-AFFC-4F931DE6947F}"/>
                  </a:ext>
                </a:extLst>
              </p:cNvPr>
              <p:cNvSpPr txBox="1"/>
              <p:nvPr/>
            </p:nvSpPr>
            <p:spPr>
              <a:xfrm>
                <a:off x="9075490" y="5124280"/>
                <a:ext cx="10821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 …</m:t>
                      </m:r>
                    </m:oMath>
                  </m:oMathPara>
                </a14:m>
                <a:endParaRPr lang="en-US" sz="2000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8A15C6-444A-4767-AFFC-4F931DE69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490" y="5124280"/>
                <a:ext cx="1082156" cy="400110"/>
              </a:xfrm>
              <a:prstGeom prst="rect">
                <a:avLst/>
              </a:prstGeom>
              <a:blipFill>
                <a:blip r:embed="rId12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D863EF-96DD-42B7-9423-BA56639C1EED}"/>
                  </a:ext>
                </a:extLst>
              </p:cNvPr>
              <p:cNvSpPr txBox="1"/>
              <p:nvPr/>
            </p:nvSpPr>
            <p:spPr>
              <a:xfrm>
                <a:off x="9075490" y="5667832"/>
                <a:ext cx="10821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latin typeface="Franklin Gothic Book" panose="020B0503020102020204" pitchFamily="34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D863EF-96DD-42B7-9423-BA56639C1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490" y="5667832"/>
                <a:ext cx="1082156" cy="400110"/>
              </a:xfrm>
              <a:prstGeom prst="rect">
                <a:avLst/>
              </a:prstGeom>
              <a:blipFill>
                <a:blip r:embed="rId13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49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5550-A2A7-4DE2-AABE-A667C380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651" y="990113"/>
            <a:ext cx="11010846" cy="494113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A mixture model with an infinite number of potential classes…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With a strong tendency for classes to be empty.</a:t>
            </a:r>
          </a:p>
          <a:p>
            <a:pPr lvl="1" indent="-457200"/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Conceptual difference is in how to model an infinite number of classes?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Theoretically, class membership is a </a:t>
            </a:r>
            <a:r>
              <a:rPr lang="en-US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Dirichlet Process</a:t>
            </a:r>
          </a:p>
          <a:p>
            <a:pPr lvl="2" indent="-457200"/>
            <a:r>
              <a:rPr lang="en-US" i="1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i.e</a:t>
            </a:r>
            <a:r>
              <a:rPr lang="en-US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 the Chinese Restaurant/Stick Breaking Process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Practically, infinity doesn’t play nice with computers</a:t>
            </a:r>
          </a:p>
          <a:p>
            <a:pPr lvl="1" indent="-4572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We use truncated infinite mixture models – put an upper limit on occupied classes </a:t>
            </a:r>
          </a:p>
          <a:p>
            <a:pPr marL="800100" lvl="1" indent="-3429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Note that a Dirichlet Process is not the same thing as a Dirichlet Distribution</a:t>
            </a:r>
          </a:p>
          <a:p>
            <a:pPr marL="1257300" lvl="2" indent="-342900"/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They are related though.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5C1E7-8415-4FEC-82EC-E1765F66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7" y="6131859"/>
            <a:ext cx="3557043" cy="73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D3D4-83E6-42C0-9293-ADAEACBDDAD0}"/>
              </a:ext>
            </a:extLst>
          </p:cNvPr>
          <p:cNvSpPr txBox="1"/>
          <p:nvPr/>
        </p:nvSpPr>
        <p:spPr>
          <a:xfrm>
            <a:off x="-1" y="6131859"/>
            <a:ext cx="8634957" cy="726141"/>
          </a:xfrm>
          <a:prstGeom prst="rect">
            <a:avLst/>
          </a:prstGeom>
          <a:solidFill>
            <a:srgbClr val="0B112B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BA6138-7101-4DD3-BD58-4FED8EAE9125}"/>
              </a:ext>
            </a:extLst>
          </p:cNvPr>
          <p:cNvSpPr/>
          <p:nvPr/>
        </p:nvSpPr>
        <p:spPr>
          <a:xfrm>
            <a:off x="0" y="-7894"/>
            <a:ext cx="12192000" cy="998009"/>
          </a:xfrm>
          <a:prstGeom prst="rect">
            <a:avLst/>
          </a:prstGeom>
          <a:solidFill>
            <a:srgbClr val="0B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F199-A674-4F2C-983D-9D840365B6EC}"/>
              </a:ext>
            </a:extLst>
          </p:cNvPr>
          <p:cNvSpPr txBox="1"/>
          <p:nvPr/>
        </p:nvSpPr>
        <p:spPr>
          <a:xfrm>
            <a:off x="139781" y="29445"/>
            <a:ext cx="6938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Franklin Gothic Demi" panose="020B0703020102020204" pitchFamily="34" charset="0"/>
                <a:cs typeface="Arial"/>
                <a:sym typeface="Arial"/>
              </a:rPr>
              <a:t>Infinite Mixture Model</a:t>
            </a:r>
          </a:p>
        </p:txBody>
      </p:sp>
    </p:spTree>
    <p:extLst>
      <p:ext uri="{BB962C8B-B14F-4D97-AF65-F5344CB8AC3E}">
        <p14:creationId xmlns:p14="http://schemas.microsoft.com/office/powerpoint/2010/main" val="185855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83545</TotalTime>
  <Words>1648</Words>
  <Application>Microsoft Office PowerPoint</Application>
  <PresentationFormat>Widescreen</PresentationFormat>
  <Paragraphs>198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Consolas</vt:lpstr>
      <vt:lpstr>Franklin Gothic Book</vt:lpstr>
      <vt:lpstr>Franklin Gothic Demi</vt:lpstr>
      <vt:lpstr>Franklin Gothic Demi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Basener</dc:creator>
  <cp:lastModifiedBy>Henry, Teague Rhine (ycp6wm)</cp:lastModifiedBy>
  <cp:revision>362</cp:revision>
  <dcterms:modified xsi:type="dcterms:W3CDTF">2021-08-02T16:26:53Z</dcterms:modified>
</cp:coreProperties>
</file>