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344" r:id="rId2"/>
    <p:sldId id="398" r:id="rId3"/>
    <p:sldId id="345" r:id="rId4"/>
    <p:sldId id="469" r:id="rId5"/>
    <p:sldId id="346" r:id="rId6"/>
    <p:sldId id="530" r:id="rId7"/>
    <p:sldId id="531" r:id="rId8"/>
    <p:sldId id="532" r:id="rId9"/>
    <p:sldId id="491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00"/>
    <a:srgbClr val="ED7D31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1887" autoAdjust="0"/>
  </p:normalViewPr>
  <p:slideViewPr>
    <p:cSldViewPr snapToGrid="0">
      <p:cViewPr varScale="1">
        <p:scale>
          <a:sx n="98" d="100"/>
          <a:sy n="98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DS6040 Summer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Teague R. Henry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6600" dirty="0">
                <a:latin typeface="Franklin Gothic Demi Cond" panose="020B0706030402020204" pitchFamily="34" charset="0"/>
              </a:rPr>
              <a:t>Everything You Need to Know About Bayes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 Cond" panose="020B070603040202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Module </a:t>
            </a:r>
            <a:r>
              <a:rPr lang="en-US" sz="3200" noProof="0" dirty="0">
                <a:latin typeface="Franklin Gothic Demi" panose="020B0703020102020204" pitchFamily="34" charset="0"/>
              </a:rPr>
              <a:t>12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Live Session (8/10/2021)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56600A-8EBF-4267-A4D6-47D02CAC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9" y="5766438"/>
            <a:ext cx="4806696" cy="89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846941"/>
            <a:ext cx="11276516" cy="479391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There are Bayesian versions of most statistical techniques.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Bayes is particularly good for:</a:t>
            </a:r>
          </a:p>
          <a:p>
            <a:pPr lvl="1" indent="-457200"/>
            <a:r>
              <a:rPr lang="en-US" sz="2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Hierarchical Models – </a:t>
            </a:r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When the data has units of clustering, and the parameters need to vary between those units</a:t>
            </a:r>
          </a:p>
          <a:p>
            <a:pPr lvl="2" indent="-457200"/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Students in schools, patients in hospitals, radon in counties</a:t>
            </a:r>
          </a:p>
          <a:p>
            <a:pPr lvl="1" indent="-457200"/>
            <a:r>
              <a:rPr lang="en-US" sz="2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Small samples or imbalanced data </a:t>
            </a:r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– Use weakly informative priors to adjust for lack of actual data</a:t>
            </a:r>
          </a:p>
          <a:p>
            <a:pPr lvl="2" indent="-457200"/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Tricky to do, make sure to be very transparent about prior choice</a:t>
            </a:r>
          </a:p>
          <a:p>
            <a:pPr lvl="1" indent="-457200"/>
            <a:r>
              <a:rPr lang="en-US" sz="28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Bespoke Models –</a:t>
            </a:r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Bayes is very flexible, and can handle very custom models</a:t>
            </a:r>
          </a:p>
          <a:p>
            <a:pPr lvl="2" indent="-457200"/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i.e. a dynamic topic model that also simultaneously clusters a communication network based on the topic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72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What is Bayes Good For?</a:t>
            </a:r>
          </a:p>
        </p:txBody>
      </p:sp>
    </p:spTree>
    <p:extLst>
      <p:ext uri="{BB962C8B-B14F-4D97-AF65-F5344CB8AC3E}">
        <p14:creationId xmlns:p14="http://schemas.microsoft.com/office/powerpoint/2010/main" val="6536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846941"/>
            <a:ext cx="11276516" cy="47939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Using Bayesian Stats is more programming heavy than most frequentist models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To make a bespoke model, you need to have a good understanding of how the pieces fit together, AND then implement the model in a probabilistic programming language.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Beware “easy” Bayesian implementations – They often hide prior/likelihood choices and the point of Bayes is to understand and control every part of the modeling process.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Use a probabilistic programming language –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“Programming” languages that let you programmatically set up your model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Stan or PyMC3 are the main ones </a:t>
            </a:r>
          </a:p>
          <a:p>
            <a:pPr marL="1257300" lvl="2" indent="-342900"/>
            <a:r>
              <a:rPr lang="en-US" sz="16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Stan is more developed, but PyMC3 is native in Python (Stan can run in Python but the model code is separate)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Honestly, I prefer Stan: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You can prep all your data in Python, then feed it into Stan, which then just works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Using PyMC3 you can use all sorts of Python code during model creation, but you have to fix all sorts of incompatibilities and errors.</a:t>
            </a:r>
          </a:p>
          <a:p>
            <a:pPr marL="800100" lvl="1" indent="-3429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That being said, PyMC3 would likely be best in a production environment (rather than a 1 shot model).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807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Estimating Bayesian Models</a:t>
            </a:r>
          </a:p>
        </p:txBody>
      </p:sp>
    </p:spTree>
    <p:extLst>
      <p:ext uri="{BB962C8B-B14F-4D97-AF65-F5344CB8AC3E}">
        <p14:creationId xmlns:p14="http://schemas.microsoft.com/office/powerpoint/2010/main" val="18573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846941"/>
            <a:ext cx="11276516" cy="47939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Conjugate Models –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posteriors have nice calculable forms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Usually not seen outside of teaching Bayes, or as technical components in much more complex models (i.e. BMA often uses conjugate priors for speed).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MCMC Samplers (NUTS) –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Literally sampling from your true posterior.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NUTS makes things much easier, but samplers are difficult to apply to BIG data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Also require a diagnostics.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Variational Inference (ADVI) –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Instead of sampling from your true posterior, approximate it using simpler distributions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ADVI just works, and provides point estimates. 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Best for starting values for samplers, and for BIG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807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Estimating Bayesian Models</a:t>
            </a:r>
          </a:p>
        </p:txBody>
      </p:sp>
    </p:spTree>
    <p:extLst>
      <p:ext uri="{BB962C8B-B14F-4D97-AF65-F5344CB8AC3E}">
        <p14:creationId xmlns:p14="http://schemas.microsoft.com/office/powerpoint/2010/main" val="2126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846941"/>
            <a:ext cx="11276516" cy="479391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Rule 1: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 Remember that parameters have distributions in Bayes, and are not point estimates.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Posterior Distributions –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 The distribution of the parameter once we “add” data to the prior.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131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Interpreting Bayesian Models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11896BB-EC6C-4F81-B849-093B273C1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7637" y="3429000"/>
            <a:ext cx="7374295" cy="24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846941"/>
            <a:ext cx="11276516" cy="479391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Descriptive Statistics for Posteriors –</a:t>
            </a: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514350" indent="-514350"/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EAP (Expected A Posteriori Value)  -</a:t>
            </a:r>
          </a:p>
          <a:p>
            <a:pPr marL="971550" lvl="1" indent="-51435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expected value or mean of the posterior distribution</a:t>
            </a:r>
          </a:p>
          <a:p>
            <a:pPr marL="971550" lvl="1" indent="-51435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EAP is the closest we get to the frequentist point estimate</a:t>
            </a:r>
          </a:p>
          <a:p>
            <a:pPr marL="514350" indent="-514350"/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MAP (Modal A Posteriori Value) – </a:t>
            </a:r>
          </a:p>
          <a:p>
            <a:pPr marL="971550" lvl="1" indent="-51435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value with the highest probability</a:t>
            </a:r>
          </a:p>
          <a:p>
            <a:pPr marL="971550" lvl="1" indent="-51435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Most useful for categorical variables (i.e. classification/mixtures)</a:t>
            </a:r>
          </a:p>
          <a:p>
            <a:pPr marL="971550" lvl="1" indent="-51435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Also useful for highly skewed posteriors (i.e. variances)</a:t>
            </a:r>
          </a:p>
          <a:p>
            <a:pPr marL="514350" indent="-514350"/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Credible Intervals –</a:t>
            </a:r>
          </a:p>
          <a:p>
            <a:pPr marL="971550" lvl="1" indent="-51435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What range of the posterior values contain XX% of the probability.</a:t>
            </a:r>
          </a:p>
          <a:p>
            <a:pPr marL="971550" lvl="1" indent="-51435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What confidence intervals want to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131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Interpreting Bayesian Models</a:t>
            </a:r>
          </a:p>
        </p:txBody>
      </p:sp>
    </p:spTree>
    <p:extLst>
      <p:ext uri="{BB962C8B-B14F-4D97-AF65-F5344CB8AC3E}">
        <p14:creationId xmlns:p14="http://schemas.microsoft.com/office/powerpoint/2010/main" val="32675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789793"/>
            <a:ext cx="5754471" cy="479391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Posterior Density Plot – 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Lets you see the distribution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Useful for interpretation and diagnostics.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Trace Plots –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Shows you how your sampler sampled over estimation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ONLY used for diagnosing estimator performance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Forest Plots –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Shows EAP and various CIs for each parameter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Useful summaries!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991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Plotting Bayesian Results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EC98A72-EFB5-4D8E-8373-8253148F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5994" y="1027454"/>
            <a:ext cx="4838700" cy="16192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EFF31B8-40E4-4B5A-9BB8-BEFE545C1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0224" y="2917032"/>
            <a:ext cx="5204571" cy="19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29" y="895090"/>
            <a:ext cx="5754471" cy="479391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Frequentist Definition of Probability-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Over an infinite series of samples, how often do we see something happen?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Relies on </a:t>
            </a:r>
            <a:r>
              <a:rPr lang="en-US" sz="20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asymptotics</a:t>
            </a: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NHST – 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Probability of observing something if the null hypothesis is correct.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Parameters –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Point estimates: What is the value for this one sample.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Confidence Intervals: If take an infinite set of samples, where do 95% of the parameter estimates fall?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61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Frequentist vs. Bayesian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29D1FC-5322-4B30-845C-4931BF036C28}"/>
              </a:ext>
            </a:extLst>
          </p:cNvPr>
          <p:cNvSpPr txBox="1">
            <a:spLocks/>
          </p:cNvSpPr>
          <p:nvPr/>
        </p:nvSpPr>
        <p:spPr>
          <a:xfrm>
            <a:off x="5974352" y="895090"/>
            <a:ext cx="5754471" cy="479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Bayesian Definition of Probability-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Degree of belief in something happening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No </a:t>
            </a:r>
            <a:r>
              <a:rPr lang="en-US" sz="20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asymptotics</a:t>
            </a: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! (But needs priors)</a:t>
            </a:r>
          </a:p>
          <a:p>
            <a:pPr marL="0" indent="0">
              <a:buFont typeface="Arial"/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Posteriors – 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probability of our parameter given data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Not an NHST type thing at all!</a:t>
            </a:r>
          </a:p>
          <a:p>
            <a:pPr marL="0" indent="0">
              <a:buFont typeface="Arial"/>
              <a:buNone/>
            </a:pPr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Parameters –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Parameters have distributions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Distributions reflect how certain we are about the values of the parameters</a:t>
            </a:r>
          </a:p>
          <a:p>
            <a:pPr lvl="1" indent="-457200"/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Parameters do not have a single point estimate (EAP, MAP are summary statistics)</a:t>
            </a: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29" y="895090"/>
            <a:ext cx="11635318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Bayesian Statistics is a tool to explore data, not an end in of itself.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Doing ML methods using Bayesian Models is quite difficult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ML is more 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mathy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/heuristic, and in many cases doesn’t use probability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Bayes </a:t>
            </a: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requires 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probability distributions attached to almost everything.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Bayesian methods are well suited for traditional statistical modeling problems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You can specify each parameter, and are interested in each parameter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Non-parametric Bayes is the closest to ML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Bayesian methods are ideal for bespoke models/applications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You can build nearly any type of statistical model from scratch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Using Bayesian methods requires computational knowledge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63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Final Thoughts on Bayesian ML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29D1FC-5322-4B30-845C-4931BF036C28}"/>
              </a:ext>
            </a:extLst>
          </p:cNvPr>
          <p:cNvSpPr txBox="1">
            <a:spLocks/>
          </p:cNvSpPr>
          <p:nvPr/>
        </p:nvSpPr>
        <p:spPr>
          <a:xfrm>
            <a:off x="5974352" y="895090"/>
            <a:ext cx="5754471" cy="479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29" y="895090"/>
            <a:ext cx="11635318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Always approach a problem “data-first”: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What data do you have? How was it produced? Is it sufficient to answer the questions?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This has very little to do with math/statistics. This requires domain knowledge.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You cannot model your way out of bad data.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Frequentist/Bayesian/ML/AI, none of them fix bad data.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More (in terms of sample size) bad data is worse than less bad data</a:t>
            </a:r>
          </a:p>
          <a:p>
            <a:pPr lvl="2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 It just makes you more confident in incorrect results.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Models are tools to explore the data. Different tools give you different views.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Some views aren’t helpful. Some views lie or mislead.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art of data science is in using tools to best understand the data with respect to a given problem.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783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Final Thoughts on Data Science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29D1FC-5322-4B30-845C-4931BF036C28}"/>
              </a:ext>
            </a:extLst>
          </p:cNvPr>
          <p:cNvSpPr txBox="1">
            <a:spLocks/>
          </p:cNvSpPr>
          <p:nvPr/>
        </p:nvSpPr>
        <p:spPr>
          <a:xfrm>
            <a:off x="5974352" y="895090"/>
            <a:ext cx="5754471" cy="479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29" y="895090"/>
            <a:ext cx="11635318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Data management takes 80-95% of the time (you all know this by now!):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Learn the computational/programming aspects of data management well</a:t>
            </a:r>
          </a:p>
          <a:p>
            <a:pPr lvl="2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How do you reshape data from wide to long format? How do you flag outliers? How do you identify missing data? How do you make sure Pandas has the right </a:t>
            </a:r>
            <a:r>
              <a:rPr lang="en-US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dtype</a:t>
            </a: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Much of successful analysis is dependent on successful preprocessing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Example: How you center/scale/transform data is key to interpreting it.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Understand the computational resources available to you: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You can’t fit a billion observation model on your laptop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You might need to understand how to deploy a model in parallel on proprietary super computing systems. Don’t think that others will do this for you!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You have an ethical duty as a data scientist: You report on what the data tells you, not what is the desired result.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532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More Final Thoughts on Data Science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84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Please upload and embed your presentations in the Piazza Thread!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Course Evaluations are now open!</a:t>
            </a:r>
          </a:p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Final Project Reports and Presentations due Friday!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988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Course Updates</a:t>
            </a:r>
          </a:p>
        </p:txBody>
      </p:sp>
    </p:spTree>
    <p:extLst>
      <p:ext uri="{BB962C8B-B14F-4D97-AF65-F5344CB8AC3E}">
        <p14:creationId xmlns:p14="http://schemas.microsoft.com/office/powerpoint/2010/main" val="4255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3291386" y="2568774"/>
            <a:ext cx="56092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9585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Bayes Theorem Redux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What are Priors?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Specifying a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Estimating Bayesian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Reporting Bayesian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Bayesian Statistics Vs. Frequentist 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Final Thoughts on Bayesian 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Some Final Thoughts on Data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9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048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Bayes’ Theorem Redux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04E536-F56E-4ECC-82FC-9190EEEBBAE0}"/>
              </a:ext>
            </a:extLst>
          </p:cNvPr>
          <p:cNvSpPr txBox="1">
            <a:spLocks/>
          </p:cNvSpPr>
          <p:nvPr/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Franklin Gothic Book" panose="020B0503020102020204" pitchFamily="34" charset="0"/>
              </a:rPr>
              <a:t>Statistics/Data Science/ML has two major components –</a:t>
            </a:r>
          </a:p>
          <a:p>
            <a:pPr lvl="1" indent="-457200"/>
            <a:r>
              <a:rPr lang="en-US" sz="2800" b="1" u="sng" dirty="0">
                <a:latin typeface="Franklin Gothic Book" panose="020B0503020102020204" pitchFamily="34" charset="0"/>
              </a:rPr>
              <a:t>Represent Complex Data using Simplifications</a:t>
            </a:r>
          </a:p>
          <a:p>
            <a:pPr lvl="2" indent="-457200"/>
            <a:r>
              <a:rPr lang="en-US" sz="2400" dirty="0">
                <a:latin typeface="Franklin Gothic Book" panose="020B0503020102020204" pitchFamily="34" charset="0"/>
              </a:rPr>
              <a:t>All models are data reductions going from full complexity (all your data, all your features, all your observations) to a smaller, more understandable set of parameters (1000’s of observations with 10 features -&gt; 10 regression coefficients)</a:t>
            </a:r>
          </a:p>
          <a:p>
            <a:pPr lvl="1" indent="-457200"/>
            <a:r>
              <a:rPr lang="en-US" sz="2800" b="1" u="sng" dirty="0">
                <a:latin typeface="Franklin Gothic Book" panose="020B0503020102020204" pitchFamily="34" charset="0"/>
              </a:rPr>
              <a:t>Quantify How “Good” Our Simplifications Are</a:t>
            </a:r>
          </a:p>
          <a:p>
            <a:pPr lvl="2" indent="-457200"/>
            <a:r>
              <a:rPr lang="en-US" sz="2400" dirty="0">
                <a:latin typeface="Franklin Gothic Book" panose="020B0503020102020204" pitchFamily="34" charset="0"/>
              </a:rPr>
              <a:t>Frequentists do this by comparing models against a null model</a:t>
            </a:r>
          </a:p>
          <a:p>
            <a:pPr lvl="3" indent="-457200"/>
            <a:r>
              <a:rPr lang="en-US" sz="2200" dirty="0">
                <a:latin typeface="Franklin Gothic Book" panose="020B0503020102020204" pitchFamily="34" charset="0"/>
              </a:rPr>
              <a:t>If our data was generated according to the null, how likely would these parameters be?</a:t>
            </a:r>
          </a:p>
          <a:p>
            <a:pPr marL="1257300" lvl="2" indent="-342900"/>
            <a:r>
              <a:rPr lang="en-US" sz="2400" dirty="0">
                <a:latin typeface="Franklin Gothic Book" panose="020B0503020102020204" pitchFamily="34" charset="0"/>
              </a:rPr>
              <a:t>Bayesians do this by making an initial guess about what the model should be</a:t>
            </a:r>
          </a:p>
          <a:p>
            <a:pPr marL="1714500" lvl="3"/>
            <a:r>
              <a:rPr lang="en-US" sz="2200" dirty="0">
                <a:latin typeface="Franklin Gothic Book" panose="020B0503020102020204" pitchFamily="34" charset="0"/>
              </a:rPr>
              <a:t>If this is our prior guess, how does data update those expectations?</a:t>
            </a:r>
          </a:p>
        </p:txBody>
      </p:sp>
    </p:spTree>
    <p:extLst>
      <p:ext uri="{BB962C8B-B14F-4D97-AF65-F5344CB8AC3E}">
        <p14:creationId xmlns:p14="http://schemas.microsoft.com/office/powerpoint/2010/main" val="28248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96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CFA0F-0AC1-4D7E-9691-C4E8490D1A71}"/>
                  </a:ext>
                </a:extLst>
              </p:cNvPr>
              <p:cNvSpPr txBox="1"/>
              <p:nvPr/>
            </p:nvSpPr>
            <p:spPr>
              <a:xfrm>
                <a:off x="3751544" y="2796134"/>
                <a:ext cx="4789901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CFA0F-0AC1-4D7E-9691-C4E8490D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44" y="2796134"/>
                <a:ext cx="4789901" cy="1265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E51E1D8-FC62-4C8E-AA8D-2A1904708470}"/>
              </a:ext>
            </a:extLst>
          </p:cNvPr>
          <p:cNvSpPr/>
          <p:nvPr/>
        </p:nvSpPr>
        <p:spPr>
          <a:xfrm>
            <a:off x="3908041" y="3127597"/>
            <a:ext cx="1438578" cy="63483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77C566-A508-4C5C-8EC3-4B16281A2A16}"/>
              </a:ext>
            </a:extLst>
          </p:cNvPr>
          <p:cNvCxnSpPr/>
          <p:nvPr/>
        </p:nvCxnSpPr>
        <p:spPr>
          <a:xfrm flipH="1" flipV="1">
            <a:off x="2999465" y="2655837"/>
            <a:ext cx="908576" cy="4638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9EADBD-4F62-4CFC-964C-3B63BC0F6C11}"/>
              </a:ext>
            </a:extLst>
          </p:cNvPr>
          <p:cNvSpPr txBox="1"/>
          <p:nvPr/>
        </p:nvSpPr>
        <p:spPr>
          <a:xfrm>
            <a:off x="530003" y="1947951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Posterior Distribution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(Probability of Model Given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F3952C-3F88-4D28-AADD-CE4CCC86117D}"/>
              </a:ext>
            </a:extLst>
          </p:cNvPr>
          <p:cNvSpPr/>
          <p:nvPr/>
        </p:nvSpPr>
        <p:spPr>
          <a:xfrm>
            <a:off x="5911567" y="2796134"/>
            <a:ext cx="1397809" cy="63483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1A311A-D48B-49B1-B03B-01F5E3BFD8CA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610471" y="2038471"/>
            <a:ext cx="1" cy="7576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FB559E-AE34-41FF-9B9B-949C2A618F5F}"/>
              </a:ext>
            </a:extLst>
          </p:cNvPr>
          <p:cNvSpPr txBox="1"/>
          <p:nvPr/>
        </p:nvSpPr>
        <p:spPr>
          <a:xfrm>
            <a:off x="4921452" y="1334223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Likelihood 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(Probability of Data Given Model)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B34BF-8D25-46CF-AC8B-FA8DA93975E7}"/>
              </a:ext>
            </a:extLst>
          </p:cNvPr>
          <p:cNvSpPr txBox="1"/>
          <p:nvPr/>
        </p:nvSpPr>
        <p:spPr>
          <a:xfrm>
            <a:off x="8724459" y="2756182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Prior Distribution 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(Probability of Model)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56C69A-B5F6-45FA-BB9A-54D7DA43C553}"/>
              </a:ext>
            </a:extLst>
          </p:cNvPr>
          <p:cNvSpPr/>
          <p:nvPr/>
        </p:nvSpPr>
        <p:spPr>
          <a:xfrm>
            <a:off x="7402563" y="2792705"/>
            <a:ext cx="995939" cy="634839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67416D-A2A5-4A59-805E-CFBE7305EA27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8398502" y="3110125"/>
            <a:ext cx="3259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7CF92-AEB5-4158-AFA3-7D406CCF5929}"/>
              </a:ext>
            </a:extLst>
          </p:cNvPr>
          <p:cNvSpPr/>
          <p:nvPr/>
        </p:nvSpPr>
        <p:spPr>
          <a:xfrm>
            <a:off x="6610471" y="3515200"/>
            <a:ext cx="1048358" cy="546666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CA51C-A736-450B-A0D7-939CE91A68B6}"/>
              </a:ext>
            </a:extLst>
          </p:cNvPr>
          <p:cNvSpPr txBox="1"/>
          <p:nvPr/>
        </p:nvSpPr>
        <p:spPr>
          <a:xfrm>
            <a:off x="5445631" y="4620991"/>
            <a:ext cx="3378038" cy="707886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Book" panose="020B0503020102020204" pitchFamily="34" charset="0"/>
              </a:rPr>
              <a:t>Marginal Distribution</a:t>
            </a:r>
          </a:p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(Probability of Data)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1A39AC-24AB-48AC-9001-A7CCD84201D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134650" y="4061866"/>
            <a:ext cx="0" cy="5591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68F59-48E4-4162-915C-CD0765629867}"/>
              </a:ext>
            </a:extLst>
          </p:cNvPr>
          <p:cNvSpPr/>
          <p:nvPr/>
        </p:nvSpPr>
        <p:spPr>
          <a:xfrm>
            <a:off x="530003" y="4324077"/>
            <a:ext cx="4279065" cy="1301714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A252A-9E2C-4DC4-A07E-D65990450C1C}"/>
                  </a:ext>
                </a:extLst>
              </p:cNvPr>
              <p:cNvSpPr txBox="1"/>
              <p:nvPr/>
            </p:nvSpPr>
            <p:spPr>
              <a:xfrm>
                <a:off x="508513" y="4332294"/>
                <a:ext cx="4222547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A252A-9E2C-4DC4-A07E-D6599045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3" y="4332294"/>
                <a:ext cx="4222547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07A44B-342D-4913-8089-A3B384CE3AB9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4809068" y="4974934"/>
            <a:ext cx="6365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906191-159E-40ED-9E1F-4A4BFBA291B3}"/>
                  </a:ext>
                </a:extLst>
              </p:cNvPr>
              <p:cNvSpPr txBox="1"/>
              <p:nvPr/>
            </p:nvSpPr>
            <p:spPr>
              <a:xfrm>
                <a:off x="513287" y="5042118"/>
                <a:ext cx="41220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Franklin Gothic Book" panose="020B0503020102020204" pitchFamily="34" charset="0"/>
                  </a:rPr>
                  <a:t>Probability of </a:t>
                </a:r>
                <a:r>
                  <a:rPr lang="en-US" b="1" i="1" dirty="0">
                    <a:latin typeface="Franklin Gothic Book" panose="020B0503020102020204" pitchFamily="34" charset="0"/>
                  </a:rPr>
                  <a:t>your data</a:t>
                </a:r>
                <a:r>
                  <a:rPr lang="en-US" dirty="0">
                    <a:latin typeface="Franklin Gothic Book" panose="020B0503020102020204" pitchFamily="34" charset="0"/>
                  </a:rPr>
                  <a:t> occurring for any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>
                  <a:latin typeface="Franklin Gothic Book" panose="020B0503020102020204" pitchFamily="34" charset="0"/>
                </a:endParaRPr>
              </a:p>
              <a:p>
                <a:r>
                  <a:rPr lang="en-US" dirty="0">
                    <a:latin typeface="Franklin Gothic Book" panose="020B0503020102020204" pitchFamily="34" charset="0"/>
                  </a:rPr>
                  <a:t>Note: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are constrained by the model type.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906191-159E-40ED-9E1F-4A4BFBA29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87" y="5042118"/>
                <a:ext cx="4122090" cy="523220"/>
              </a:xfrm>
              <a:prstGeom prst="rect">
                <a:avLst/>
              </a:prstGeom>
              <a:blipFill>
                <a:blip r:embed="rId5"/>
                <a:stretch>
                  <a:fillRect l="-444" t="-3488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3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829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Why Bayes?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2AF11C6-8ACC-4C2B-B8D5-902B34D15ED4}"/>
              </a:ext>
            </a:extLst>
          </p:cNvPr>
          <p:cNvSpPr txBox="1">
            <a:spLocks/>
          </p:cNvSpPr>
          <p:nvPr/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The Posterior – The probability of the model given the data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This is a direct, interpretable, measure of how well our model represents the data.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The posterior is everything that frequentist statistics wants, but cannot obtain. Why?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All inference (making claims about the underlying structure of data) exacts a price. Frequentists pay this price using </a:t>
            </a:r>
            <a:r>
              <a:rPr lang="en-US" dirty="0" err="1">
                <a:latin typeface="Franklin Gothic Book" panose="020B0503020102020204" pitchFamily="34" charset="0"/>
              </a:rPr>
              <a:t>asymptotics</a:t>
            </a:r>
            <a:r>
              <a:rPr lang="en-US" dirty="0">
                <a:latin typeface="Franklin Gothic Book" panose="020B0503020102020204" pitchFamily="34" charset="0"/>
              </a:rPr>
              <a:t> and null distributions.</a:t>
            </a:r>
          </a:p>
          <a:p>
            <a:pPr indent="-457200"/>
            <a:r>
              <a:rPr lang="en-US" dirty="0">
                <a:latin typeface="Franklin Gothic Book" panose="020B0503020102020204" pitchFamily="34" charset="0"/>
              </a:rPr>
              <a:t>Bayesian statistics pays this by requiring </a:t>
            </a:r>
            <a:r>
              <a:rPr lang="en-US" b="1" u="sng" dirty="0">
                <a:latin typeface="Franklin Gothic Book" panose="020B0503020102020204" pitchFamily="34" charset="0"/>
              </a:rPr>
              <a:t>priors</a:t>
            </a:r>
          </a:p>
        </p:txBody>
      </p:sp>
    </p:spTree>
    <p:extLst>
      <p:ext uri="{BB962C8B-B14F-4D97-AF65-F5344CB8AC3E}">
        <p14:creationId xmlns:p14="http://schemas.microsoft.com/office/powerpoint/2010/main" val="2687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965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Priors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2AF11C6-8ACC-4C2B-B8D5-902B34D15ED4}"/>
              </a:ext>
            </a:extLst>
          </p:cNvPr>
          <p:cNvSpPr txBox="1">
            <a:spLocks/>
          </p:cNvSpPr>
          <p:nvPr/>
        </p:nvSpPr>
        <p:spPr>
          <a:xfrm>
            <a:off x="192199" y="1027454"/>
            <a:ext cx="11741595" cy="499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Every parameter or unobserved latent variable in your model has a prior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Even though data can be associated with a parameter (i.e. a regression coefficient), the parameter has a prior, not the data.</a:t>
            </a: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A prior is a distribution over possible values that parameter can take.</a:t>
            </a:r>
            <a:endParaRPr lang="en-US" dirty="0">
              <a:latin typeface="Franklin Gothic Book" panose="020B0503020102020204" pitchFamily="34" charset="0"/>
            </a:endParaRP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A prior is what you think the parameter will be before you see the data.</a:t>
            </a:r>
          </a:p>
          <a:p>
            <a:pPr marL="800100" lvl="1" indent="-342900"/>
            <a:r>
              <a:rPr lang="en-US" dirty="0">
                <a:latin typeface="Franklin Gothic Book" panose="020B0503020102020204" pitchFamily="34" charset="0"/>
              </a:rPr>
              <a:t>Priors can be proper – a known distribution like the Normal or Gamma</a:t>
            </a:r>
          </a:p>
          <a:p>
            <a:pPr marL="800100" lvl="1" indent="-342900"/>
            <a:r>
              <a:rPr lang="en-US" dirty="0">
                <a:latin typeface="Franklin Gothic Book" panose="020B0503020102020204" pitchFamily="34" charset="0"/>
              </a:rPr>
              <a:t>Priors can be improper – Not a “known distribution” (i.e. a constant)</a:t>
            </a:r>
          </a:p>
          <a:p>
            <a:pPr marL="1257300" lvl="2" indent="-342900"/>
            <a:r>
              <a:rPr lang="en-US" dirty="0">
                <a:latin typeface="Franklin Gothic Book" panose="020B0503020102020204" pitchFamily="34" charset="0"/>
              </a:rPr>
              <a:t>Really, a prior is improper if you don’t know the normalizing constant to make it a real probability distribution (the technical definition of improper)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Priors can be conjugate – they play nicely with the likelihood and the posterior is directly calculatable. 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Priors can be non-conjugate – The resulting posterior doesn’t have a “known”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18337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653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How Do You Chose Your Priors?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C2AF11C6-8ACC-4C2B-B8D5-902B34D15E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199" y="779620"/>
                <a:ext cx="11741595" cy="4994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You need a prior for each parameter –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Note, a multivariate prior can cover multiple parameters (i.e. instead of </a:t>
                </a:r>
                <a:r>
                  <a:rPr lang="en-US" dirty="0" err="1">
                    <a:latin typeface="Franklin Gothic Book" panose="020B0503020102020204" pitchFamily="34" charset="0"/>
                  </a:rPr>
                  <a:t>Normals</a:t>
                </a:r>
                <a:r>
                  <a:rPr lang="en-US" dirty="0">
                    <a:latin typeface="Franklin Gothic Book" panose="020B0503020102020204" pitchFamily="34" charset="0"/>
                  </a:rPr>
                  <a:t> on all regression coefficients, you can have one multivariate Normal prior)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To chose the prior’s distributional family think about what range of values the parameter can possibly take. The family needs to have support in that range.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If the parameter can theoretically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, your prior should cover that range (i.e. a Normal distribution.)</a:t>
                </a:r>
              </a:p>
              <a:p>
                <a:pPr lvl="1" indent="-457200"/>
                <a:r>
                  <a:rPr lang="en-US" dirty="0">
                    <a:latin typeface="Franklin Gothic Book" panose="020B0503020102020204" pitchFamily="34" charset="0"/>
                  </a:rPr>
                  <a:t>If the parameter is strictly positive (i.e. a variance) the prior should be a strictly positive distribution (i.e. Gamma, Half-Cauchy).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anklin Gothic Book" panose="020B0503020102020204" pitchFamily="34" charset="0"/>
                  </a:rPr>
                  <a:t>Next, you need to specify your prior’s </a:t>
                </a:r>
                <a:r>
                  <a:rPr lang="en-US" b="1" u="sng" dirty="0">
                    <a:latin typeface="Franklin Gothic Book" panose="020B0503020102020204" pitchFamily="34" charset="0"/>
                  </a:rPr>
                  <a:t>hyperparameters.</a:t>
                </a:r>
              </a:p>
              <a:p>
                <a:pPr lvl="1" indent="-457200"/>
                <a:r>
                  <a:rPr lang="en-US" sz="2200" dirty="0">
                    <a:latin typeface="Franklin Gothic Book" panose="020B0503020102020204" pitchFamily="34" charset="0"/>
                  </a:rPr>
                  <a:t>What are your best guesses for that parameter?</a:t>
                </a:r>
              </a:p>
              <a:p>
                <a:pPr lvl="1" indent="-457200"/>
                <a:r>
                  <a:rPr lang="en-US" sz="2200" dirty="0">
                    <a:latin typeface="Franklin Gothic Book" panose="020B0503020102020204" pitchFamily="34" charset="0"/>
                  </a:rPr>
                  <a:t>Take care, this can be complex (i.e. not all hyperparameters are easily interpretable,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>
                    <a:latin typeface="Franklin Gothic Book" panose="020B0503020102020204" pitchFamily="34" charset="0"/>
                  </a:rPr>
                  <a:t> in a Beta distribution. How do they relate to the expected value?)</a:t>
                </a:r>
              </a:p>
            </p:txBody>
          </p:sp>
        </mc:Choice>
        <mc:Fallback xmlns="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C2AF11C6-8ACC-4C2B-B8D5-902B34D15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9" y="779620"/>
                <a:ext cx="11741595" cy="4994773"/>
              </a:xfrm>
              <a:prstGeom prst="rect">
                <a:avLst/>
              </a:prstGeom>
              <a:blipFill>
                <a:blip r:embed="rId3"/>
                <a:stretch>
                  <a:fillRect l="-1090" r="-1765" b="-78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5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Model Specification – </a:t>
                </a: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Choosing how you are simplifying and representing the data.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Data Likelihood – </a:t>
                </a: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What is the distribution of the data you are interested in? </a:t>
                </a: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How are you mapping data onto the parameters in the likelihood?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Example: Linear Regression –</a:t>
                </a: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Likelihood: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is normally distributed with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and variance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/>
                <a:r>
                  <a:rPr lang="en-US" sz="2800" b="1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Priors: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𝐻𝑎𝑙𝑓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𝐶𝑎𝑢𝑐h𝑦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en-US" sz="2800" baseline="-250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2" y="846941"/>
                <a:ext cx="11276516" cy="4793918"/>
              </a:xfrm>
              <a:blipFill>
                <a:blip r:embed="rId2"/>
                <a:stretch>
                  <a:fillRect l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290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But How do We Choose Parameters?</a:t>
            </a:r>
          </a:p>
        </p:txBody>
      </p:sp>
    </p:spTree>
    <p:extLst>
      <p:ext uri="{BB962C8B-B14F-4D97-AF65-F5344CB8AC3E}">
        <p14:creationId xmlns:p14="http://schemas.microsoft.com/office/powerpoint/2010/main" val="23152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85205</TotalTime>
  <Words>1965</Words>
  <Application>Microsoft Office PowerPoint</Application>
  <PresentationFormat>Widescreen</PresentationFormat>
  <Paragraphs>185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Franklin Gothic Book</vt:lpstr>
      <vt:lpstr>Franklin Gothic Demi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Henry, Teague Rhine (ycp6wm)</cp:lastModifiedBy>
  <cp:revision>366</cp:revision>
  <dcterms:modified xsi:type="dcterms:W3CDTF">2021-08-10T17:24:10Z</dcterms:modified>
</cp:coreProperties>
</file>