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344" r:id="rId2"/>
    <p:sldId id="345" r:id="rId3"/>
    <p:sldId id="346" r:id="rId4"/>
    <p:sldId id="347" r:id="rId5"/>
    <p:sldId id="348" r:id="rId6"/>
    <p:sldId id="350" r:id="rId7"/>
    <p:sldId id="349" r:id="rId8"/>
    <p:sldId id="351" r:id="rId9"/>
    <p:sldId id="352" r:id="rId10"/>
    <p:sldId id="353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6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164" d="100"/>
          <a:sy n="164" d="100"/>
        </p:scale>
        <p:origin x="15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Prior </a:t>
            </a:r>
            <a:r>
              <a:rPr kumimoji="0" lang="en-US" sz="6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Sele</a:t>
            </a:r>
            <a:r>
              <a:rPr lang="en-US" sz="6600" dirty="0" err="1">
                <a:latin typeface="Franklin Gothic Demi Cond" panose="020B0706030402020204" pitchFamily="34" charset="0"/>
              </a:rPr>
              <a:t>ction</a:t>
            </a:r>
            <a:r>
              <a:rPr lang="en-US" sz="6600" dirty="0">
                <a:latin typeface="Franklin Gothic Demi Cond" panose="020B0706030402020204" pitchFamily="34" charset="0"/>
              </a:rPr>
              <a:t> in Bayesian Statistics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 Cond" panose="020B070603040202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2 Live Session (6/01/2021)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Binomial: </a:t>
                </a:r>
                <a:r>
                  <a:rPr lang="en-US" dirty="0"/>
                  <a:t>Distribution for </a:t>
                </a:r>
                <a:r>
                  <a:rPr lang="en-US" i="1" dirty="0"/>
                  <a:t>k</a:t>
                </a:r>
                <a:r>
                  <a:rPr lang="en-US" dirty="0"/>
                  <a:t> = the number of success (“heads”) out of </a:t>
                </a:r>
                <a:r>
                  <a:rPr lang="en-US" i="1" dirty="0"/>
                  <a:t>n</a:t>
                </a:r>
                <a:r>
                  <a:rPr lang="en-US" dirty="0"/>
                  <a:t> Bernoulli trials each with probability </a:t>
                </a:r>
                <a:r>
                  <a:rPr lang="en-US" i="1" dirty="0"/>
                  <a:t>p</a:t>
                </a:r>
                <a:r>
                  <a:rPr lang="en-US" dirty="0"/>
                  <a:t> of success: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 Distribution: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5080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5080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 Beta Distribution is the conjugate prior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parameter of a Binomial.</a:t>
                </a:r>
              </a:p>
              <a:p>
                <a:pPr marL="5080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179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 –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Beta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3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Now, consider a selection between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Here, we are abstracting away from parameters, but this logic holds there too.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If you had no clue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correct, what prior would you choose?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A flat prior is ill defined, but has two major uses: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In the above case,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(or equivalently,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for any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Sometimes, a flat prior refers to conjugate priors with high variance,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0, 10000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 flat prior is un-informative, but not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non-informative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32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Flat Priors</a:t>
            </a:r>
          </a:p>
        </p:txBody>
      </p:sp>
    </p:spTree>
    <p:extLst>
      <p:ext uri="{BB962C8B-B14F-4D97-AF65-F5344CB8AC3E}">
        <p14:creationId xmlns:p14="http://schemas.microsoft.com/office/powerpoint/2010/main" val="1486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Spoiler Alert: There are no such things as non-informative priors.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Example: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𝑜𝑏𝑠𝑒𝑟𝑣𝑒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“Non-informative” priors (flat, high variance) are “fine” when you have enough data to overwhelm the prior.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“Non-informative” priors have problems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is high dimensional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A “non-informative” prior under one parameterization can be highly informative under a different parameterization (the “model” remains the same.)</a:t>
                </a:r>
              </a:p>
              <a:p>
                <a:pPr marL="342900" indent="-342900"/>
                <a:r>
                  <a:rPr lang="en-US" sz="2400" dirty="0">
                    <a:latin typeface="Franklin Gothic Book" panose="020B0503020102020204" pitchFamily="34" charset="0"/>
                  </a:rPr>
                  <a:t>Check if the posteriors “make sense” after using a non-informative prior. 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Requires knowledge of the problem, and what is reasonable vs. unreasonable.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935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526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“Non-informative”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Priors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CDA98-0CE9-45B9-991D-079421003E90}"/>
              </a:ext>
            </a:extLst>
          </p:cNvPr>
          <p:cNvSpPr txBox="1"/>
          <p:nvPr/>
        </p:nvSpPr>
        <p:spPr>
          <a:xfrm>
            <a:off x="546304" y="5608639"/>
            <a:ext cx="10519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Great, albeit a little technical, post:  https://statmodeling.stat.columbia.edu/2013/11/21/hidden-dangers-noninformative-priors/</a:t>
            </a:r>
          </a:p>
        </p:txBody>
      </p:sp>
    </p:spTree>
    <p:extLst>
      <p:ext uri="{BB962C8B-B14F-4D97-AF65-F5344CB8AC3E}">
        <p14:creationId xmlns:p14="http://schemas.microsoft.com/office/powerpoint/2010/main" val="10802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What is the probability that an arbitrarily biased coin lands on heads?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 – Reasonable “non-informative” prior</a:t>
                </a:r>
              </a:p>
              <a:p>
                <a:pPr indent="-457200"/>
                <a:r>
                  <a:rPr lang="en-US" dirty="0" err="1">
                    <a:latin typeface="Franklin Gothic Book" panose="020B0503020102020204" pitchFamily="34" charset="0"/>
                  </a:rPr>
                  <a:t>Reparameterize</a:t>
                </a:r>
                <a:r>
                  <a:rPr lang="en-US" dirty="0">
                    <a:latin typeface="Franklin Gothic Book" panose="020B0503020102020204" pitchFamily="34" charset="0"/>
                  </a:rPr>
                  <a:t> the model into log-odds of heads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Keep same 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- </a:t>
                </a:r>
                <a:r>
                  <a:rPr lang="en-US" b="1" i="1" u="sng" dirty="0">
                    <a:latin typeface="Franklin Gothic Book" panose="020B0503020102020204" pitchFamily="34" charset="0"/>
                  </a:rPr>
                  <a:t>This is not uninformative</a:t>
                </a:r>
              </a:p>
              <a:p>
                <a:pPr indent="-457200"/>
                <a:endParaRPr lang="en-US" b="1" i="1" u="sng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b="1" i="1" u="sng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Jeffreys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Priors</a:t>
            </a:r>
          </a:p>
        </p:txBody>
      </p:sp>
    </p:spTree>
    <p:extLst>
      <p:ext uri="{BB962C8B-B14F-4D97-AF65-F5344CB8AC3E}">
        <p14:creationId xmlns:p14="http://schemas.microsoft.com/office/powerpoint/2010/main" val="29439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Jeffreys Priors are “non-informative” priors that are applicable under any monotone change of variables.</a:t>
                </a:r>
              </a:p>
              <a:p>
                <a:pPr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a scalar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-457200"/>
                <a:r>
                  <a:rPr lang="en-US" dirty="0"/>
                  <a:t>Jeffreys Prior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- Fisher information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indent="-457200"/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Useful for when you absolutely must have a “non-informative” prior.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Note: Does not fix non-informative priors being over-informative with little data </a:t>
                </a:r>
              </a:p>
              <a:p>
                <a:pPr marL="0" indent="0" algn="ctr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Jeffreys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Priors</a:t>
            </a:r>
          </a:p>
        </p:txBody>
      </p:sp>
    </p:spTree>
    <p:extLst>
      <p:ext uri="{BB962C8B-B14F-4D97-AF65-F5344CB8AC3E}">
        <p14:creationId xmlns:p14="http://schemas.microsoft.com/office/powerpoint/2010/main" val="1435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Franklin Gothic Book" panose="020B0503020102020204" pitchFamily="34" charset="0"/>
              </a:rPr>
              <a:t>You, a clever data scientist:</a:t>
            </a:r>
            <a:r>
              <a:rPr lang="en-US" dirty="0">
                <a:latin typeface="Franklin Gothic Book" panose="020B0503020102020204" pitchFamily="34" charset="0"/>
              </a:rPr>
              <a:t> But Teague, we have information about the parameters… we collected data to estimate them, can’t we just use that?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00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Empirical Bayes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Priors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0BD87-5C94-4E55-B62B-E5AA644FF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15"/>
          <a:stretch/>
        </p:blipFill>
        <p:spPr>
          <a:xfrm>
            <a:off x="3094039" y="2219368"/>
            <a:ext cx="6271281" cy="35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u="sng" dirty="0">
                    <a:latin typeface="Franklin Gothic Book" panose="020B0503020102020204" pitchFamily="34" charset="0"/>
                  </a:rPr>
                  <a:t>Idea: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Use our observed data to inform our prior selection. Note that this only applies to hierarchical problems (though, this covers the majority of analyses)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latin typeface="Franklin Gothic Book" panose="020B0503020102020204" pitchFamily="34" charset="0"/>
                  </a:rPr>
                  <a:t>Example: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400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is known.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We want to know 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but we have no clue as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We can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using a frequentist approach (MLE) and plug that into Bayes Theorem!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400" b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 fully Bayesian approach would put a distribution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. The empirical Bayes approach doesn’t fully account for the uncertainty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831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00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Empirical Bayes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Priors</a:t>
            </a:r>
          </a:p>
        </p:txBody>
      </p:sp>
    </p:spTree>
    <p:extLst>
      <p:ext uri="{BB962C8B-B14F-4D97-AF65-F5344CB8AC3E}">
        <p14:creationId xmlns:p14="http://schemas.microsoft.com/office/powerpoint/2010/main" val="10165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List out all of the possible sequences, remembering that once you get “the results you were looking for”, you stop searching.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Markov Chains are in Module 3. To show this is a Markov Chain, list the possible states of the system and the transition matrix.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Use the normal conjugate priors from this lecture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Model using Binomial (and/or Bernoulli) with Beta conjugate priors 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Ignore “Use prior alpha…” Because correlations = 0, treat each variable as an independent normal variate.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Use Wikipedia…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Homework 1 Hints…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8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indent="-457200"/>
            <a:r>
              <a:rPr lang="en-US" dirty="0">
                <a:latin typeface="Franklin Gothic Book" panose="020B0503020102020204" pitchFamily="34" charset="0"/>
              </a:rPr>
              <a:t>Classification with Bayes!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Linear and Quadratic Discriminant Analysis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Bayesian Regression!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Zellner’s </a:t>
            </a:r>
            <a:r>
              <a:rPr lang="en-US" i="1" dirty="0">
                <a:latin typeface="Franklin Gothic Book" panose="020B0503020102020204" pitchFamily="34" charset="0"/>
              </a:rPr>
              <a:t>g</a:t>
            </a:r>
            <a:r>
              <a:rPr lang="en-US" dirty="0">
                <a:latin typeface="Franklin Gothic Book" panose="020B0503020102020204" pitchFamily="34" charset="0"/>
              </a:rPr>
              <a:t> priors!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069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Next Week on Attack of the Living Prior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3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Bayes’ Theorem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Prior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Conjugate Priors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Flat Priors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Non-Informative Priors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Jeffreys Priors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Empirical Bayes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/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E51E1D8-FC62-4C8E-AA8D-2A1904708470}"/>
              </a:ext>
            </a:extLst>
          </p:cNvPr>
          <p:cNvSpPr/>
          <p:nvPr/>
        </p:nvSpPr>
        <p:spPr>
          <a:xfrm>
            <a:off x="3908041" y="3127597"/>
            <a:ext cx="1438578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77C566-A508-4C5C-8EC3-4B16281A2A16}"/>
              </a:ext>
            </a:extLst>
          </p:cNvPr>
          <p:cNvCxnSpPr/>
          <p:nvPr/>
        </p:nvCxnSpPr>
        <p:spPr>
          <a:xfrm flipH="1" flipV="1">
            <a:off x="2999465" y="2655837"/>
            <a:ext cx="908576" cy="4638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9EADBD-4F62-4CFC-964C-3B63BC0F6C11}"/>
              </a:ext>
            </a:extLst>
          </p:cNvPr>
          <p:cNvSpPr txBox="1"/>
          <p:nvPr/>
        </p:nvSpPr>
        <p:spPr>
          <a:xfrm>
            <a:off x="530003" y="1947951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Posterior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Model Given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3952C-3F88-4D28-AADD-CE4CCC86117D}"/>
              </a:ext>
            </a:extLst>
          </p:cNvPr>
          <p:cNvSpPr/>
          <p:nvPr/>
        </p:nvSpPr>
        <p:spPr>
          <a:xfrm>
            <a:off x="5911567" y="2796134"/>
            <a:ext cx="139780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1A311A-D48B-49B1-B03B-01F5E3BFD8C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610471" y="2038471"/>
            <a:ext cx="1" cy="7576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FB559E-AE34-41FF-9B9B-949C2A618F5F}"/>
              </a:ext>
            </a:extLst>
          </p:cNvPr>
          <p:cNvSpPr txBox="1"/>
          <p:nvPr/>
        </p:nvSpPr>
        <p:spPr>
          <a:xfrm>
            <a:off x="4921452" y="1334223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Likelihood 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Data Given Model)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B34BF-8D25-46CF-AC8B-FA8DA93975E7}"/>
              </a:ext>
            </a:extLst>
          </p:cNvPr>
          <p:cNvSpPr txBox="1"/>
          <p:nvPr/>
        </p:nvSpPr>
        <p:spPr>
          <a:xfrm>
            <a:off x="8724459" y="2756182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Prior Distribution 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Model)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56C69A-B5F6-45FA-BB9A-54D7DA43C553}"/>
              </a:ext>
            </a:extLst>
          </p:cNvPr>
          <p:cNvSpPr/>
          <p:nvPr/>
        </p:nvSpPr>
        <p:spPr>
          <a:xfrm>
            <a:off x="7402563" y="2792705"/>
            <a:ext cx="99593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67416D-A2A5-4A59-805E-CFBE7305EA2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8398502" y="3110125"/>
            <a:ext cx="3259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7CF92-AEB5-4158-AFA3-7D406CCF5929}"/>
              </a:ext>
            </a:extLst>
          </p:cNvPr>
          <p:cNvSpPr/>
          <p:nvPr/>
        </p:nvSpPr>
        <p:spPr>
          <a:xfrm>
            <a:off x="6610471" y="3515200"/>
            <a:ext cx="1048358" cy="54666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CA51C-A736-450B-A0D7-939CE91A68B6}"/>
              </a:ext>
            </a:extLst>
          </p:cNvPr>
          <p:cNvSpPr txBox="1"/>
          <p:nvPr/>
        </p:nvSpPr>
        <p:spPr>
          <a:xfrm>
            <a:off x="5445631" y="4620991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Marginal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Data)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1A39AC-24AB-48AC-9001-A7CCD84201D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134650" y="4061866"/>
            <a:ext cx="0" cy="5591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68F59-48E4-4162-915C-CD0765629867}"/>
              </a:ext>
            </a:extLst>
          </p:cNvPr>
          <p:cNvSpPr/>
          <p:nvPr/>
        </p:nvSpPr>
        <p:spPr>
          <a:xfrm>
            <a:off x="530003" y="4324077"/>
            <a:ext cx="4279065" cy="130171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/>
              <p:nvPr/>
            </p:nvSpPr>
            <p:spPr>
              <a:xfrm>
                <a:off x="508513" y="4332294"/>
                <a:ext cx="4222547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3" y="4332294"/>
                <a:ext cx="4222547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07A44B-342D-4913-8089-A3B384CE3AB9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809068" y="4974934"/>
            <a:ext cx="6365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906191-159E-40ED-9E1F-4A4BFBA291B3}"/>
                  </a:ext>
                </a:extLst>
              </p:cNvPr>
              <p:cNvSpPr txBox="1"/>
              <p:nvPr/>
            </p:nvSpPr>
            <p:spPr>
              <a:xfrm>
                <a:off x="513287" y="5042118"/>
                <a:ext cx="41220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ranklin Gothic Book" panose="020B0503020102020204" pitchFamily="34" charset="0"/>
                  </a:rPr>
                  <a:t>Probability of </a:t>
                </a:r>
                <a:r>
                  <a:rPr lang="en-US" b="1" i="1" dirty="0">
                    <a:latin typeface="Franklin Gothic Book" panose="020B0503020102020204" pitchFamily="34" charset="0"/>
                  </a:rPr>
                  <a:t>your data</a:t>
                </a:r>
                <a:r>
                  <a:rPr lang="en-US" dirty="0">
                    <a:latin typeface="Franklin Gothic Book" panose="020B0503020102020204" pitchFamily="34" charset="0"/>
                  </a:rPr>
                  <a:t> occurring for any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r>
                  <a:rPr lang="en-US" dirty="0">
                    <a:latin typeface="Franklin Gothic Book" panose="020B0503020102020204" pitchFamily="34" charset="0"/>
                  </a:rPr>
                  <a:t>Note: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constrained by the model type.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906191-159E-40ED-9E1F-4A4BFBA29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7" y="5042118"/>
                <a:ext cx="4122090" cy="523220"/>
              </a:xfrm>
              <a:prstGeom prst="rect">
                <a:avLst/>
              </a:prstGeom>
              <a:blipFill>
                <a:blip r:embed="rId5"/>
                <a:stretch>
                  <a:fillRect l="-444" t="-3488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Bayesian statistics view model parameters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 as random variables.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latin typeface="Franklin Gothic Book" panose="020B0503020102020204" pitchFamily="34" charset="0"/>
                  </a:rPr>
                  <a:t>Priors are the distributions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i="1" dirty="0">
                    <a:latin typeface="Franklin Gothic Book" panose="020B0503020102020204" pitchFamily="34" charset="0"/>
                  </a:rPr>
                  <a:t> uninformed by observed data.</a:t>
                </a:r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Priors are … </a:t>
                </a:r>
                <a:r>
                  <a:rPr lang="en-US" i="1" dirty="0">
                    <a:latin typeface="Franklin Gothic Book" panose="020B0503020102020204" pitchFamily="34" charset="0"/>
                  </a:rPr>
                  <a:t>a priori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Not informed by your data (except “Empirical Bayes Priors”).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Represent your prior knowledge about the parameter in question.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Priors can be univariate (a prior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), or multivariate.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Priors can be statistically related to other priors.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Priors can have their own priors (Hierarchical Priors)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Parameters of prior distributions are called hyperparameters.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54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Prior Overview</a:t>
            </a:r>
          </a:p>
        </p:txBody>
      </p:sp>
    </p:spTree>
    <p:extLst>
      <p:ext uri="{BB962C8B-B14F-4D97-AF65-F5344CB8AC3E}">
        <p14:creationId xmlns:p14="http://schemas.microsoft.com/office/powerpoint/2010/main" val="29644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Conjugate priors are mathematically nice to play with!</a:t>
                </a:r>
                <a:endParaRPr lang="en-US" i="1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Franklin Gothic Book" panose="020B0503020102020204" pitchFamily="34" charset="0"/>
                  </a:rPr>
                  <a:t>A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Franklin Gothic Book" panose="020B0503020102020204" pitchFamily="34" charset="0"/>
                  </a:rPr>
                  <a:t> is conjugate if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>
                    <a:latin typeface="Franklin Gothic Book" panose="020B0503020102020204" pitchFamily="34" charset="0"/>
                  </a:rPr>
                  <a:t> is of the same distribution.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Franklin Gothic Book" panose="020B0503020102020204" pitchFamily="34" charset="0"/>
                  </a:rPr>
                  <a:t>A prior is proper if it is a well defined probability distribution.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Advantages: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Analytically tractable – Calculating posterior probabilities is simple.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Computationally simple – No greedy estimation, everything is solvable directly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Very useful in more complex estimation – Simplifies parts of the problem…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Disadvantages: 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Very specific per distribution – In bespoke models, conjugate priors are difficult.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Requires some level of “subjective” information – This can be very small though.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25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</a:t>
            </a:r>
          </a:p>
        </p:txBody>
      </p:sp>
    </p:spTree>
    <p:extLst>
      <p:ext uri="{BB962C8B-B14F-4D97-AF65-F5344CB8AC3E}">
        <p14:creationId xmlns:p14="http://schemas.microsoft.com/office/powerpoint/2010/main" val="33524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Conjugate priors are mathematically nice to play with!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Franklin Gothic Book" panose="020B0503020102020204" pitchFamily="34" charset="0"/>
                  </a:rPr>
                  <a:t>A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Franklin Gothic Book" panose="020B0503020102020204" pitchFamily="34" charset="0"/>
                  </a:rPr>
                  <a:t> is conjugate if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Franklin Gothic Book" panose="020B0503020102020204" pitchFamily="34" charset="0"/>
                  </a:rPr>
                  <a:t> is the same distribution as the prior. 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Advantages: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Analytically tractable – Calculating posterior probabilities is simple.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Computationally simple – No greedy estimation, everything is solvable directly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Disadvantages: 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Very specific per distribution – In bespoke models, conjugate priors are difficult.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Requires some level of “subjective” information – This can be very small though.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707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 – Binomial</a:t>
            </a:r>
          </a:p>
        </p:txBody>
      </p:sp>
    </p:spTree>
    <p:extLst>
      <p:ext uri="{BB962C8B-B14F-4D97-AF65-F5344CB8AC3E}">
        <p14:creationId xmlns:p14="http://schemas.microsoft.com/office/powerpoint/2010/main" val="2243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What is the conjugate prior of </a:t>
                </a:r>
                <a:r>
                  <a:rPr lang="en-US" b="1" i="1" dirty="0">
                    <a:latin typeface="Franklin Gothic Book" panose="020B0503020102020204" pitchFamily="34" charset="0"/>
                  </a:rPr>
                  <a:t>the mean </a:t>
                </a:r>
                <a:r>
                  <a:rPr lang="en-US" dirty="0">
                    <a:latin typeface="Franklin Gothic Book" panose="020B0503020102020204" pitchFamily="34" charset="0"/>
                  </a:rPr>
                  <a:t>of a normal distribution if we fix its variance?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the sample size.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be fixed and known. We are now interested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 –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291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𝑖𝑚𝑝𝑙𝑖𝑒𝑠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Expanding out and then completing the square…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 –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640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Expanding out and then completing the square…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What happens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∞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928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Conjugate Priors –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915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44043</TotalTime>
  <Words>1319</Words>
  <Application>Microsoft Office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193</cp:revision>
  <dcterms:modified xsi:type="dcterms:W3CDTF">2021-05-31T01:29:18Z</dcterms:modified>
</cp:coreProperties>
</file>