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44" r:id="rId2"/>
    <p:sldId id="398" r:id="rId3"/>
    <p:sldId id="345" r:id="rId4"/>
    <p:sldId id="346" r:id="rId5"/>
    <p:sldId id="401" r:id="rId6"/>
    <p:sldId id="402" r:id="rId7"/>
    <p:sldId id="403" r:id="rId8"/>
    <p:sldId id="404" r:id="rId9"/>
    <p:sldId id="406" r:id="rId10"/>
    <p:sldId id="405" r:id="rId11"/>
    <p:sldId id="408" r:id="rId12"/>
    <p:sldId id="409" r:id="rId13"/>
    <p:sldId id="410" r:id="rId14"/>
    <p:sldId id="411" r:id="rId15"/>
    <p:sldId id="413" r:id="rId16"/>
    <p:sldId id="414" r:id="rId17"/>
    <p:sldId id="415" r:id="rId18"/>
    <p:sldId id="416" r:id="rId19"/>
    <p:sldId id="417" r:id="rId20"/>
    <p:sldId id="41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98" d="100"/>
          <a:sy n="98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1.0243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gelman/research/published/nu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Estimation Part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600" dirty="0">
                <a:latin typeface="Franklin Gothic Demi Cond" panose="020B0706030402020204" pitchFamily="34" charset="0"/>
              </a:rPr>
              <a:t>Samplers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 Cond" panose="020B070603040202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dirty="0">
                <a:latin typeface="Franklin Gothic Demi" panose="020B0703020102020204" pitchFamily="34" charset="0"/>
              </a:rPr>
              <a:t>5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</a:t>
            </a:r>
            <a:r>
              <a:rPr lang="en-US" sz="3200" dirty="0">
                <a:latin typeface="Franklin Gothic Demi" panose="020B0703020102020204" pitchFamily="34" charset="0"/>
              </a:rPr>
              <a:t>6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/21/2021)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What if even the conditional distributions are not proper?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Franklin Gothic Book" panose="020B0503020102020204" pitchFamily="34" charset="0"/>
                  </a:rPr>
                  <a:t>Remember: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We know the posterior up to its normalizing constant…</a:t>
                </a:r>
              </a:p>
              <a:p>
                <a:pPr marL="0" indent="0">
                  <a:buNone/>
                </a:pPr>
                <a:r>
                  <a:rPr lang="en-US" sz="2400" b="1" u="sng" dirty="0">
                    <a:latin typeface="Franklin Gothic Book" panose="020B0503020102020204" pitchFamily="34" charset="0"/>
                  </a:rPr>
                  <a:t>Thought experiment: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0" dirty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0" dirty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Notice a common term???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  <a:blipFill>
                <a:blip r:embed="rId2"/>
                <a:stretch>
                  <a:fillRect l="-1653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58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Into the Unknown</a:t>
            </a:r>
          </a:p>
        </p:txBody>
      </p:sp>
      <p:pic>
        <p:nvPicPr>
          <p:cNvPr id="8" name="Picture 7" descr="A person standing on a rock&#10;&#10;Description automatically generated with medium confidence">
            <a:extLst>
              <a:ext uri="{FF2B5EF4-FFF2-40B4-BE49-F238E27FC236}">
                <a16:creationId xmlns:a16="http://schemas.microsoft.com/office/drawing/2014/main" id="{DC7D2F6C-D669-485B-86EA-1B5F64F66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64" y="1099747"/>
            <a:ext cx="3523454" cy="45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63600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Consider the pool game Marco-Polo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Player is blindfolded, trying to find other players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Player says “Marco,” other players say “Polo”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Player moves in the direction of loudest “Polo”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Metropolis Marco-Polo–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Opponent stays still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Before you move, you point in a random direction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Opponent says “Polo” with volume proportional to how far away your pointing is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You chose to remain in the same location or move a couple of steps in the direction of your finger.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005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Random Walk Metropolis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013E5F9-4995-4E6F-91DD-EC3CC7D2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8420" y="1063600"/>
                <a:ext cx="5903801" cy="4994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Random Walk Metropolis Sampler:</a:t>
                </a:r>
              </a:p>
              <a:p>
                <a:pPr marL="800100" lvl="1" indent="-342900"/>
                <a:r>
                  <a:rPr lang="en-US" sz="2000" dirty="0">
                    <a:latin typeface="Franklin Gothic Book" panose="020B0503020102020204" pitchFamily="34" charset="0"/>
                  </a:rPr>
                  <a:t>You can evaluate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for any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b="0" dirty="0">
                  <a:latin typeface="Franklin Gothic Book" panose="020B0503020102020204" pitchFamily="34" charset="0"/>
                </a:endParaRPr>
              </a:p>
              <a:p>
                <a:pPr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Generate a proposal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from a proposal distribution dependent on current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 estimate.</a:t>
                </a:r>
              </a:p>
              <a:p>
                <a:pPr indent="-457200">
                  <a:buFont typeface="+mj-lt"/>
                  <a:buAutoNum type="arabicPeriod"/>
                </a:pPr>
                <a:r>
                  <a:rPr lang="en-US" sz="2400" b="0" dirty="0"/>
                  <a:t>Calculate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Uniform(0,1)</a:t>
                </a:r>
              </a:p>
              <a:p>
                <a:pPr indent="-457200">
                  <a:buFont typeface="+mj-lt"/>
                  <a:buAutoNum type="arabicPeriod"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Book" panose="020B0503020102020204" pitchFamily="34" charset="0"/>
                  </a:rPr>
                  <a:t>, else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7013E5F9-4995-4E6F-91DD-EC3CC7D2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20" y="1063600"/>
                <a:ext cx="5903801" cy="4994773"/>
              </a:xfrm>
              <a:prstGeom prst="rect">
                <a:avLst/>
              </a:prstGeom>
              <a:blipFill>
                <a:blip r:embed="rId3"/>
                <a:stretch>
                  <a:fillRect l="-2169" r="-1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46A8C-4EA4-4A51-940D-641F026EDEDF}"/>
              </a:ext>
            </a:extLst>
          </p:cNvPr>
          <p:cNvCxnSpPr>
            <a:cxnSpLocks/>
          </p:cNvCxnSpPr>
          <p:nvPr/>
        </p:nvCxnSpPr>
        <p:spPr>
          <a:xfrm>
            <a:off x="6215529" y="1697318"/>
            <a:ext cx="583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Normal, unknown mean (10) and variance (5), with Jeffreys priors on both. (25 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obs</a:t>
                </a:r>
                <a:r>
                  <a:rPr lang="en-US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.5)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971550" lvl="1" indent="-514350"/>
                <a:r>
                  <a:rPr lang="en-US" dirty="0">
                    <a:latin typeface="Franklin Gothic Book" panose="020B05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else,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Same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just with a smaller proposal density, and use of Jeffreys.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  <a:blipFill>
                <a:blip r:embed="rId2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26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Metropolis Sampler - Example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784554-325F-4228-8773-30E592BBE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9247" y="1310042"/>
            <a:ext cx="6054165" cy="42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11689025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Metropolis Acceptance Ratio –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Only works when the proposal distributions are symmetric.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Metropolis-Hastings Acceptance Ratio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the probability of proposing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when “standing”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11689025" cy="4994773"/>
              </a:xfr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89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Metropolis Sampler - Extensions</a:t>
            </a:r>
          </a:p>
        </p:txBody>
      </p:sp>
    </p:spTree>
    <p:extLst>
      <p:ext uri="{BB962C8B-B14F-4D97-AF65-F5344CB8AC3E}">
        <p14:creationId xmlns:p14="http://schemas.microsoft.com/office/powerpoint/2010/main" val="36542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11689025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You don’t need to sample your whole joint posterior in one shot (in fact, terrible idea). </a:t>
            </a:r>
          </a:p>
          <a:p>
            <a:pPr marL="0" indent="0" algn="ctr">
              <a:buNone/>
            </a:pPr>
            <a:r>
              <a:rPr lang="en-US" sz="2400" b="1" u="sng" dirty="0">
                <a:latin typeface="Franklin Gothic Book" panose="020B0503020102020204" pitchFamily="34" charset="0"/>
              </a:rPr>
              <a:t>Guideline: </a:t>
            </a:r>
            <a:r>
              <a:rPr lang="en-US" sz="2400" dirty="0">
                <a:latin typeface="Franklin Gothic Book" panose="020B0503020102020204" pitchFamily="34" charset="0"/>
              </a:rPr>
              <a:t> It tends to be easier to sample from smaller dimensional, conditional distributions, than it is to sample from high dimensional distributions</a:t>
            </a: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So, you don’t have nicely behaved conditionals (so no Gibbs) but you have many </a:t>
            </a:r>
            <a:r>
              <a:rPr lang="en-US" sz="2400" dirty="0" err="1">
                <a:latin typeface="Franklin Gothic Book" panose="020B0503020102020204" pitchFamily="34" charset="0"/>
              </a:rPr>
              <a:t>many</a:t>
            </a:r>
            <a:r>
              <a:rPr lang="en-US" sz="2400" dirty="0">
                <a:latin typeface="Franklin Gothic Book" panose="020B0503020102020204" pitchFamily="34" charset="0"/>
              </a:rPr>
              <a:t> parameters (so no one shot Metropolis-Hastings.).</a:t>
            </a:r>
          </a:p>
          <a:p>
            <a:pPr marL="0" indent="0">
              <a:buNone/>
            </a:pPr>
            <a:endParaRPr lang="en-US" sz="2400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Franklin Gothic Book" panose="020B0503020102020204" pitchFamily="34" charset="0"/>
              </a:rPr>
              <a:t>Metropolis-in-Gibbs </a:t>
            </a:r>
            <a:r>
              <a:rPr lang="en-US" sz="2400" dirty="0">
                <a:latin typeface="Franklin Gothic Book" panose="020B0503020102020204" pitchFamily="34" charset="0"/>
              </a:rPr>
              <a:t>– Use Metropolis/Metropolis-Hastings to update each parameter conditional on the previous value of all other parameters.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Instead of sampling directly from nicely behaved conditionals…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57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Metropolis Sampler – Within Gibbs</a:t>
            </a:r>
          </a:p>
        </p:txBody>
      </p:sp>
    </p:spTree>
    <p:extLst>
      <p:ext uri="{BB962C8B-B14F-4D97-AF65-F5344CB8AC3E}">
        <p14:creationId xmlns:p14="http://schemas.microsoft.com/office/powerpoint/2010/main" val="27611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2" y="1033431"/>
            <a:ext cx="6069772" cy="4994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Metropolis/Metropolis-Hastings is akin to navigating a city blindfolded, pointing random directions, and only moving when you hear you would be going in the right direction.</a:t>
            </a:r>
          </a:p>
          <a:p>
            <a:pPr marL="342900" indent="-342900"/>
            <a:r>
              <a:rPr lang="en-US" sz="2400" dirty="0">
                <a:latin typeface="Franklin Gothic Book" panose="020B0503020102020204" pitchFamily="34" charset="0"/>
              </a:rPr>
              <a:t>It’s better than randomly teleporting around the city until you get to your destination (rejection sampling).</a:t>
            </a:r>
          </a:p>
          <a:p>
            <a:pPr marL="342900" indent="-342900"/>
            <a:r>
              <a:rPr lang="en-US" sz="2400" dirty="0">
                <a:latin typeface="Franklin Gothic Book" panose="020B0503020102020204" pitchFamily="34" charset="0"/>
              </a:rPr>
              <a:t>It’s not quite as good as being told a how far to move vertically/horizontally and alternating (Gibbs)</a:t>
            </a:r>
          </a:p>
          <a:p>
            <a:pPr marL="342900" indent="-342900"/>
            <a:r>
              <a:rPr lang="en-US" sz="2400" dirty="0">
                <a:latin typeface="Franklin Gothic Book" panose="020B0503020102020204" pitchFamily="34" charset="0"/>
              </a:rPr>
              <a:t>It’s not nearly as good as just having the map (Conjugate priors)</a:t>
            </a:r>
          </a:p>
          <a:p>
            <a:pPr marL="0" indent="0">
              <a:buNone/>
            </a:pPr>
            <a:r>
              <a:rPr lang="en-US" sz="2400" b="1" u="sng" dirty="0">
                <a:latin typeface="Franklin Gothic Book" panose="020B0503020102020204" pitchFamily="34" charset="0"/>
              </a:rPr>
              <a:t>But you will eventually (most likely) get there.</a:t>
            </a:r>
            <a:endParaRPr lang="en-US" sz="1600" b="1" u="sng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19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Metropolis Sampler – </a:t>
            </a:r>
            <a:r>
              <a:rPr lang="en-US" sz="48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Considerations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59B616-F17D-4FE5-AC74-BC2696C1D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69"/>
          <a:stretch/>
        </p:blipFill>
        <p:spPr>
          <a:xfrm>
            <a:off x="6883221" y="1261036"/>
            <a:ext cx="4647015" cy="46795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212D246-2FC5-4E89-93F9-40C9D619E895}"/>
              </a:ext>
            </a:extLst>
          </p:cNvPr>
          <p:cNvSpPr/>
          <p:nvPr/>
        </p:nvSpPr>
        <p:spPr>
          <a:xfrm>
            <a:off x="7811247" y="1613647"/>
            <a:ext cx="298824" cy="2988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6C259-714C-42B7-B2D1-F99D4199C633}"/>
              </a:ext>
            </a:extLst>
          </p:cNvPr>
          <p:cNvSpPr/>
          <p:nvPr/>
        </p:nvSpPr>
        <p:spPr>
          <a:xfrm>
            <a:off x="9141011" y="4909670"/>
            <a:ext cx="298824" cy="298824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11759371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Metropolis/Metropolis-Hastings is the brute force sampler, the monkeys banging on typewriters sampler.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Issues: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What your proposal density is matters quite a bit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You don’t want to make huge leaps and miss, and you don’t want to crawl and not move…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Starting locations –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E.g. Mean is 1 billion, you start at 0. Proposals like 1000, 100, 10 are almost indistinguishable from 0, so why would you move?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Slow as all get out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You have to first reach the posterior, then you have to sample from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19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Metropolis Sampler –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0714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5956219" cy="4994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latin typeface="Franklin Gothic Book" panose="020B0503020102020204" pitchFamily="34" charset="0"/>
              </a:rPr>
              <a:t>Big issue: </a:t>
            </a:r>
            <a:r>
              <a:rPr lang="en-US" sz="2000" dirty="0">
                <a:latin typeface="Franklin Gothic Book" panose="020B0503020102020204" pitchFamily="34" charset="0"/>
              </a:rPr>
              <a:t>In high dimensions probability densities are concentrated around the mode, but due to this concentration, don’t make much contribution to the expected value. What we want is the “typical set.”</a:t>
            </a:r>
          </a:p>
          <a:p>
            <a:pPr marL="0" indent="0">
              <a:buNone/>
            </a:pPr>
            <a:r>
              <a:rPr lang="en-US" sz="2000" b="1" u="sng" dirty="0">
                <a:latin typeface="Franklin Gothic Book" panose="020B0503020102020204" pitchFamily="34" charset="0"/>
              </a:rPr>
              <a:t>HMC –</a:t>
            </a:r>
          </a:p>
          <a:p>
            <a:pPr lvl="1" indent="-457200"/>
            <a:r>
              <a:rPr lang="en-US" sz="2000" dirty="0">
                <a:latin typeface="Franklin Gothic Book" panose="020B0503020102020204" pitchFamily="34" charset="0"/>
              </a:rPr>
              <a:t>Uses gradient information about the target posterior (a topological map)</a:t>
            </a:r>
          </a:p>
          <a:p>
            <a:pPr lvl="1" indent="-457200"/>
            <a:r>
              <a:rPr lang="en-US" sz="2000" dirty="0">
                <a:latin typeface="Franklin Gothic Book" panose="020B0503020102020204" pitchFamily="34" charset="0"/>
              </a:rPr>
              <a:t>Models our parameter estimates as “physical” particles moving along the posterior landscape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Give our guesses momentum so they keep going in the same “direction”</a:t>
            </a:r>
          </a:p>
          <a:p>
            <a:pPr lvl="1" indent="-457200"/>
            <a:r>
              <a:rPr lang="en-US" sz="2000" dirty="0">
                <a:latin typeface="Franklin Gothic Book" panose="020B0503020102020204" pitchFamily="34" charset="0"/>
              </a:rPr>
              <a:t>Instead of falling and getting trapped into high density areas, HMC samples from the posteriors typical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949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Hamiltonian Monte Carlo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046D0-A036-4F42-AFC3-CBBE17613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5" t="13671"/>
          <a:stretch/>
        </p:blipFill>
        <p:spPr>
          <a:xfrm>
            <a:off x="6286732" y="1601692"/>
            <a:ext cx="4573635" cy="2885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FD7990-4D19-4CFC-9BB5-6C0BE7C2AB9D}"/>
              </a:ext>
            </a:extLst>
          </p:cNvPr>
          <p:cNvSpPr txBox="1"/>
          <p:nvPr/>
        </p:nvSpPr>
        <p:spPr>
          <a:xfrm>
            <a:off x="6592569" y="5098859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Fig 10 of “</a:t>
            </a:r>
            <a:r>
              <a:rPr lang="en-US" dirty="0">
                <a:hlinkClick r:id="rId4"/>
              </a:rPr>
              <a:t>A Conceptual Introduction to</a:t>
            </a:r>
          </a:p>
          <a:p>
            <a:pPr algn="ctr"/>
            <a:r>
              <a:rPr lang="en-US" dirty="0">
                <a:hlinkClick r:id="rId4"/>
              </a:rPr>
              <a:t>Hamiltonian Monte Carlo</a:t>
            </a:r>
            <a:r>
              <a:rPr lang="en-US" dirty="0"/>
              <a:t>” by Michael Betancourt</a:t>
            </a:r>
          </a:p>
        </p:txBody>
      </p:sp>
    </p:spTree>
    <p:extLst>
      <p:ext uri="{BB962C8B-B14F-4D97-AF65-F5344CB8AC3E}">
        <p14:creationId xmlns:p14="http://schemas.microsoft.com/office/powerpoint/2010/main" val="13598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5956219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HMC is sensitive to two tuning parameters set by the analyst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The main one is the number of steps the “physical” simulation runs for any given update.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If tuning is set poorly, the HMC might loop back to where you started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In essence, it was too enthusiastic following the gradients.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NUTS automatically tunes the HMC to avoid those sorts of issues.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478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No U-Turn Sampler –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  <a:hlinkClick r:id="rId3"/>
              </a:rPr>
              <a:t>NUTS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046D0-A036-4F42-AFC3-CBBE17613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5" t="13671"/>
          <a:stretch/>
        </p:blipFill>
        <p:spPr>
          <a:xfrm>
            <a:off x="6609461" y="1625598"/>
            <a:ext cx="4573635" cy="288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11759372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Samplers attempt to sample from the posterior distribution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Gibbs – When you have conjugate conditional distributions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Random Walk Metropolis Hastings – For, well, almost anything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Hamiltonian MC – A much better version of MH-MCMC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For high dimensional continuous parameter sets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Not much good for discrete parameters like mixtures (no gradient information)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NUTS – A auto-tuned Hamiltonian MC method</a:t>
            </a:r>
          </a:p>
          <a:p>
            <a:pPr lvl="2" indent="-457200"/>
            <a:r>
              <a:rPr lang="en-US" dirty="0">
                <a:latin typeface="Franklin Gothic Book" panose="020B0503020102020204" pitchFamily="34" charset="0"/>
              </a:rPr>
              <a:t>Integrated into PyMC3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Issues arise with samplers because of how the posteriors probability landscape is structured (hills and valleys, flat plains, sharp corners all cause issues).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712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838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latin typeface="Franklin Gothic Book" panose="020B0503020102020204" pitchFamily="34" charset="0"/>
              </a:rPr>
              <a:t>HW 1 has been successfully turned in!</a:t>
            </a:r>
          </a:p>
          <a:p>
            <a:pPr marL="1028700" lvl="1" indent="-571500"/>
            <a:r>
              <a:rPr lang="en-US" sz="3600" dirty="0">
                <a:latin typeface="Franklin Gothic Book" panose="020B0503020102020204" pitchFamily="34" charset="0"/>
              </a:rPr>
              <a:t>I’ll be grading these throughout the week</a:t>
            </a:r>
          </a:p>
          <a:p>
            <a:pPr marL="0" indent="0">
              <a:buNone/>
            </a:pPr>
            <a:r>
              <a:rPr lang="en-US" sz="4000" dirty="0">
                <a:latin typeface="Franklin Gothic Book" panose="020B0503020102020204" pitchFamily="34" charset="0"/>
              </a:rPr>
              <a:t>Project Proposals have been turned in!</a:t>
            </a:r>
          </a:p>
          <a:p>
            <a:pPr marL="1028700" lvl="1" indent="-571500"/>
            <a:r>
              <a:rPr lang="en-US" sz="3600" dirty="0">
                <a:latin typeface="Franklin Gothic Book" panose="020B0503020102020204" pitchFamily="34" charset="0"/>
              </a:rPr>
              <a:t>I’ll be reaching out with comments throughout the week.</a:t>
            </a:r>
          </a:p>
          <a:p>
            <a:pPr marL="0" indent="0">
              <a:buNone/>
            </a:pPr>
            <a:r>
              <a:rPr lang="en-US" sz="4000" dirty="0">
                <a:latin typeface="Franklin Gothic Book" panose="020B0503020102020204" pitchFamily="34" charset="0"/>
              </a:rPr>
              <a:t>HW 2 Due - July 2</a:t>
            </a:r>
            <a:r>
              <a:rPr lang="en-US" sz="4000" baseline="30000" dirty="0">
                <a:latin typeface="Franklin Gothic Book" panose="020B0503020102020204" pitchFamily="34" charset="0"/>
              </a:rPr>
              <a:t>nd</a:t>
            </a:r>
            <a:endParaRPr lang="en-US" sz="4000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Franklin Gothic Book" panose="020B0503020102020204" pitchFamily="34" charset="0"/>
              </a:rPr>
              <a:t>Project Milestone Check-in – July 18th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1" y="1033431"/>
            <a:ext cx="11759372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Diagnosing your Sampler –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Multiple sampling chains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Convergence/divergence statistics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Eyeballing your </a:t>
            </a:r>
            <a:r>
              <a:rPr lang="en-US" dirty="0" err="1">
                <a:latin typeface="Franklin Gothic Book" panose="020B0503020102020204" pitchFamily="34" charset="0"/>
              </a:rPr>
              <a:t>traceplots</a:t>
            </a: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What’s the deal with categorical variables?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Handling combinatorics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Mixture models and label switching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Next, Next Week –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Putting it all together with a Bayesian Logistic Regression…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HW3 will involve samplers!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Some simple implementation, and a bit of diagnosing.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989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Next Week – Characterization and Computation</a:t>
            </a:r>
          </a:p>
        </p:txBody>
      </p:sp>
    </p:spTree>
    <p:extLst>
      <p:ext uri="{BB962C8B-B14F-4D97-AF65-F5344CB8AC3E}">
        <p14:creationId xmlns:p14="http://schemas.microsoft.com/office/powerpoint/2010/main" val="8507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Posterior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Monte Carlo 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Markov Chain Monte Carlo Sampling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panose="020B0503020102020204" pitchFamily="34" charset="0"/>
              </a:rPr>
              <a:t>Gibbs Samplers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panose="020B0503020102020204" pitchFamily="34" charset="0"/>
              </a:rPr>
              <a:t>Random Walk Metropolis/-Hastings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Hamiltonian MCMC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Franklin Gothic Book" panose="020B0503020102020204" pitchFamily="34" charset="0"/>
              </a:rPr>
              <a:t>NUTS – No U-Turn Sampler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/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E51E1D8-FC62-4C8E-AA8D-2A1904708470}"/>
              </a:ext>
            </a:extLst>
          </p:cNvPr>
          <p:cNvSpPr/>
          <p:nvPr/>
        </p:nvSpPr>
        <p:spPr>
          <a:xfrm>
            <a:off x="3908041" y="3127597"/>
            <a:ext cx="1438578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77C566-A508-4C5C-8EC3-4B16281A2A1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219022" y="2655837"/>
            <a:ext cx="1689020" cy="4638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9EADBD-4F62-4CFC-964C-3B63BC0F6C11}"/>
              </a:ext>
            </a:extLst>
          </p:cNvPr>
          <p:cNvSpPr txBox="1"/>
          <p:nvPr/>
        </p:nvSpPr>
        <p:spPr>
          <a:xfrm>
            <a:off x="530003" y="1947951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Posterior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Our Target 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3952C-3F88-4D28-AADD-CE4CCC86117D}"/>
              </a:ext>
            </a:extLst>
          </p:cNvPr>
          <p:cNvSpPr/>
          <p:nvPr/>
        </p:nvSpPr>
        <p:spPr>
          <a:xfrm>
            <a:off x="5911567" y="2796134"/>
            <a:ext cx="139780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1A311A-D48B-49B1-B03B-01F5E3BFD8CA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6610472" y="1792249"/>
            <a:ext cx="1942" cy="10038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FB559E-AE34-41FF-9B9B-949C2A618F5F}"/>
              </a:ext>
            </a:extLst>
          </p:cNvPr>
          <p:cNvSpPr txBox="1"/>
          <p:nvPr/>
        </p:nvSpPr>
        <p:spPr>
          <a:xfrm>
            <a:off x="4923395" y="1084363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Likelihood 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We know the analytic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B34BF-8D25-46CF-AC8B-FA8DA93975E7}"/>
              </a:ext>
            </a:extLst>
          </p:cNvPr>
          <p:cNvSpPr txBox="1"/>
          <p:nvPr/>
        </p:nvSpPr>
        <p:spPr>
          <a:xfrm>
            <a:off x="8724459" y="2756182"/>
            <a:ext cx="3378038" cy="646331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Book" panose="020B0503020102020204" pitchFamily="34" charset="0"/>
              </a:rPr>
              <a:t>Prior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We also know the analytics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56C69A-B5F6-45FA-BB9A-54D7DA43C553}"/>
              </a:ext>
            </a:extLst>
          </p:cNvPr>
          <p:cNvSpPr/>
          <p:nvPr/>
        </p:nvSpPr>
        <p:spPr>
          <a:xfrm>
            <a:off x="7402563" y="2792705"/>
            <a:ext cx="99593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67416D-A2A5-4A59-805E-CFBE7305EA2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8398502" y="3079348"/>
            <a:ext cx="325957" cy="307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7CF92-AEB5-4158-AFA3-7D406CCF5929}"/>
              </a:ext>
            </a:extLst>
          </p:cNvPr>
          <p:cNvSpPr/>
          <p:nvPr/>
        </p:nvSpPr>
        <p:spPr>
          <a:xfrm>
            <a:off x="6610471" y="3515200"/>
            <a:ext cx="1048358" cy="54666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CA51C-A736-450B-A0D7-939CE91A68B6}"/>
              </a:ext>
            </a:extLst>
          </p:cNvPr>
          <p:cNvSpPr txBox="1"/>
          <p:nvPr/>
        </p:nvSpPr>
        <p:spPr>
          <a:xfrm>
            <a:off x="5445631" y="4620991"/>
            <a:ext cx="337803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Marginal Distribution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1A39AC-24AB-48AC-9001-A7CCD84201D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134650" y="4061866"/>
            <a:ext cx="0" cy="5591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68F59-48E4-4162-915C-CD0765629867}"/>
              </a:ext>
            </a:extLst>
          </p:cNvPr>
          <p:cNvSpPr/>
          <p:nvPr/>
        </p:nvSpPr>
        <p:spPr>
          <a:xfrm>
            <a:off x="530003" y="4324077"/>
            <a:ext cx="4391449" cy="1301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/>
              <p:nvPr/>
            </p:nvSpPr>
            <p:spPr>
              <a:xfrm>
                <a:off x="508513" y="4332294"/>
                <a:ext cx="4222547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3" y="4332294"/>
                <a:ext cx="4222547" cy="658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07A44B-342D-4913-8089-A3B384CE3AB9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921452" y="4851824"/>
            <a:ext cx="524179" cy="123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906191-159E-40ED-9E1F-4A4BFBA291B3}"/>
              </a:ext>
            </a:extLst>
          </p:cNvPr>
          <p:cNvSpPr txBox="1"/>
          <p:nvPr/>
        </p:nvSpPr>
        <p:spPr>
          <a:xfrm>
            <a:off x="513287" y="504211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Calculating an integral (or sum) over high dimensional 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space is a massive pain at least, and intractable at worst</a:t>
            </a:r>
          </a:p>
        </p:txBody>
      </p:sp>
    </p:spTree>
    <p:extLst>
      <p:ext uri="{BB962C8B-B14F-4D97-AF65-F5344CB8AC3E}">
        <p14:creationId xmlns:p14="http://schemas.microsoft.com/office/powerpoint/2010/main" val="9370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7" grpId="0" animBg="1"/>
      <p:bldP spid="29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Franklin Gothic Book" panose="020B0503020102020204" pitchFamily="34" charset="0"/>
                  </a:rPr>
                  <a:t>You want to determine the area of the oval, how do you do that without measuring its lengths?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latin typeface="Franklin Gothic Book" panose="020B0503020102020204" pitchFamily="34" charset="0"/>
                  </a:rPr>
                  <a:t>Core Idea: </a:t>
                </a:r>
                <a:r>
                  <a:rPr lang="en-US" sz="2400" dirty="0">
                    <a:latin typeface="Franklin Gothic Book" panose="020B0503020102020204" pitchFamily="34" charset="0"/>
                  </a:rPr>
                  <a:t>Sampling can be used to estimate quantities.</a:t>
                </a:r>
              </a:p>
              <a:p>
                <a:pPr indent="-457200"/>
                <a:r>
                  <a:rPr lang="en-US" sz="2000" dirty="0">
                    <a:latin typeface="Franklin Gothic Book" panose="020B0503020102020204" pitchFamily="34" charset="0"/>
                  </a:rPr>
                  <a:t>Put the oval in a rectangle of known volume</a:t>
                </a:r>
              </a:p>
              <a:p>
                <a:pPr indent="-457200"/>
                <a:r>
                  <a:rPr lang="en-US" sz="2000" dirty="0">
                    <a:latin typeface="Franklin Gothic Book" panose="020B0503020102020204" pitchFamily="34" charset="0"/>
                  </a:rPr>
                  <a:t>Throw a known number of dots randomly on the shape</a:t>
                </a:r>
              </a:p>
              <a:p>
                <a:pPr indent="-457200"/>
                <a:r>
                  <a:rPr lang="en-US" sz="2000" dirty="0">
                    <a:latin typeface="Franklin Gothic Book" panose="020B0503020102020204" pitchFamily="34" charset="0"/>
                  </a:rPr>
                  <a:t>Calculate the proportion of dots inside the circle.</a:t>
                </a:r>
              </a:p>
              <a:p>
                <a:pPr indent="-457200"/>
                <a:r>
                  <a:rPr lang="en-US" sz="2000" dirty="0">
                    <a:latin typeface="Franklin Gothic Book" panose="020B0503020102020204" pitchFamily="34" charset="0"/>
                  </a:rPr>
                  <a:t>Area of rectangle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proportion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latin typeface="Franklin Gothic Book" panose="020B0503020102020204" pitchFamily="34" charset="0"/>
                  </a:rPr>
                  <a:t> Area of Circle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Franklin Gothic Book" panose="020B0503020102020204" pitchFamily="34" charset="0"/>
                  </a:rPr>
                  <a:t>With increasing number of samples comes increasing accuracy of approximation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  <a:blipFill>
                <a:blip r:embed="rId2"/>
                <a:stretch>
                  <a:fillRect l="-1860" r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2104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Sampling – Not Just for Data Collection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594CB3-8066-4ED9-8BE2-5C81EF870F38}"/>
              </a:ext>
            </a:extLst>
          </p:cNvPr>
          <p:cNvSpPr/>
          <p:nvPr/>
        </p:nvSpPr>
        <p:spPr>
          <a:xfrm>
            <a:off x="8074213" y="2151531"/>
            <a:ext cx="2259106" cy="163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88EBE-1DD4-41F1-9102-C8FDEDDD68CA}"/>
              </a:ext>
            </a:extLst>
          </p:cNvPr>
          <p:cNvSpPr/>
          <p:nvPr/>
        </p:nvSpPr>
        <p:spPr>
          <a:xfrm>
            <a:off x="7497484" y="1691342"/>
            <a:ext cx="3272116" cy="3038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60FAB33-5007-4355-A9C9-CD40311A2061}"/>
              </a:ext>
            </a:extLst>
          </p:cNvPr>
          <p:cNvGrpSpPr/>
          <p:nvPr/>
        </p:nvGrpSpPr>
        <p:grpSpPr>
          <a:xfrm>
            <a:off x="7600359" y="1490424"/>
            <a:ext cx="3068629" cy="3185135"/>
            <a:chOff x="7600359" y="1490424"/>
            <a:chExt cx="3068629" cy="31851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DD31FD-0C19-4560-9992-5249D09BBFC4}"/>
                </a:ext>
              </a:extLst>
            </p:cNvPr>
            <p:cNvSpPr/>
            <p:nvPr/>
          </p:nvSpPr>
          <p:spPr>
            <a:xfrm>
              <a:off x="8647954" y="338451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63CC4C-D97A-41D2-A15C-EC6B54C54C27}"/>
                </a:ext>
              </a:extLst>
            </p:cNvPr>
            <p:cNvSpPr/>
            <p:nvPr/>
          </p:nvSpPr>
          <p:spPr>
            <a:xfrm>
              <a:off x="9511550" y="333073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7C26C-E2F4-4015-AE34-7C5514E1DC2D}"/>
                </a:ext>
              </a:extLst>
            </p:cNvPr>
            <p:cNvSpPr/>
            <p:nvPr/>
          </p:nvSpPr>
          <p:spPr>
            <a:xfrm>
              <a:off x="9093202" y="354719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B2F6E9-9655-4175-B74E-0384B849AAA9}"/>
                </a:ext>
              </a:extLst>
            </p:cNvPr>
            <p:cNvSpPr/>
            <p:nvPr/>
          </p:nvSpPr>
          <p:spPr>
            <a:xfrm>
              <a:off x="7820213" y="236534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0824C1-835B-422F-B85C-1017E33B077D}"/>
                </a:ext>
              </a:extLst>
            </p:cNvPr>
            <p:cNvSpPr/>
            <p:nvPr/>
          </p:nvSpPr>
          <p:spPr>
            <a:xfrm>
              <a:off x="9520515" y="249676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74D8F47-63E5-4EE2-99CE-04F4E2BA4DBA}"/>
                </a:ext>
              </a:extLst>
            </p:cNvPr>
            <p:cNvSpPr/>
            <p:nvPr/>
          </p:nvSpPr>
          <p:spPr>
            <a:xfrm>
              <a:off x="8364068" y="317498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3C40CE-06BC-4A49-836E-CE1A0A404620}"/>
                </a:ext>
              </a:extLst>
            </p:cNvPr>
            <p:cNvSpPr/>
            <p:nvPr/>
          </p:nvSpPr>
          <p:spPr>
            <a:xfrm>
              <a:off x="8876554" y="276089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12CA9-6F36-45B5-90F6-7D6114B72BA2}"/>
                </a:ext>
              </a:extLst>
            </p:cNvPr>
            <p:cNvSpPr/>
            <p:nvPr/>
          </p:nvSpPr>
          <p:spPr>
            <a:xfrm>
              <a:off x="9311342" y="296753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47060F-A5ED-42E4-A734-874F882F45DB}"/>
                </a:ext>
              </a:extLst>
            </p:cNvPr>
            <p:cNvSpPr/>
            <p:nvPr/>
          </p:nvSpPr>
          <p:spPr>
            <a:xfrm>
              <a:off x="8417857" y="269664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FAE569-666E-4EB8-8D01-5988F4753F34}"/>
                </a:ext>
              </a:extLst>
            </p:cNvPr>
            <p:cNvSpPr/>
            <p:nvPr/>
          </p:nvSpPr>
          <p:spPr>
            <a:xfrm>
              <a:off x="8770470" y="249676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DF9EFA-4808-4A48-9154-F1A364EF00C7}"/>
                </a:ext>
              </a:extLst>
            </p:cNvPr>
            <p:cNvSpPr/>
            <p:nvPr/>
          </p:nvSpPr>
          <p:spPr>
            <a:xfrm>
              <a:off x="8794378" y="307511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D62A0-03BB-4D07-B699-B511CECC7576}"/>
                </a:ext>
              </a:extLst>
            </p:cNvPr>
            <p:cNvSpPr/>
            <p:nvPr/>
          </p:nvSpPr>
          <p:spPr>
            <a:xfrm>
              <a:off x="9124575" y="252458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0BA064-A6FA-4B6F-848D-0025D50AFA62}"/>
                </a:ext>
              </a:extLst>
            </p:cNvPr>
            <p:cNvSpPr/>
            <p:nvPr/>
          </p:nvSpPr>
          <p:spPr>
            <a:xfrm>
              <a:off x="9825319" y="295707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E87838-7100-4869-9207-25F1E43DC1A9}"/>
                </a:ext>
              </a:extLst>
            </p:cNvPr>
            <p:cNvSpPr/>
            <p:nvPr/>
          </p:nvSpPr>
          <p:spPr>
            <a:xfrm>
              <a:off x="7793318" y="313890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8A10AA-B4C8-46A0-BB8B-EECB902B35D9}"/>
                </a:ext>
              </a:extLst>
            </p:cNvPr>
            <p:cNvSpPr/>
            <p:nvPr/>
          </p:nvSpPr>
          <p:spPr>
            <a:xfrm>
              <a:off x="7739530" y="349340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24CC94F-B7BD-4DCA-8DEC-84FD451FB263}"/>
                </a:ext>
              </a:extLst>
            </p:cNvPr>
            <p:cNvSpPr/>
            <p:nvPr/>
          </p:nvSpPr>
          <p:spPr>
            <a:xfrm>
              <a:off x="8417858" y="390537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534F74F-83B2-44F0-A230-58BA3BA8632B}"/>
                </a:ext>
              </a:extLst>
            </p:cNvPr>
            <p:cNvSpPr/>
            <p:nvPr/>
          </p:nvSpPr>
          <p:spPr>
            <a:xfrm>
              <a:off x="7960659" y="382270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C5AB29-1F86-4A2C-8715-402FED29D1BC}"/>
                </a:ext>
              </a:extLst>
            </p:cNvPr>
            <p:cNvSpPr/>
            <p:nvPr/>
          </p:nvSpPr>
          <p:spPr>
            <a:xfrm>
              <a:off x="8540377" y="417906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1A1F8C-270D-40C3-8530-6F5BC6D96C3C}"/>
                </a:ext>
              </a:extLst>
            </p:cNvPr>
            <p:cNvSpPr/>
            <p:nvPr/>
          </p:nvSpPr>
          <p:spPr>
            <a:xfrm>
              <a:off x="9185836" y="418104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04CD84-4C69-47DF-891E-4611EF9049A1}"/>
                </a:ext>
              </a:extLst>
            </p:cNvPr>
            <p:cNvSpPr/>
            <p:nvPr/>
          </p:nvSpPr>
          <p:spPr>
            <a:xfrm>
              <a:off x="10043459" y="424927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E2212E-BC90-40E3-916D-0980DD31011B}"/>
                </a:ext>
              </a:extLst>
            </p:cNvPr>
            <p:cNvSpPr/>
            <p:nvPr/>
          </p:nvSpPr>
          <p:spPr>
            <a:xfrm>
              <a:off x="7862047" y="449682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5C246E-3EC7-484B-ADC3-88D9847500C2}"/>
                </a:ext>
              </a:extLst>
            </p:cNvPr>
            <p:cNvSpPr/>
            <p:nvPr/>
          </p:nvSpPr>
          <p:spPr>
            <a:xfrm>
              <a:off x="9245600" y="220056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BF0BCB-0120-4BFD-ACA3-06F0A37B66D3}"/>
                </a:ext>
              </a:extLst>
            </p:cNvPr>
            <p:cNvSpPr/>
            <p:nvPr/>
          </p:nvSpPr>
          <p:spPr>
            <a:xfrm>
              <a:off x="8848166" y="175956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23AA0D-1472-4778-94F9-D2F684F80849}"/>
                </a:ext>
              </a:extLst>
            </p:cNvPr>
            <p:cNvSpPr/>
            <p:nvPr/>
          </p:nvSpPr>
          <p:spPr>
            <a:xfrm>
              <a:off x="8453721" y="212636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E95C44-0C7D-4608-98CD-45204C9BDD8B}"/>
                </a:ext>
              </a:extLst>
            </p:cNvPr>
            <p:cNvSpPr/>
            <p:nvPr/>
          </p:nvSpPr>
          <p:spPr>
            <a:xfrm>
              <a:off x="8890002" y="203524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697639-12F7-4120-BA42-3D2BB1AF90F4}"/>
                </a:ext>
              </a:extLst>
            </p:cNvPr>
            <p:cNvSpPr/>
            <p:nvPr/>
          </p:nvSpPr>
          <p:spPr>
            <a:xfrm>
              <a:off x="7669307" y="182903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71B429-3BD5-450E-91FC-1F922D038057}"/>
                </a:ext>
              </a:extLst>
            </p:cNvPr>
            <p:cNvSpPr/>
            <p:nvPr/>
          </p:nvSpPr>
          <p:spPr>
            <a:xfrm>
              <a:off x="7732060" y="283611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0915C0F-1BDA-48A7-A33C-AA77D47B977B}"/>
                </a:ext>
              </a:extLst>
            </p:cNvPr>
            <p:cNvSpPr/>
            <p:nvPr/>
          </p:nvSpPr>
          <p:spPr>
            <a:xfrm>
              <a:off x="7894918" y="199637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2BD41E-B155-49B6-AB60-3787ABEEA7F7}"/>
                </a:ext>
              </a:extLst>
            </p:cNvPr>
            <p:cNvSpPr/>
            <p:nvPr/>
          </p:nvSpPr>
          <p:spPr>
            <a:xfrm>
              <a:off x="8256491" y="193535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FC825F-D325-4C32-85A5-23ED173FEEC5}"/>
                </a:ext>
              </a:extLst>
            </p:cNvPr>
            <p:cNvSpPr/>
            <p:nvPr/>
          </p:nvSpPr>
          <p:spPr>
            <a:xfrm>
              <a:off x="8148920" y="360223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73535F-20D1-4132-9CB0-CD90C40F6AE4}"/>
                </a:ext>
              </a:extLst>
            </p:cNvPr>
            <p:cNvSpPr/>
            <p:nvPr/>
          </p:nvSpPr>
          <p:spPr>
            <a:xfrm>
              <a:off x="8009965" y="295707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A9C217-398D-45CE-A842-84946A417DA9}"/>
                </a:ext>
              </a:extLst>
            </p:cNvPr>
            <p:cNvSpPr/>
            <p:nvPr/>
          </p:nvSpPr>
          <p:spPr>
            <a:xfrm>
              <a:off x="8142942" y="225902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E6C196-5218-4B02-A8DC-C5DB51D6376A}"/>
                </a:ext>
              </a:extLst>
            </p:cNvPr>
            <p:cNvSpPr/>
            <p:nvPr/>
          </p:nvSpPr>
          <p:spPr>
            <a:xfrm>
              <a:off x="8429812" y="253103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9144DA-DF17-4A77-8943-7B469F24213C}"/>
                </a:ext>
              </a:extLst>
            </p:cNvPr>
            <p:cNvSpPr/>
            <p:nvPr/>
          </p:nvSpPr>
          <p:spPr>
            <a:xfrm>
              <a:off x="7673784" y="260073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4A1F34-667E-4366-8EB4-691DE9D5FF77}"/>
                </a:ext>
              </a:extLst>
            </p:cNvPr>
            <p:cNvSpPr/>
            <p:nvPr/>
          </p:nvSpPr>
          <p:spPr>
            <a:xfrm>
              <a:off x="7631953" y="207257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EB84C9-625C-4AA4-85B0-5A43B205418E}"/>
                </a:ext>
              </a:extLst>
            </p:cNvPr>
            <p:cNvSpPr/>
            <p:nvPr/>
          </p:nvSpPr>
          <p:spPr>
            <a:xfrm>
              <a:off x="9417427" y="198580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E55F3A-A95C-4C72-B8FA-40B0CCE7A0C9}"/>
                </a:ext>
              </a:extLst>
            </p:cNvPr>
            <p:cNvSpPr/>
            <p:nvPr/>
          </p:nvSpPr>
          <p:spPr>
            <a:xfrm>
              <a:off x="8223628" y="2499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70ECC4-EB09-4073-9DCB-87E4E3D9B0F5}"/>
                </a:ext>
              </a:extLst>
            </p:cNvPr>
            <p:cNvSpPr/>
            <p:nvPr/>
          </p:nvSpPr>
          <p:spPr>
            <a:xfrm>
              <a:off x="9923930" y="263134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C9405F-9021-4D6A-8947-BDD118BD7D7D}"/>
                </a:ext>
              </a:extLst>
            </p:cNvPr>
            <p:cNvSpPr/>
            <p:nvPr/>
          </p:nvSpPr>
          <p:spPr>
            <a:xfrm>
              <a:off x="8821272" y="283123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B965AC-AF7B-4A21-8FA7-B58C01A75E09}"/>
                </a:ext>
              </a:extLst>
            </p:cNvPr>
            <p:cNvSpPr/>
            <p:nvPr/>
          </p:nvSpPr>
          <p:spPr>
            <a:xfrm>
              <a:off x="9173885" y="263134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50685F-F57A-4B23-9CFC-B9C48367F7A1}"/>
                </a:ext>
              </a:extLst>
            </p:cNvPr>
            <p:cNvSpPr/>
            <p:nvPr/>
          </p:nvSpPr>
          <p:spPr>
            <a:xfrm>
              <a:off x="9527990" y="265917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59AFE9B-2A87-475B-86E9-97A16CD92EC3}"/>
                </a:ext>
              </a:extLst>
            </p:cNvPr>
            <p:cNvSpPr/>
            <p:nvPr/>
          </p:nvSpPr>
          <p:spPr>
            <a:xfrm>
              <a:off x="9649015" y="233514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F87A29-DCA4-4640-B92D-1A977CA1E430}"/>
                </a:ext>
              </a:extLst>
            </p:cNvPr>
            <p:cNvSpPr/>
            <p:nvPr/>
          </p:nvSpPr>
          <p:spPr>
            <a:xfrm>
              <a:off x="9251581" y="189415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5DDAD8D-67CF-4774-9F11-F45AD3CCA138}"/>
                </a:ext>
              </a:extLst>
            </p:cNvPr>
            <p:cNvSpPr/>
            <p:nvPr/>
          </p:nvSpPr>
          <p:spPr>
            <a:xfrm>
              <a:off x="8857136" y="226094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353FE9-069F-4749-AFB1-E3DFFBEA567F}"/>
                </a:ext>
              </a:extLst>
            </p:cNvPr>
            <p:cNvSpPr/>
            <p:nvPr/>
          </p:nvSpPr>
          <p:spPr>
            <a:xfrm>
              <a:off x="9293417" y="216982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115D19-1570-45DF-A2C1-F91AFBB8A767}"/>
                </a:ext>
              </a:extLst>
            </p:cNvPr>
            <p:cNvSpPr/>
            <p:nvPr/>
          </p:nvSpPr>
          <p:spPr>
            <a:xfrm>
              <a:off x="8072722" y="196361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7ED57D1-A121-4528-A212-7DB31168EADB}"/>
                </a:ext>
              </a:extLst>
            </p:cNvPr>
            <p:cNvSpPr/>
            <p:nvPr/>
          </p:nvSpPr>
          <p:spPr>
            <a:xfrm>
              <a:off x="8298333" y="213095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F14EF3-155D-4356-82E2-F7BC79192BC3}"/>
                </a:ext>
              </a:extLst>
            </p:cNvPr>
            <p:cNvSpPr/>
            <p:nvPr/>
          </p:nvSpPr>
          <p:spPr>
            <a:xfrm>
              <a:off x="8659906" y="206993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ADCF04-BB7C-4761-B8B2-E16198F3F681}"/>
                </a:ext>
              </a:extLst>
            </p:cNvPr>
            <p:cNvSpPr/>
            <p:nvPr/>
          </p:nvSpPr>
          <p:spPr>
            <a:xfrm>
              <a:off x="8546357" y="239360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8FB1BD-61C7-44BC-A903-D46490E69222}"/>
                </a:ext>
              </a:extLst>
            </p:cNvPr>
            <p:cNvSpPr/>
            <p:nvPr/>
          </p:nvSpPr>
          <p:spPr>
            <a:xfrm>
              <a:off x="8833227" y="266561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1882EE-B2D0-490E-862C-0696CA30D4B5}"/>
                </a:ext>
              </a:extLst>
            </p:cNvPr>
            <p:cNvSpPr/>
            <p:nvPr/>
          </p:nvSpPr>
          <p:spPr>
            <a:xfrm>
              <a:off x="8077199" y="273531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3750F1-D6C0-4D80-AC5D-41FB7BB751A7}"/>
                </a:ext>
              </a:extLst>
            </p:cNvPr>
            <p:cNvSpPr/>
            <p:nvPr/>
          </p:nvSpPr>
          <p:spPr>
            <a:xfrm>
              <a:off x="8035368" y="220715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93D27F3-D2E0-44DE-9BBA-3FB787BED6E6}"/>
                </a:ext>
              </a:extLst>
            </p:cNvPr>
            <p:cNvSpPr/>
            <p:nvPr/>
          </p:nvSpPr>
          <p:spPr>
            <a:xfrm>
              <a:off x="8151906" y="365957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200D51-FD67-4458-B44A-70294FB08B1B}"/>
                </a:ext>
              </a:extLst>
            </p:cNvPr>
            <p:cNvSpPr/>
            <p:nvPr/>
          </p:nvSpPr>
          <p:spPr>
            <a:xfrm>
              <a:off x="9852208" y="379099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018AC8E-6158-4E9E-B215-A7A7EAEFB448}"/>
                </a:ext>
              </a:extLst>
            </p:cNvPr>
            <p:cNvSpPr/>
            <p:nvPr/>
          </p:nvSpPr>
          <p:spPr>
            <a:xfrm>
              <a:off x="8749550" y="399088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312347-9D1D-45E1-9E1F-8586BC069390}"/>
                </a:ext>
              </a:extLst>
            </p:cNvPr>
            <p:cNvSpPr/>
            <p:nvPr/>
          </p:nvSpPr>
          <p:spPr>
            <a:xfrm>
              <a:off x="9102163" y="379099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843097-57DB-40F3-93F9-62F46E921437}"/>
                </a:ext>
              </a:extLst>
            </p:cNvPr>
            <p:cNvSpPr/>
            <p:nvPr/>
          </p:nvSpPr>
          <p:spPr>
            <a:xfrm>
              <a:off x="9456268" y="3818821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99A8B31-72CE-4C37-BBF9-A03E75A5756F}"/>
                </a:ext>
              </a:extLst>
            </p:cNvPr>
            <p:cNvSpPr/>
            <p:nvPr/>
          </p:nvSpPr>
          <p:spPr>
            <a:xfrm>
              <a:off x="9577293" y="3494798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9615D57-14DA-4764-8F4A-F5CFC98DB997}"/>
                </a:ext>
              </a:extLst>
            </p:cNvPr>
            <p:cNvSpPr/>
            <p:nvPr/>
          </p:nvSpPr>
          <p:spPr>
            <a:xfrm>
              <a:off x="9179859" y="305380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3B60E2-AB86-432F-B9B5-69CBF1A7519C}"/>
                </a:ext>
              </a:extLst>
            </p:cNvPr>
            <p:cNvSpPr/>
            <p:nvPr/>
          </p:nvSpPr>
          <p:spPr>
            <a:xfrm>
              <a:off x="8785414" y="34205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1193349-B578-47B2-8C72-065F6E7E3DB8}"/>
                </a:ext>
              </a:extLst>
            </p:cNvPr>
            <p:cNvSpPr/>
            <p:nvPr/>
          </p:nvSpPr>
          <p:spPr>
            <a:xfrm>
              <a:off x="9221695" y="332947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E9086E-0C2C-475E-9840-71B60D71DEE4}"/>
                </a:ext>
              </a:extLst>
            </p:cNvPr>
            <p:cNvSpPr/>
            <p:nvPr/>
          </p:nvSpPr>
          <p:spPr>
            <a:xfrm>
              <a:off x="8001000" y="312326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4B988C-B169-41D4-B60F-7250B13600B1}"/>
                </a:ext>
              </a:extLst>
            </p:cNvPr>
            <p:cNvSpPr/>
            <p:nvPr/>
          </p:nvSpPr>
          <p:spPr>
            <a:xfrm>
              <a:off x="8226611" y="329060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67C358-7659-4777-9D46-B4716ABE600C}"/>
                </a:ext>
              </a:extLst>
            </p:cNvPr>
            <p:cNvSpPr/>
            <p:nvPr/>
          </p:nvSpPr>
          <p:spPr>
            <a:xfrm>
              <a:off x="8588184" y="322958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82CA705-1854-4BA6-B65D-9CA64E6AD686}"/>
                </a:ext>
              </a:extLst>
            </p:cNvPr>
            <p:cNvSpPr/>
            <p:nvPr/>
          </p:nvSpPr>
          <p:spPr>
            <a:xfrm>
              <a:off x="8474635" y="355325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67447BE-4E89-4238-99BA-D06D8D39D630}"/>
                </a:ext>
              </a:extLst>
            </p:cNvPr>
            <p:cNvSpPr/>
            <p:nvPr/>
          </p:nvSpPr>
          <p:spPr>
            <a:xfrm>
              <a:off x="8761505" y="382526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D403423-82E2-475A-85A5-6AF054DF8D34}"/>
                </a:ext>
              </a:extLst>
            </p:cNvPr>
            <p:cNvSpPr/>
            <p:nvPr/>
          </p:nvSpPr>
          <p:spPr>
            <a:xfrm>
              <a:off x="8005477" y="389496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845D436-1A2D-4A60-A941-9E0F1BB13BB2}"/>
                </a:ext>
              </a:extLst>
            </p:cNvPr>
            <p:cNvSpPr/>
            <p:nvPr/>
          </p:nvSpPr>
          <p:spPr>
            <a:xfrm>
              <a:off x="7963646" y="336680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F22B58D-D2CB-4790-A80A-3F26F8D6F537}"/>
                </a:ext>
              </a:extLst>
            </p:cNvPr>
            <p:cNvGrpSpPr/>
            <p:nvPr/>
          </p:nvGrpSpPr>
          <p:grpSpPr>
            <a:xfrm rot="18503089">
              <a:off x="8869705" y="1966166"/>
              <a:ext cx="1996139" cy="1044656"/>
              <a:chOff x="7736541" y="2479733"/>
              <a:chExt cx="1996139" cy="104465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D4F5D5F-C7B2-4D5C-B82B-D0967049C5AF}"/>
                  </a:ext>
                </a:extLst>
              </p:cNvPr>
              <p:cNvSpPr/>
              <p:nvPr/>
            </p:nvSpPr>
            <p:spPr>
              <a:xfrm>
                <a:off x="7924801" y="308550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21C5000-9AD0-4AF1-9005-0F2D2E22BF7F}"/>
                  </a:ext>
                </a:extLst>
              </p:cNvPr>
              <p:cNvSpPr/>
              <p:nvPr/>
            </p:nvSpPr>
            <p:spPr>
              <a:xfrm>
                <a:off x="9625103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F5A35AE-774C-49D0-A047-ECF9DB5321C4}"/>
                  </a:ext>
                </a:extLst>
              </p:cNvPr>
              <p:cNvSpPr/>
              <p:nvPr/>
            </p:nvSpPr>
            <p:spPr>
              <a:xfrm>
                <a:off x="8522445" y="341681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CD1B9C9-C0D4-4017-A7D7-5F3223AEF546}"/>
                  </a:ext>
                </a:extLst>
              </p:cNvPr>
              <p:cNvSpPr/>
              <p:nvPr/>
            </p:nvSpPr>
            <p:spPr>
              <a:xfrm>
                <a:off x="8875058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EEC7B9E-E130-4C51-BD30-5B074ACD598C}"/>
                  </a:ext>
                </a:extLst>
              </p:cNvPr>
              <p:cNvSpPr/>
              <p:nvPr/>
            </p:nvSpPr>
            <p:spPr>
              <a:xfrm>
                <a:off x="9229163" y="324475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DD4DD66-95CF-4368-BF58-6EBBC48F5B1B}"/>
                  </a:ext>
                </a:extLst>
              </p:cNvPr>
              <p:cNvSpPr/>
              <p:nvPr/>
            </p:nvSpPr>
            <p:spPr>
              <a:xfrm>
                <a:off x="9350188" y="292072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3D0E30C-8A2C-4A71-9C1D-EDF144131748}"/>
                  </a:ext>
                </a:extLst>
              </p:cNvPr>
              <p:cNvSpPr/>
              <p:nvPr/>
            </p:nvSpPr>
            <p:spPr>
              <a:xfrm>
                <a:off x="8952754" y="2479733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78D65D7-9F53-46E2-9946-FABD36B288C3}"/>
                  </a:ext>
                </a:extLst>
              </p:cNvPr>
              <p:cNvSpPr/>
              <p:nvPr/>
            </p:nvSpPr>
            <p:spPr>
              <a:xfrm>
                <a:off x="8558309" y="2846526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842B71A-17EE-4D03-A08E-28836EC330C7}"/>
                  </a:ext>
                </a:extLst>
              </p:cNvPr>
              <p:cNvSpPr/>
              <p:nvPr/>
            </p:nvSpPr>
            <p:spPr>
              <a:xfrm>
                <a:off x="8994590" y="275540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2FC15E-BB03-4BE7-A7F1-6BB952D44DA1}"/>
                  </a:ext>
                </a:extLst>
              </p:cNvPr>
              <p:cNvSpPr/>
              <p:nvPr/>
            </p:nvSpPr>
            <p:spPr>
              <a:xfrm>
                <a:off x="7773895" y="25491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1720854-6F26-43E3-BC05-ED5BD6C0A03A}"/>
                  </a:ext>
                </a:extLst>
              </p:cNvPr>
              <p:cNvSpPr/>
              <p:nvPr/>
            </p:nvSpPr>
            <p:spPr>
              <a:xfrm>
                <a:off x="7999506" y="27165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4F5008B-8D71-4E22-BEBA-18D0F35D74BB}"/>
                  </a:ext>
                </a:extLst>
              </p:cNvPr>
              <p:cNvSpPr/>
              <p:nvPr/>
            </p:nvSpPr>
            <p:spPr>
              <a:xfrm>
                <a:off x="8361079" y="2655514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A1FE937-41B8-4743-85C6-87A25518A212}"/>
                  </a:ext>
                </a:extLst>
              </p:cNvPr>
              <p:cNvSpPr/>
              <p:nvPr/>
            </p:nvSpPr>
            <p:spPr>
              <a:xfrm>
                <a:off x="8247530" y="2979190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1D79F9E-949A-4463-BD22-1A873EB0609A}"/>
                  </a:ext>
                </a:extLst>
              </p:cNvPr>
              <p:cNvSpPr/>
              <p:nvPr/>
            </p:nvSpPr>
            <p:spPr>
              <a:xfrm>
                <a:off x="8534400" y="325119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5A1007B-A0AF-4707-8D7A-9B969D9505BD}"/>
                  </a:ext>
                </a:extLst>
              </p:cNvPr>
              <p:cNvSpPr/>
              <p:nvPr/>
            </p:nvSpPr>
            <p:spPr>
              <a:xfrm>
                <a:off x="7778372" y="33208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1D08584-BE27-4DB6-8E46-9E0F0CC29875}"/>
                  </a:ext>
                </a:extLst>
              </p:cNvPr>
              <p:cNvSpPr/>
              <p:nvPr/>
            </p:nvSpPr>
            <p:spPr>
              <a:xfrm>
                <a:off x="7736541" y="27927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65DE80-87FF-4E1F-91A9-8021BCD4CF69}"/>
                </a:ext>
              </a:extLst>
            </p:cNvPr>
            <p:cNvGrpSpPr/>
            <p:nvPr/>
          </p:nvGrpSpPr>
          <p:grpSpPr>
            <a:xfrm rot="16724625">
              <a:off x="9148590" y="3121921"/>
              <a:ext cx="1996139" cy="1044656"/>
              <a:chOff x="7736541" y="2479733"/>
              <a:chExt cx="1996139" cy="104465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67278F9-3B45-4971-95AF-514F5D41392F}"/>
                  </a:ext>
                </a:extLst>
              </p:cNvPr>
              <p:cNvSpPr/>
              <p:nvPr/>
            </p:nvSpPr>
            <p:spPr>
              <a:xfrm>
                <a:off x="7924801" y="308550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F14EE51-E225-4DEF-8641-781E83F182AC}"/>
                  </a:ext>
                </a:extLst>
              </p:cNvPr>
              <p:cNvSpPr/>
              <p:nvPr/>
            </p:nvSpPr>
            <p:spPr>
              <a:xfrm>
                <a:off x="9625103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956DD86-4DB0-4512-A664-B6BCF63F9C7A}"/>
                  </a:ext>
                </a:extLst>
              </p:cNvPr>
              <p:cNvSpPr/>
              <p:nvPr/>
            </p:nvSpPr>
            <p:spPr>
              <a:xfrm>
                <a:off x="8522445" y="341681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C871E8D-CB23-44BF-9D51-2B1DB256B62D}"/>
                  </a:ext>
                </a:extLst>
              </p:cNvPr>
              <p:cNvSpPr/>
              <p:nvPr/>
            </p:nvSpPr>
            <p:spPr>
              <a:xfrm>
                <a:off x="8875058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B9BFF83-5C88-4C21-849B-E6232A82ED6A}"/>
                  </a:ext>
                </a:extLst>
              </p:cNvPr>
              <p:cNvSpPr/>
              <p:nvPr/>
            </p:nvSpPr>
            <p:spPr>
              <a:xfrm>
                <a:off x="9229163" y="324475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EE77EEF-445E-477A-B549-A0F0804748E3}"/>
                  </a:ext>
                </a:extLst>
              </p:cNvPr>
              <p:cNvSpPr/>
              <p:nvPr/>
            </p:nvSpPr>
            <p:spPr>
              <a:xfrm>
                <a:off x="9350188" y="292072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81AE069-2BF8-491F-BF56-FC821D1C918F}"/>
                  </a:ext>
                </a:extLst>
              </p:cNvPr>
              <p:cNvSpPr/>
              <p:nvPr/>
            </p:nvSpPr>
            <p:spPr>
              <a:xfrm>
                <a:off x="8952754" y="2479733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59C38F2-A817-4B8F-9FDC-C3B94EACEA47}"/>
                  </a:ext>
                </a:extLst>
              </p:cNvPr>
              <p:cNvSpPr/>
              <p:nvPr/>
            </p:nvSpPr>
            <p:spPr>
              <a:xfrm>
                <a:off x="8558309" y="2846526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489281A-070E-4595-9099-E32E0B921996}"/>
                  </a:ext>
                </a:extLst>
              </p:cNvPr>
              <p:cNvSpPr/>
              <p:nvPr/>
            </p:nvSpPr>
            <p:spPr>
              <a:xfrm>
                <a:off x="8994590" y="275540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7A5513B-4E59-4E88-91C5-5F1F22E53073}"/>
                  </a:ext>
                </a:extLst>
              </p:cNvPr>
              <p:cNvSpPr/>
              <p:nvPr/>
            </p:nvSpPr>
            <p:spPr>
              <a:xfrm>
                <a:off x="7773895" y="25491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9030279-86EF-49FD-AE13-ADAA2A5AB5B8}"/>
                  </a:ext>
                </a:extLst>
              </p:cNvPr>
              <p:cNvSpPr/>
              <p:nvPr/>
            </p:nvSpPr>
            <p:spPr>
              <a:xfrm>
                <a:off x="7999506" y="27165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3DC0103-FC7B-401E-9AEA-B6E64C7E6A38}"/>
                  </a:ext>
                </a:extLst>
              </p:cNvPr>
              <p:cNvSpPr/>
              <p:nvPr/>
            </p:nvSpPr>
            <p:spPr>
              <a:xfrm>
                <a:off x="8361079" y="2655514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0ADF6AB-1E37-4CF8-8B14-D0AAB20F6326}"/>
                  </a:ext>
                </a:extLst>
              </p:cNvPr>
              <p:cNvSpPr/>
              <p:nvPr/>
            </p:nvSpPr>
            <p:spPr>
              <a:xfrm>
                <a:off x="8247530" y="2979190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A714152-5EEB-4816-AE31-471D7385D9AC}"/>
                  </a:ext>
                </a:extLst>
              </p:cNvPr>
              <p:cNvSpPr/>
              <p:nvPr/>
            </p:nvSpPr>
            <p:spPr>
              <a:xfrm>
                <a:off x="8534400" y="325119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1815668-CB22-4E2B-9738-71FD9DD9ACC9}"/>
                  </a:ext>
                </a:extLst>
              </p:cNvPr>
              <p:cNvSpPr/>
              <p:nvPr/>
            </p:nvSpPr>
            <p:spPr>
              <a:xfrm>
                <a:off x="7778372" y="33208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8A9FF66-7E63-4448-946E-777F41F2B8B9}"/>
                  </a:ext>
                </a:extLst>
              </p:cNvPr>
              <p:cNvSpPr/>
              <p:nvPr/>
            </p:nvSpPr>
            <p:spPr>
              <a:xfrm>
                <a:off x="7736541" y="27927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D9C2F42-7265-4988-A797-DBE90DCA1F74}"/>
                </a:ext>
              </a:extLst>
            </p:cNvPr>
            <p:cNvGrpSpPr/>
            <p:nvPr/>
          </p:nvGrpSpPr>
          <p:grpSpPr>
            <a:xfrm>
              <a:off x="7600359" y="3630903"/>
              <a:ext cx="1996139" cy="1044656"/>
              <a:chOff x="7736541" y="2479733"/>
              <a:chExt cx="1996139" cy="104465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CF6CFC6-847E-412A-8576-63E6391500FE}"/>
                  </a:ext>
                </a:extLst>
              </p:cNvPr>
              <p:cNvSpPr/>
              <p:nvPr/>
            </p:nvSpPr>
            <p:spPr>
              <a:xfrm>
                <a:off x="7924801" y="308550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DA3A584-7BEC-4DEB-BD11-FC9EB6BDCF99}"/>
                  </a:ext>
                </a:extLst>
              </p:cNvPr>
              <p:cNvSpPr/>
              <p:nvPr/>
            </p:nvSpPr>
            <p:spPr>
              <a:xfrm>
                <a:off x="9625103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A887B9E-FD2D-4767-AEF4-D8B66A0187B6}"/>
                  </a:ext>
                </a:extLst>
              </p:cNvPr>
              <p:cNvSpPr/>
              <p:nvPr/>
            </p:nvSpPr>
            <p:spPr>
              <a:xfrm>
                <a:off x="8522445" y="341681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24BCDC8-092A-4076-AA38-8882F8A93F71}"/>
                  </a:ext>
                </a:extLst>
              </p:cNvPr>
              <p:cNvSpPr/>
              <p:nvPr/>
            </p:nvSpPr>
            <p:spPr>
              <a:xfrm>
                <a:off x="8875058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AA08E88-EB61-46B4-B13C-0B57934F7B22}"/>
                  </a:ext>
                </a:extLst>
              </p:cNvPr>
              <p:cNvSpPr/>
              <p:nvPr/>
            </p:nvSpPr>
            <p:spPr>
              <a:xfrm>
                <a:off x="9229163" y="324475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E032BCA-4FED-4A61-B085-BBE8F96AB9CB}"/>
                  </a:ext>
                </a:extLst>
              </p:cNvPr>
              <p:cNvSpPr/>
              <p:nvPr/>
            </p:nvSpPr>
            <p:spPr>
              <a:xfrm>
                <a:off x="9350188" y="292072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5CD92B1-4E62-49D4-8EC8-6106C73C2101}"/>
                  </a:ext>
                </a:extLst>
              </p:cNvPr>
              <p:cNvSpPr/>
              <p:nvPr/>
            </p:nvSpPr>
            <p:spPr>
              <a:xfrm>
                <a:off x="8952754" y="2479733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69B8223-134F-414C-864D-B8345750D05C}"/>
                  </a:ext>
                </a:extLst>
              </p:cNvPr>
              <p:cNvSpPr/>
              <p:nvPr/>
            </p:nvSpPr>
            <p:spPr>
              <a:xfrm>
                <a:off x="8558309" y="2846526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550AB87-3C2B-4704-85D4-E0FC4B123FD1}"/>
                  </a:ext>
                </a:extLst>
              </p:cNvPr>
              <p:cNvSpPr/>
              <p:nvPr/>
            </p:nvSpPr>
            <p:spPr>
              <a:xfrm>
                <a:off x="8994590" y="275540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0F4EB27-9BBD-4680-89DF-81B310CC246C}"/>
                  </a:ext>
                </a:extLst>
              </p:cNvPr>
              <p:cNvSpPr/>
              <p:nvPr/>
            </p:nvSpPr>
            <p:spPr>
              <a:xfrm>
                <a:off x="7773895" y="25491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647B32B-3ADC-4164-B5BD-DC1AF0320F79}"/>
                  </a:ext>
                </a:extLst>
              </p:cNvPr>
              <p:cNvSpPr/>
              <p:nvPr/>
            </p:nvSpPr>
            <p:spPr>
              <a:xfrm>
                <a:off x="7999506" y="27165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DA33A58-7712-41D2-8F4D-D8C948CB1B48}"/>
                  </a:ext>
                </a:extLst>
              </p:cNvPr>
              <p:cNvSpPr/>
              <p:nvPr/>
            </p:nvSpPr>
            <p:spPr>
              <a:xfrm>
                <a:off x="8361079" y="2655514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8FB52C5-D44F-4CBE-8E8C-2C27278D751B}"/>
                  </a:ext>
                </a:extLst>
              </p:cNvPr>
              <p:cNvSpPr/>
              <p:nvPr/>
            </p:nvSpPr>
            <p:spPr>
              <a:xfrm>
                <a:off x="8247530" y="2979190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8DE4CF1-E9A6-4C0C-8453-25C0A26DDDBC}"/>
                  </a:ext>
                </a:extLst>
              </p:cNvPr>
              <p:cNvSpPr/>
              <p:nvPr/>
            </p:nvSpPr>
            <p:spPr>
              <a:xfrm>
                <a:off x="8534400" y="325119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176A89E-6CC4-401F-ADF3-A0D93FF34A36}"/>
                  </a:ext>
                </a:extLst>
              </p:cNvPr>
              <p:cNvSpPr/>
              <p:nvPr/>
            </p:nvSpPr>
            <p:spPr>
              <a:xfrm>
                <a:off x="7778372" y="33208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51C5B6B-5BF2-4A33-9DBA-98695F7875E1}"/>
                  </a:ext>
                </a:extLst>
              </p:cNvPr>
              <p:cNvSpPr/>
              <p:nvPr/>
            </p:nvSpPr>
            <p:spPr>
              <a:xfrm>
                <a:off x="7736541" y="27927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9977432-5E29-4F70-8A69-101CA7BAE035}"/>
                </a:ext>
              </a:extLst>
            </p:cNvPr>
            <p:cNvGrpSpPr/>
            <p:nvPr/>
          </p:nvGrpSpPr>
          <p:grpSpPr>
            <a:xfrm>
              <a:off x="8160191" y="2748924"/>
              <a:ext cx="1996139" cy="1044656"/>
              <a:chOff x="7736541" y="2479733"/>
              <a:chExt cx="1996139" cy="1044656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95F5AE3-A0E3-43F1-8C33-D2937713C4C5}"/>
                  </a:ext>
                </a:extLst>
              </p:cNvPr>
              <p:cNvSpPr/>
              <p:nvPr/>
            </p:nvSpPr>
            <p:spPr>
              <a:xfrm>
                <a:off x="7924801" y="308550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B681094-D8F4-479B-860A-54C40769309F}"/>
                  </a:ext>
                </a:extLst>
              </p:cNvPr>
              <p:cNvSpPr/>
              <p:nvPr/>
            </p:nvSpPr>
            <p:spPr>
              <a:xfrm>
                <a:off x="9625103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F9AF3B8-B8D4-42B5-8B54-4F5F117DEA0E}"/>
                  </a:ext>
                </a:extLst>
              </p:cNvPr>
              <p:cNvSpPr/>
              <p:nvPr/>
            </p:nvSpPr>
            <p:spPr>
              <a:xfrm>
                <a:off x="8522445" y="341681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6C49CBF-4175-41D1-9D38-1F12252F65FC}"/>
                  </a:ext>
                </a:extLst>
              </p:cNvPr>
              <p:cNvSpPr/>
              <p:nvPr/>
            </p:nvSpPr>
            <p:spPr>
              <a:xfrm>
                <a:off x="8875058" y="321692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4E33275-0118-44AF-8873-A80C0D1913FF}"/>
                  </a:ext>
                </a:extLst>
              </p:cNvPr>
              <p:cNvSpPr/>
              <p:nvPr/>
            </p:nvSpPr>
            <p:spPr>
              <a:xfrm>
                <a:off x="9229163" y="3244752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5F3ED3ED-1AB0-489E-9319-B626635F8EE1}"/>
                  </a:ext>
                </a:extLst>
              </p:cNvPr>
              <p:cNvSpPr/>
              <p:nvPr/>
            </p:nvSpPr>
            <p:spPr>
              <a:xfrm>
                <a:off x="9350188" y="2920729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79F681B-06C4-4A6E-9D80-8FF0C4F093F9}"/>
                  </a:ext>
                </a:extLst>
              </p:cNvPr>
              <p:cNvSpPr/>
              <p:nvPr/>
            </p:nvSpPr>
            <p:spPr>
              <a:xfrm>
                <a:off x="8952754" y="2479733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FEB75-A546-4EDD-B972-A11E11A6C971}"/>
                  </a:ext>
                </a:extLst>
              </p:cNvPr>
              <p:cNvSpPr/>
              <p:nvPr/>
            </p:nvSpPr>
            <p:spPr>
              <a:xfrm>
                <a:off x="8558309" y="2846526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97A0797-6536-40AB-8578-AF9A2BD1B650}"/>
                  </a:ext>
                </a:extLst>
              </p:cNvPr>
              <p:cNvSpPr/>
              <p:nvPr/>
            </p:nvSpPr>
            <p:spPr>
              <a:xfrm>
                <a:off x="8994590" y="275540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F50FC24-F8AF-4878-884E-D5D22CA32CA5}"/>
                  </a:ext>
                </a:extLst>
              </p:cNvPr>
              <p:cNvSpPr/>
              <p:nvPr/>
            </p:nvSpPr>
            <p:spPr>
              <a:xfrm>
                <a:off x="7773895" y="25491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4170B57-2ADC-4E29-B216-B7537D701460}"/>
                  </a:ext>
                </a:extLst>
              </p:cNvPr>
              <p:cNvSpPr/>
              <p:nvPr/>
            </p:nvSpPr>
            <p:spPr>
              <a:xfrm>
                <a:off x="7999506" y="27165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9943EF1-F32A-4395-8B48-F8FAA301B0C8}"/>
                  </a:ext>
                </a:extLst>
              </p:cNvPr>
              <p:cNvSpPr/>
              <p:nvPr/>
            </p:nvSpPr>
            <p:spPr>
              <a:xfrm>
                <a:off x="8361079" y="2655514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4B123A0-530C-4E3A-902F-B0BA45BB49C2}"/>
                  </a:ext>
                </a:extLst>
              </p:cNvPr>
              <p:cNvSpPr/>
              <p:nvPr/>
            </p:nvSpPr>
            <p:spPr>
              <a:xfrm>
                <a:off x="8247530" y="2979190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0791385-A305-47B6-9589-BDB403E97AA6}"/>
                  </a:ext>
                </a:extLst>
              </p:cNvPr>
              <p:cNvSpPr/>
              <p:nvPr/>
            </p:nvSpPr>
            <p:spPr>
              <a:xfrm>
                <a:off x="8534400" y="325119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29C96A0-5411-41D9-AB2E-DD3664F90F10}"/>
                  </a:ext>
                </a:extLst>
              </p:cNvPr>
              <p:cNvSpPr/>
              <p:nvPr/>
            </p:nvSpPr>
            <p:spPr>
              <a:xfrm>
                <a:off x="7778372" y="3320895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252C5C5-5AA2-43F8-A1DA-3B6CC7375A96}"/>
                  </a:ext>
                </a:extLst>
              </p:cNvPr>
              <p:cNvSpPr/>
              <p:nvPr/>
            </p:nvSpPr>
            <p:spPr>
              <a:xfrm>
                <a:off x="7736541" y="2792737"/>
                <a:ext cx="107577" cy="10757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9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Sampling in Bayesian Estimation –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You can’t easily calculate the marginal distribution (i.e. no conjugate priors)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Goal - Sample from the posterior distribution.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 Two Key Issues: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Parameter space is very large for even small models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Sampling from probability distributions needs to involve probabilities.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984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Sampling – Approximating the Posterior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594CB3-8066-4ED9-8BE2-5C81EF870F38}"/>
              </a:ext>
            </a:extLst>
          </p:cNvPr>
          <p:cNvSpPr/>
          <p:nvPr/>
        </p:nvSpPr>
        <p:spPr>
          <a:xfrm>
            <a:off x="8074213" y="2151531"/>
            <a:ext cx="2259106" cy="163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88EBE-1DD4-41F1-9102-C8FDEDDD68CA}"/>
              </a:ext>
            </a:extLst>
          </p:cNvPr>
          <p:cNvSpPr/>
          <p:nvPr/>
        </p:nvSpPr>
        <p:spPr>
          <a:xfrm>
            <a:off x="7497484" y="1691342"/>
            <a:ext cx="3272116" cy="3038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DD31FD-0C19-4560-9992-5249D09BBFC4}"/>
              </a:ext>
            </a:extLst>
          </p:cNvPr>
          <p:cNvSpPr/>
          <p:nvPr/>
        </p:nvSpPr>
        <p:spPr>
          <a:xfrm>
            <a:off x="8647954" y="338451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3CC4C-D97A-41D2-A15C-EC6B54C54C27}"/>
              </a:ext>
            </a:extLst>
          </p:cNvPr>
          <p:cNvSpPr/>
          <p:nvPr/>
        </p:nvSpPr>
        <p:spPr>
          <a:xfrm>
            <a:off x="9511550" y="3330730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57C26C-E2F4-4015-AE34-7C5514E1DC2D}"/>
              </a:ext>
            </a:extLst>
          </p:cNvPr>
          <p:cNvSpPr/>
          <p:nvPr/>
        </p:nvSpPr>
        <p:spPr>
          <a:xfrm>
            <a:off x="9093202" y="354719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B2F6E9-9655-4175-B74E-0384B849AAA9}"/>
              </a:ext>
            </a:extLst>
          </p:cNvPr>
          <p:cNvSpPr/>
          <p:nvPr/>
        </p:nvSpPr>
        <p:spPr>
          <a:xfrm>
            <a:off x="7820213" y="236534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824C1-835B-422F-B85C-1017E33B077D}"/>
              </a:ext>
            </a:extLst>
          </p:cNvPr>
          <p:cNvSpPr/>
          <p:nvPr/>
        </p:nvSpPr>
        <p:spPr>
          <a:xfrm>
            <a:off x="9520515" y="249676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4D8F47-63E5-4EE2-99CE-04F4E2BA4DBA}"/>
              </a:ext>
            </a:extLst>
          </p:cNvPr>
          <p:cNvSpPr/>
          <p:nvPr/>
        </p:nvSpPr>
        <p:spPr>
          <a:xfrm>
            <a:off x="8364068" y="317498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3C40CE-06BC-4A49-836E-CE1A0A404620}"/>
              </a:ext>
            </a:extLst>
          </p:cNvPr>
          <p:cNvSpPr/>
          <p:nvPr/>
        </p:nvSpPr>
        <p:spPr>
          <a:xfrm>
            <a:off x="8876554" y="276089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812CA9-6F36-45B5-90F6-7D6114B72BA2}"/>
              </a:ext>
            </a:extLst>
          </p:cNvPr>
          <p:cNvSpPr/>
          <p:nvPr/>
        </p:nvSpPr>
        <p:spPr>
          <a:xfrm>
            <a:off x="9311342" y="296753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47060F-A5ED-42E4-A734-874F882F45DB}"/>
              </a:ext>
            </a:extLst>
          </p:cNvPr>
          <p:cNvSpPr/>
          <p:nvPr/>
        </p:nvSpPr>
        <p:spPr>
          <a:xfrm>
            <a:off x="8417857" y="269664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FAE569-666E-4EB8-8D01-5988F4753F34}"/>
              </a:ext>
            </a:extLst>
          </p:cNvPr>
          <p:cNvSpPr/>
          <p:nvPr/>
        </p:nvSpPr>
        <p:spPr>
          <a:xfrm>
            <a:off x="8770470" y="249676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F9EFA-4808-4A48-9154-F1A364EF00C7}"/>
              </a:ext>
            </a:extLst>
          </p:cNvPr>
          <p:cNvSpPr/>
          <p:nvPr/>
        </p:nvSpPr>
        <p:spPr>
          <a:xfrm>
            <a:off x="8794378" y="307511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4D62A0-03BB-4D07-B699-B511CECC7576}"/>
              </a:ext>
            </a:extLst>
          </p:cNvPr>
          <p:cNvSpPr/>
          <p:nvPr/>
        </p:nvSpPr>
        <p:spPr>
          <a:xfrm>
            <a:off x="9124575" y="252458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0BA064-A6FA-4B6F-848D-0025D50AFA62}"/>
              </a:ext>
            </a:extLst>
          </p:cNvPr>
          <p:cNvSpPr/>
          <p:nvPr/>
        </p:nvSpPr>
        <p:spPr>
          <a:xfrm>
            <a:off x="9825319" y="295707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E87838-7100-4869-9207-25F1E43DC1A9}"/>
              </a:ext>
            </a:extLst>
          </p:cNvPr>
          <p:cNvSpPr/>
          <p:nvPr/>
        </p:nvSpPr>
        <p:spPr>
          <a:xfrm>
            <a:off x="7793318" y="313890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8A10AA-B4C8-46A0-BB8B-EECB902B35D9}"/>
              </a:ext>
            </a:extLst>
          </p:cNvPr>
          <p:cNvSpPr/>
          <p:nvPr/>
        </p:nvSpPr>
        <p:spPr>
          <a:xfrm>
            <a:off x="7739530" y="349340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CC94F-B7BD-4DCA-8DEC-84FD451FB263}"/>
              </a:ext>
            </a:extLst>
          </p:cNvPr>
          <p:cNvSpPr/>
          <p:nvPr/>
        </p:nvSpPr>
        <p:spPr>
          <a:xfrm>
            <a:off x="8417858" y="390537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34F74F-83B2-44F0-A230-58BA3BA8632B}"/>
              </a:ext>
            </a:extLst>
          </p:cNvPr>
          <p:cNvSpPr/>
          <p:nvPr/>
        </p:nvSpPr>
        <p:spPr>
          <a:xfrm>
            <a:off x="7960659" y="3822707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C5AB29-1F86-4A2C-8715-402FED29D1BC}"/>
              </a:ext>
            </a:extLst>
          </p:cNvPr>
          <p:cNvSpPr/>
          <p:nvPr/>
        </p:nvSpPr>
        <p:spPr>
          <a:xfrm>
            <a:off x="8540377" y="417906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1A1F8C-270D-40C3-8530-6F5BC6D96C3C}"/>
              </a:ext>
            </a:extLst>
          </p:cNvPr>
          <p:cNvSpPr/>
          <p:nvPr/>
        </p:nvSpPr>
        <p:spPr>
          <a:xfrm>
            <a:off x="9185836" y="418104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04CD84-4C69-47DF-891E-4611EF9049A1}"/>
              </a:ext>
            </a:extLst>
          </p:cNvPr>
          <p:cNvSpPr/>
          <p:nvPr/>
        </p:nvSpPr>
        <p:spPr>
          <a:xfrm>
            <a:off x="10043459" y="424927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E2212E-BC90-40E3-916D-0980DD31011B}"/>
              </a:ext>
            </a:extLst>
          </p:cNvPr>
          <p:cNvSpPr/>
          <p:nvPr/>
        </p:nvSpPr>
        <p:spPr>
          <a:xfrm>
            <a:off x="7862047" y="449682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5C246E-3EC7-484B-ADC3-88D9847500C2}"/>
              </a:ext>
            </a:extLst>
          </p:cNvPr>
          <p:cNvSpPr/>
          <p:nvPr/>
        </p:nvSpPr>
        <p:spPr>
          <a:xfrm>
            <a:off x="9245600" y="220056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BF0BCB-0120-4BFD-ACA3-06F0A37B66D3}"/>
              </a:ext>
            </a:extLst>
          </p:cNvPr>
          <p:cNvSpPr/>
          <p:nvPr/>
        </p:nvSpPr>
        <p:spPr>
          <a:xfrm>
            <a:off x="8848166" y="1759569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3AA0D-1472-4778-94F9-D2F684F80849}"/>
              </a:ext>
            </a:extLst>
          </p:cNvPr>
          <p:cNvSpPr/>
          <p:nvPr/>
        </p:nvSpPr>
        <p:spPr>
          <a:xfrm>
            <a:off x="8453721" y="212636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E95C44-0C7D-4608-98CD-45204C9BDD8B}"/>
              </a:ext>
            </a:extLst>
          </p:cNvPr>
          <p:cNvSpPr/>
          <p:nvPr/>
        </p:nvSpPr>
        <p:spPr>
          <a:xfrm>
            <a:off x="8890002" y="203524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697639-12F7-4120-BA42-3D2BB1AF90F4}"/>
              </a:ext>
            </a:extLst>
          </p:cNvPr>
          <p:cNvSpPr/>
          <p:nvPr/>
        </p:nvSpPr>
        <p:spPr>
          <a:xfrm>
            <a:off x="7669307" y="182903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71B429-3BD5-450E-91FC-1F922D038057}"/>
              </a:ext>
            </a:extLst>
          </p:cNvPr>
          <p:cNvSpPr/>
          <p:nvPr/>
        </p:nvSpPr>
        <p:spPr>
          <a:xfrm>
            <a:off x="7732060" y="2836117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915C0F-1BDA-48A7-A33C-AA77D47B977B}"/>
              </a:ext>
            </a:extLst>
          </p:cNvPr>
          <p:cNvSpPr/>
          <p:nvPr/>
        </p:nvSpPr>
        <p:spPr>
          <a:xfrm>
            <a:off x="7894918" y="199637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2BD41E-B155-49B6-AB60-3787ABEEA7F7}"/>
              </a:ext>
            </a:extLst>
          </p:cNvPr>
          <p:cNvSpPr/>
          <p:nvPr/>
        </p:nvSpPr>
        <p:spPr>
          <a:xfrm>
            <a:off x="8256491" y="1935350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FC825F-D325-4C32-85A5-23ED173FEEC5}"/>
              </a:ext>
            </a:extLst>
          </p:cNvPr>
          <p:cNvSpPr/>
          <p:nvPr/>
        </p:nvSpPr>
        <p:spPr>
          <a:xfrm>
            <a:off x="8148920" y="3602239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73535F-20D1-4132-9CB0-CD90C40F6AE4}"/>
              </a:ext>
            </a:extLst>
          </p:cNvPr>
          <p:cNvSpPr/>
          <p:nvPr/>
        </p:nvSpPr>
        <p:spPr>
          <a:xfrm>
            <a:off x="8009965" y="295707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A9C217-398D-45CE-A842-84946A417DA9}"/>
              </a:ext>
            </a:extLst>
          </p:cNvPr>
          <p:cNvSpPr/>
          <p:nvPr/>
        </p:nvSpPr>
        <p:spPr>
          <a:xfrm>
            <a:off x="8142942" y="225902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E6C196-5218-4B02-A8DC-C5DB51D6376A}"/>
              </a:ext>
            </a:extLst>
          </p:cNvPr>
          <p:cNvSpPr/>
          <p:nvPr/>
        </p:nvSpPr>
        <p:spPr>
          <a:xfrm>
            <a:off x="8429812" y="253103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9144DA-DF17-4A77-8943-7B469F24213C}"/>
              </a:ext>
            </a:extLst>
          </p:cNvPr>
          <p:cNvSpPr/>
          <p:nvPr/>
        </p:nvSpPr>
        <p:spPr>
          <a:xfrm>
            <a:off x="7673784" y="260073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4A1F34-667E-4366-8EB4-691DE9D5FF77}"/>
              </a:ext>
            </a:extLst>
          </p:cNvPr>
          <p:cNvSpPr/>
          <p:nvPr/>
        </p:nvSpPr>
        <p:spPr>
          <a:xfrm>
            <a:off x="7631953" y="207257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EB84C9-625C-4AA4-85B0-5A43B205418E}"/>
              </a:ext>
            </a:extLst>
          </p:cNvPr>
          <p:cNvSpPr/>
          <p:nvPr/>
        </p:nvSpPr>
        <p:spPr>
          <a:xfrm>
            <a:off x="9417427" y="1985809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E55F3A-A95C-4C72-B8FA-40B0CCE7A0C9}"/>
              </a:ext>
            </a:extLst>
          </p:cNvPr>
          <p:cNvSpPr/>
          <p:nvPr/>
        </p:nvSpPr>
        <p:spPr>
          <a:xfrm>
            <a:off x="8223628" y="2499927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70ECC4-EB09-4073-9DCB-87E4E3D9B0F5}"/>
              </a:ext>
            </a:extLst>
          </p:cNvPr>
          <p:cNvSpPr/>
          <p:nvPr/>
        </p:nvSpPr>
        <p:spPr>
          <a:xfrm>
            <a:off x="9923930" y="263134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C9405F-9021-4D6A-8947-BDD118BD7D7D}"/>
              </a:ext>
            </a:extLst>
          </p:cNvPr>
          <p:cNvSpPr/>
          <p:nvPr/>
        </p:nvSpPr>
        <p:spPr>
          <a:xfrm>
            <a:off x="8821272" y="2831230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B965AC-AF7B-4A21-8FA7-B58C01A75E09}"/>
              </a:ext>
            </a:extLst>
          </p:cNvPr>
          <p:cNvSpPr/>
          <p:nvPr/>
        </p:nvSpPr>
        <p:spPr>
          <a:xfrm>
            <a:off x="9173885" y="263134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50685F-F57A-4B23-9CFC-B9C48367F7A1}"/>
              </a:ext>
            </a:extLst>
          </p:cNvPr>
          <p:cNvSpPr/>
          <p:nvPr/>
        </p:nvSpPr>
        <p:spPr>
          <a:xfrm>
            <a:off x="9527990" y="2659170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9AFE9B-2A87-475B-86E9-97A16CD92EC3}"/>
              </a:ext>
            </a:extLst>
          </p:cNvPr>
          <p:cNvSpPr/>
          <p:nvPr/>
        </p:nvSpPr>
        <p:spPr>
          <a:xfrm>
            <a:off x="9649015" y="2335147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6F87A29-DCA4-4640-B92D-1A977CA1E430}"/>
              </a:ext>
            </a:extLst>
          </p:cNvPr>
          <p:cNvSpPr/>
          <p:nvPr/>
        </p:nvSpPr>
        <p:spPr>
          <a:xfrm>
            <a:off x="9251581" y="189415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DDAD8D-67CF-4774-9F11-F45AD3CCA138}"/>
              </a:ext>
            </a:extLst>
          </p:cNvPr>
          <p:cNvSpPr/>
          <p:nvPr/>
        </p:nvSpPr>
        <p:spPr>
          <a:xfrm>
            <a:off x="8857136" y="226094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353FE9-069F-4749-AFB1-E3DFFBEA567F}"/>
              </a:ext>
            </a:extLst>
          </p:cNvPr>
          <p:cNvSpPr/>
          <p:nvPr/>
        </p:nvSpPr>
        <p:spPr>
          <a:xfrm>
            <a:off x="9293417" y="216982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115D19-1570-45DF-A2C1-F91AFBB8A767}"/>
              </a:ext>
            </a:extLst>
          </p:cNvPr>
          <p:cNvSpPr/>
          <p:nvPr/>
        </p:nvSpPr>
        <p:spPr>
          <a:xfrm>
            <a:off x="8072722" y="196361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ED57D1-A121-4528-A212-7DB31168EADB}"/>
              </a:ext>
            </a:extLst>
          </p:cNvPr>
          <p:cNvSpPr/>
          <p:nvPr/>
        </p:nvSpPr>
        <p:spPr>
          <a:xfrm>
            <a:off x="8298333" y="213095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F14EF3-155D-4356-82E2-F7BC79192BC3}"/>
              </a:ext>
            </a:extLst>
          </p:cNvPr>
          <p:cNvSpPr/>
          <p:nvPr/>
        </p:nvSpPr>
        <p:spPr>
          <a:xfrm>
            <a:off x="8659906" y="206993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AADCF04-BB7C-4761-B8B2-E16198F3F681}"/>
              </a:ext>
            </a:extLst>
          </p:cNvPr>
          <p:cNvSpPr/>
          <p:nvPr/>
        </p:nvSpPr>
        <p:spPr>
          <a:xfrm>
            <a:off x="8546357" y="239360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48FB1BD-61C7-44BC-A903-D46490E69222}"/>
              </a:ext>
            </a:extLst>
          </p:cNvPr>
          <p:cNvSpPr/>
          <p:nvPr/>
        </p:nvSpPr>
        <p:spPr>
          <a:xfrm>
            <a:off x="8833227" y="266561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1882EE-B2D0-490E-862C-0696CA30D4B5}"/>
              </a:ext>
            </a:extLst>
          </p:cNvPr>
          <p:cNvSpPr/>
          <p:nvPr/>
        </p:nvSpPr>
        <p:spPr>
          <a:xfrm>
            <a:off x="8077199" y="273531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A3750F1-D6C0-4D80-AC5D-41FB7BB751A7}"/>
              </a:ext>
            </a:extLst>
          </p:cNvPr>
          <p:cNvSpPr/>
          <p:nvPr/>
        </p:nvSpPr>
        <p:spPr>
          <a:xfrm>
            <a:off x="8035368" y="220715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3D27F3-D2E0-44DE-9BBA-3FB787BED6E6}"/>
              </a:ext>
            </a:extLst>
          </p:cNvPr>
          <p:cNvSpPr/>
          <p:nvPr/>
        </p:nvSpPr>
        <p:spPr>
          <a:xfrm>
            <a:off x="8151906" y="365957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200D51-FD67-4458-B44A-70294FB08B1B}"/>
              </a:ext>
            </a:extLst>
          </p:cNvPr>
          <p:cNvSpPr/>
          <p:nvPr/>
        </p:nvSpPr>
        <p:spPr>
          <a:xfrm>
            <a:off x="9852208" y="379099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018AC8E-6158-4E9E-B215-A7A7EAEFB448}"/>
              </a:ext>
            </a:extLst>
          </p:cNvPr>
          <p:cNvSpPr/>
          <p:nvPr/>
        </p:nvSpPr>
        <p:spPr>
          <a:xfrm>
            <a:off x="8749550" y="399088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1312347-9D1D-45E1-9E1F-8586BC069390}"/>
              </a:ext>
            </a:extLst>
          </p:cNvPr>
          <p:cNvSpPr/>
          <p:nvPr/>
        </p:nvSpPr>
        <p:spPr>
          <a:xfrm>
            <a:off x="9102163" y="379099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843097-57DB-40F3-93F9-62F46E921437}"/>
              </a:ext>
            </a:extLst>
          </p:cNvPr>
          <p:cNvSpPr/>
          <p:nvPr/>
        </p:nvSpPr>
        <p:spPr>
          <a:xfrm>
            <a:off x="9456268" y="3818821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99A8B31-72CE-4C37-BBF9-A03E75A5756F}"/>
              </a:ext>
            </a:extLst>
          </p:cNvPr>
          <p:cNvSpPr/>
          <p:nvPr/>
        </p:nvSpPr>
        <p:spPr>
          <a:xfrm>
            <a:off x="9577293" y="3494798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615D57-14DA-4764-8F4A-F5CFC98DB997}"/>
              </a:ext>
            </a:extLst>
          </p:cNvPr>
          <p:cNvSpPr/>
          <p:nvPr/>
        </p:nvSpPr>
        <p:spPr>
          <a:xfrm>
            <a:off x="9179859" y="3053802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3B60E2-AB86-432F-B9B5-69CBF1A7519C}"/>
              </a:ext>
            </a:extLst>
          </p:cNvPr>
          <p:cNvSpPr/>
          <p:nvPr/>
        </p:nvSpPr>
        <p:spPr>
          <a:xfrm>
            <a:off x="8785414" y="3420595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1193349-B578-47B2-8C72-065F6E7E3DB8}"/>
              </a:ext>
            </a:extLst>
          </p:cNvPr>
          <p:cNvSpPr/>
          <p:nvPr/>
        </p:nvSpPr>
        <p:spPr>
          <a:xfrm>
            <a:off x="9221695" y="332947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E9086E-0C2C-475E-9840-71B60D71DEE4}"/>
              </a:ext>
            </a:extLst>
          </p:cNvPr>
          <p:cNvSpPr/>
          <p:nvPr/>
        </p:nvSpPr>
        <p:spPr>
          <a:xfrm>
            <a:off x="8001000" y="312326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4B988C-B169-41D4-B60F-7250B13600B1}"/>
              </a:ext>
            </a:extLst>
          </p:cNvPr>
          <p:cNvSpPr/>
          <p:nvPr/>
        </p:nvSpPr>
        <p:spPr>
          <a:xfrm>
            <a:off x="8226611" y="329060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67C358-7659-4777-9D46-B4716ABE600C}"/>
              </a:ext>
            </a:extLst>
          </p:cNvPr>
          <p:cNvSpPr/>
          <p:nvPr/>
        </p:nvSpPr>
        <p:spPr>
          <a:xfrm>
            <a:off x="8588184" y="3229583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2CA705-1854-4BA6-B65D-9CA64E6AD686}"/>
              </a:ext>
            </a:extLst>
          </p:cNvPr>
          <p:cNvSpPr/>
          <p:nvPr/>
        </p:nvSpPr>
        <p:spPr>
          <a:xfrm>
            <a:off x="8474635" y="3553259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67447BE-4E89-4238-99BA-D06D8D39D630}"/>
              </a:ext>
            </a:extLst>
          </p:cNvPr>
          <p:cNvSpPr/>
          <p:nvPr/>
        </p:nvSpPr>
        <p:spPr>
          <a:xfrm>
            <a:off x="8761505" y="382526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D403423-82E2-475A-85A5-6AF054DF8D34}"/>
              </a:ext>
            </a:extLst>
          </p:cNvPr>
          <p:cNvSpPr/>
          <p:nvPr/>
        </p:nvSpPr>
        <p:spPr>
          <a:xfrm>
            <a:off x="8005477" y="3894964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45D436-1A2D-4A60-A941-9E0F1BB13BB2}"/>
              </a:ext>
            </a:extLst>
          </p:cNvPr>
          <p:cNvSpPr/>
          <p:nvPr/>
        </p:nvSpPr>
        <p:spPr>
          <a:xfrm>
            <a:off x="7963646" y="3366806"/>
            <a:ext cx="107577" cy="107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22B58D-D2CB-4790-A80A-3F26F8D6F537}"/>
              </a:ext>
            </a:extLst>
          </p:cNvPr>
          <p:cNvGrpSpPr/>
          <p:nvPr/>
        </p:nvGrpSpPr>
        <p:grpSpPr>
          <a:xfrm rot="18503089">
            <a:off x="8869705" y="1966166"/>
            <a:ext cx="1996139" cy="1044656"/>
            <a:chOff x="7736541" y="2479733"/>
            <a:chExt cx="1996139" cy="104465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D4F5D5F-C7B2-4D5C-B82B-D0967049C5AF}"/>
                </a:ext>
              </a:extLst>
            </p:cNvPr>
            <p:cNvSpPr/>
            <p:nvPr/>
          </p:nvSpPr>
          <p:spPr>
            <a:xfrm>
              <a:off x="7924801" y="308550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21C5000-9AD0-4AF1-9005-0F2D2E22BF7F}"/>
                </a:ext>
              </a:extLst>
            </p:cNvPr>
            <p:cNvSpPr/>
            <p:nvPr/>
          </p:nvSpPr>
          <p:spPr>
            <a:xfrm>
              <a:off x="9625103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F5A35AE-774C-49D0-A047-ECF9DB5321C4}"/>
                </a:ext>
              </a:extLst>
            </p:cNvPr>
            <p:cNvSpPr/>
            <p:nvPr/>
          </p:nvSpPr>
          <p:spPr>
            <a:xfrm>
              <a:off x="8522445" y="341681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D1B9C9-C0D4-4017-A7D7-5F3223AEF546}"/>
                </a:ext>
              </a:extLst>
            </p:cNvPr>
            <p:cNvSpPr/>
            <p:nvPr/>
          </p:nvSpPr>
          <p:spPr>
            <a:xfrm>
              <a:off x="8875058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EEC7B9E-E130-4C51-BD30-5B074ACD598C}"/>
                </a:ext>
              </a:extLst>
            </p:cNvPr>
            <p:cNvSpPr/>
            <p:nvPr/>
          </p:nvSpPr>
          <p:spPr>
            <a:xfrm>
              <a:off x="9229163" y="324475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DD4DD66-95CF-4368-BF58-6EBBC48F5B1B}"/>
                </a:ext>
              </a:extLst>
            </p:cNvPr>
            <p:cNvSpPr/>
            <p:nvPr/>
          </p:nvSpPr>
          <p:spPr>
            <a:xfrm>
              <a:off x="9350188" y="292072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D0E30C-8A2C-4A71-9C1D-EDF144131748}"/>
                </a:ext>
              </a:extLst>
            </p:cNvPr>
            <p:cNvSpPr/>
            <p:nvPr/>
          </p:nvSpPr>
          <p:spPr>
            <a:xfrm>
              <a:off x="8952754" y="247973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78D65D7-9F53-46E2-9946-FABD36B288C3}"/>
                </a:ext>
              </a:extLst>
            </p:cNvPr>
            <p:cNvSpPr/>
            <p:nvPr/>
          </p:nvSpPr>
          <p:spPr>
            <a:xfrm>
              <a:off x="8558309" y="284652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42B71A-17EE-4D03-A08E-28836EC330C7}"/>
                </a:ext>
              </a:extLst>
            </p:cNvPr>
            <p:cNvSpPr/>
            <p:nvPr/>
          </p:nvSpPr>
          <p:spPr>
            <a:xfrm>
              <a:off x="8994590" y="275540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2FC15E-BB03-4BE7-A7F1-6BB952D44DA1}"/>
                </a:ext>
              </a:extLst>
            </p:cNvPr>
            <p:cNvSpPr/>
            <p:nvPr/>
          </p:nvSpPr>
          <p:spPr>
            <a:xfrm>
              <a:off x="7773895" y="25491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720854-6F26-43E3-BC05-ED5BD6C0A03A}"/>
                </a:ext>
              </a:extLst>
            </p:cNvPr>
            <p:cNvSpPr/>
            <p:nvPr/>
          </p:nvSpPr>
          <p:spPr>
            <a:xfrm>
              <a:off x="7999506" y="27165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4F5008B-8D71-4E22-BEBA-18D0F35D74BB}"/>
                </a:ext>
              </a:extLst>
            </p:cNvPr>
            <p:cNvSpPr/>
            <p:nvPr/>
          </p:nvSpPr>
          <p:spPr>
            <a:xfrm>
              <a:off x="8361079" y="265551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A1FE937-41B8-4743-85C6-87A25518A212}"/>
                </a:ext>
              </a:extLst>
            </p:cNvPr>
            <p:cNvSpPr/>
            <p:nvPr/>
          </p:nvSpPr>
          <p:spPr>
            <a:xfrm>
              <a:off x="8247530" y="297919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D79F9E-949A-4463-BD22-1A873EB0609A}"/>
                </a:ext>
              </a:extLst>
            </p:cNvPr>
            <p:cNvSpPr/>
            <p:nvPr/>
          </p:nvSpPr>
          <p:spPr>
            <a:xfrm>
              <a:off x="8534400" y="325119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A1007B-A0AF-4707-8D7A-9B969D9505BD}"/>
                </a:ext>
              </a:extLst>
            </p:cNvPr>
            <p:cNvSpPr/>
            <p:nvPr/>
          </p:nvSpPr>
          <p:spPr>
            <a:xfrm>
              <a:off x="7778372" y="33208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1D08584-BE27-4DB6-8E46-9E0F0CC29875}"/>
                </a:ext>
              </a:extLst>
            </p:cNvPr>
            <p:cNvSpPr/>
            <p:nvPr/>
          </p:nvSpPr>
          <p:spPr>
            <a:xfrm>
              <a:off x="7736541" y="27927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65DE80-87FF-4E1F-91A9-8021BCD4CF69}"/>
              </a:ext>
            </a:extLst>
          </p:cNvPr>
          <p:cNvGrpSpPr/>
          <p:nvPr/>
        </p:nvGrpSpPr>
        <p:grpSpPr>
          <a:xfrm rot="16724625">
            <a:off x="9148590" y="3121921"/>
            <a:ext cx="1996139" cy="1044656"/>
            <a:chOff x="7736541" y="2479733"/>
            <a:chExt cx="1996139" cy="1044656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67278F9-3B45-4971-95AF-514F5D41392F}"/>
                </a:ext>
              </a:extLst>
            </p:cNvPr>
            <p:cNvSpPr/>
            <p:nvPr/>
          </p:nvSpPr>
          <p:spPr>
            <a:xfrm>
              <a:off x="7924801" y="308550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F14EE51-E225-4DEF-8641-781E83F182AC}"/>
                </a:ext>
              </a:extLst>
            </p:cNvPr>
            <p:cNvSpPr/>
            <p:nvPr/>
          </p:nvSpPr>
          <p:spPr>
            <a:xfrm>
              <a:off x="9625103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56DD86-4DB0-4512-A664-B6BCF63F9C7A}"/>
                </a:ext>
              </a:extLst>
            </p:cNvPr>
            <p:cNvSpPr/>
            <p:nvPr/>
          </p:nvSpPr>
          <p:spPr>
            <a:xfrm>
              <a:off x="8522445" y="341681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C871E8D-CB23-44BF-9D51-2B1DB256B62D}"/>
                </a:ext>
              </a:extLst>
            </p:cNvPr>
            <p:cNvSpPr/>
            <p:nvPr/>
          </p:nvSpPr>
          <p:spPr>
            <a:xfrm>
              <a:off x="8875058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B9BFF83-5C88-4C21-849B-E6232A82ED6A}"/>
                </a:ext>
              </a:extLst>
            </p:cNvPr>
            <p:cNvSpPr/>
            <p:nvPr/>
          </p:nvSpPr>
          <p:spPr>
            <a:xfrm>
              <a:off x="9229163" y="324475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EE77EEF-445E-477A-B549-A0F0804748E3}"/>
                </a:ext>
              </a:extLst>
            </p:cNvPr>
            <p:cNvSpPr/>
            <p:nvPr/>
          </p:nvSpPr>
          <p:spPr>
            <a:xfrm>
              <a:off x="9350188" y="292072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81AE069-2BF8-491F-BF56-FC821D1C918F}"/>
                </a:ext>
              </a:extLst>
            </p:cNvPr>
            <p:cNvSpPr/>
            <p:nvPr/>
          </p:nvSpPr>
          <p:spPr>
            <a:xfrm>
              <a:off x="8952754" y="247973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59C38F2-A817-4B8F-9FDC-C3B94EACEA47}"/>
                </a:ext>
              </a:extLst>
            </p:cNvPr>
            <p:cNvSpPr/>
            <p:nvPr/>
          </p:nvSpPr>
          <p:spPr>
            <a:xfrm>
              <a:off x="8558309" y="284652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489281A-070E-4595-9099-E32E0B921996}"/>
                </a:ext>
              </a:extLst>
            </p:cNvPr>
            <p:cNvSpPr/>
            <p:nvPr/>
          </p:nvSpPr>
          <p:spPr>
            <a:xfrm>
              <a:off x="8994590" y="275540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7A5513B-4E59-4E88-91C5-5F1F22E53073}"/>
                </a:ext>
              </a:extLst>
            </p:cNvPr>
            <p:cNvSpPr/>
            <p:nvPr/>
          </p:nvSpPr>
          <p:spPr>
            <a:xfrm>
              <a:off x="7773895" y="25491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9030279-86EF-49FD-AE13-ADAA2A5AB5B8}"/>
                </a:ext>
              </a:extLst>
            </p:cNvPr>
            <p:cNvSpPr/>
            <p:nvPr/>
          </p:nvSpPr>
          <p:spPr>
            <a:xfrm>
              <a:off x="7999506" y="27165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3DC0103-FC7B-401E-9AEA-B6E64C7E6A38}"/>
                </a:ext>
              </a:extLst>
            </p:cNvPr>
            <p:cNvSpPr/>
            <p:nvPr/>
          </p:nvSpPr>
          <p:spPr>
            <a:xfrm>
              <a:off x="8361079" y="265551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ADF6AB-1E37-4CF8-8B14-D0AAB20F6326}"/>
                </a:ext>
              </a:extLst>
            </p:cNvPr>
            <p:cNvSpPr/>
            <p:nvPr/>
          </p:nvSpPr>
          <p:spPr>
            <a:xfrm>
              <a:off x="8247530" y="297919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A714152-5EEB-4816-AE31-471D7385D9AC}"/>
                </a:ext>
              </a:extLst>
            </p:cNvPr>
            <p:cNvSpPr/>
            <p:nvPr/>
          </p:nvSpPr>
          <p:spPr>
            <a:xfrm>
              <a:off x="8534400" y="325119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1815668-CB22-4E2B-9738-71FD9DD9ACC9}"/>
                </a:ext>
              </a:extLst>
            </p:cNvPr>
            <p:cNvSpPr/>
            <p:nvPr/>
          </p:nvSpPr>
          <p:spPr>
            <a:xfrm>
              <a:off x="7778372" y="33208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8A9FF66-7E63-4448-946E-777F41F2B8B9}"/>
                </a:ext>
              </a:extLst>
            </p:cNvPr>
            <p:cNvSpPr/>
            <p:nvPr/>
          </p:nvSpPr>
          <p:spPr>
            <a:xfrm>
              <a:off x="7736541" y="27927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D9C2F42-7265-4988-A797-DBE90DCA1F74}"/>
              </a:ext>
            </a:extLst>
          </p:cNvPr>
          <p:cNvGrpSpPr/>
          <p:nvPr/>
        </p:nvGrpSpPr>
        <p:grpSpPr>
          <a:xfrm>
            <a:off x="7600359" y="3630903"/>
            <a:ext cx="1996139" cy="1044656"/>
            <a:chOff x="7736541" y="2479733"/>
            <a:chExt cx="1996139" cy="104465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CF6CFC6-847E-412A-8576-63E6391500FE}"/>
                </a:ext>
              </a:extLst>
            </p:cNvPr>
            <p:cNvSpPr/>
            <p:nvPr/>
          </p:nvSpPr>
          <p:spPr>
            <a:xfrm>
              <a:off x="7924801" y="308550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DA3A584-7BEC-4DEB-BD11-FC9EB6BDCF99}"/>
                </a:ext>
              </a:extLst>
            </p:cNvPr>
            <p:cNvSpPr/>
            <p:nvPr/>
          </p:nvSpPr>
          <p:spPr>
            <a:xfrm>
              <a:off x="9625103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A887B9E-FD2D-4767-AEF4-D8B66A0187B6}"/>
                </a:ext>
              </a:extLst>
            </p:cNvPr>
            <p:cNvSpPr/>
            <p:nvPr/>
          </p:nvSpPr>
          <p:spPr>
            <a:xfrm>
              <a:off x="8522445" y="341681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24BCDC8-092A-4076-AA38-8882F8A93F71}"/>
                </a:ext>
              </a:extLst>
            </p:cNvPr>
            <p:cNvSpPr/>
            <p:nvPr/>
          </p:nvSpPr>
          <p:spPr>
            <a:xfrm>
              <a:off x="8875058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AA08E88-EB61-46B4-B13C-0B57934F7B22}"/>
                </a:ext>
              </a:extLst>
            </p:cNvPr>
            <p:cNvSpPr/>
            <p:nvPr/>
          </p:nvSpPr>
          <p:spPr>
            <a:xfrm>
              <a:off x="9229163" y="324475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E032BCA-4FED-4A61-B085-BBE8F96AB9CB}"/>
                </a:ext>
              </a:extLst>
            </p:cNvPr>
            <p:cNvSpPr/>
            <p:nvPr/>
          </p:nvSpPr>
          <p:spPr>
            <a:xfrm>
              <a:off x="9350188" y="292072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5CD92B1-4E62-49D4-8EC8-6106C73C2101}"/>
                </a:ext>
              </a:extLst>
            </p:cNvPr>
            <p:cNvSpPr/>
            <p:nvPr/>
          </p:nvSpPr>
          <p:spPr>
            <a:xfrm>
              <a:off x="8952754" y="247973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69B8223-134F-414C-864D-B8345750D05C}"/>
                </a:ext>
              </a:extLst>
            </p:cNvPr>
            <p:cNvSpPr/>
            <p:nvPr/>
          </p:nvSpPr>
          <p:spPr>
            <a:xfrm>
              <a:off x="8558309" y="284652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50AB87-3C2B-4704-85D4-E0FC4B123FD1}"/>
                </a:ext>
              </a:extLst>
            </p:cNvPr>
            <p:cNvSpPr/>
            <p:nvPr/>
          </p:nvSpPr>
          <p:spPr>
            <a:xfrm>
              <a:off x="8994590" y="275540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0F4EB27-9BBD-4680-89DF-81B310CC246C}"/>
                </a:ext>
              </a:extLst>
            </p:cNvPr>
            <p:cNvSpPr/>
            <p:nvPr/>
          </p:nvSpPr>
          <p:spPr>
            <a:xfrm>
              <a:off x="7773895" y="25491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647B32B-3ADC-4164-B5BD-DC1AF0320F79}"/>
                </a:ext>
              </a:extLst>
            </p:cNvPr>
            <p:cNvSpPr/>
            <p:nvPr/>
          </p:nvSpPr>
          <p:spPr>
            <a:xfrm>
              <a:off x="7999506" y="27165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DA33A58-7712-41D2-8F4D-D8C948CB1B48}"/>
                </a:ext>
              </a:extLst>
            </p:cNvPr>
            <p:cNvSpPr/>
            <p:nvPr/>
          </p:nvSpPr>
          <p:spPr>
            <a:xfrm>
              <a:off x="8361079" y="265551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8FB52C5-D44F-4CBE-8E8C-2C27278D751B}"/>
                </a:ext>
              </a:extLst>
            </p:cNvPr>
            <p:cNvSpPr/>
            <p:nvPr/>
          </p:nvSpPr>
          <p:spPr>
            <a:xfrm>
              <a:off x="8247530" y="297919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8DE4CF1-E9A6-4C0C-8453-25C0A26DDDBC}"/>
                </a:ext>
              </a:extLst>
            </p:cNvPr>
            <p:cNvSpPr/>
            <p:nvPr/>
          </p:nvSpPr>
          <p:spPr>
            <a:xfrm>
              <a:off x="8534400" y="325119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176A89E-6CC4-401F-ADF3-A0D93FF34A36}"/>
                </a:ext>
              </a:extLst>
            </p:cNvPr>
            <p:cNvSpPr/>
            <p:nvPr/>
          </p:nvSpPr>
          <p:spPr>
            <a:xfrm>
              <a:off x="7778372" y="33208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51C5B6B-5BF2-4A33-9DBA-98695F7875E1}"/>
                </a:ext>
              </a:extLst>
            </p:cNvPr>
            <p:cNvSpPr/>
            <p:nvPr/>
          </p:nvSpPr>
          <p:spPr>
            <a:xfrm>
              <a:off x="7736541" y="27927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977432-5E29-4F70-8A69-101CA7BAE035}"/>
              </a:ext>
            </a:extLst>
          </p:cNvPr>
          <p:cNvGrpSpPr/>
          <p:nvPr/>
        </p:nvGrpSpPr>
        <p:grpSpPr>
          <a:xfrm>
            <a:off x="8160191" y="2748924"/>
            <a:ext cx="1996139" cy="1044656"/>
            <a:chOff x="7736541" y="2479733"/>
            <a:chExt cx="1996139" cy="10446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95F5AE3-A0E3-43F1-8C33-D2937713C4C5}"/>
                </a:ext>
              </a:extLst>
            </p:cNvPr>
            <p:cNvSpPr/>
            <p:nvPr/>
          </p:nvSpPr>
          <p:spPr>
            <a:xfrm>
              <a:off x="7924801" y="308550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B681094-D8F4-479B-860A-54C40769309F}"/>
                </a:ext>
              </a:extLst>
            </p:cNvPr>
            <p:cNvSpPr/>
            <p:nvPr/>
          </p:nvSpPr>
          <p:spPr>
            <a:xfrm>
              <a:off x="9625103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F9AF3B8-B8D4-42B5-8B54-4F5F117DEA0E}"/>
                </a:ext>
              </a:extLst>
            </p:cNvPr>
            <p:cNvSpPr/>
            <p:nvPr/>
          </p:nvSpPr>
          <p:spPr>
            <a:xfrm>
              <a:off x="8522445" y="341681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6C49CBF-4175-41D1-9D38-1F12252F65FC}"/>
                </a:ext>
              </a:extLst>
            </p:cNvPr>
            <p:cNvSpPr/>
            <p:nvPr/>
          </p:nvSpPr>
          <p:spPr>
            <a:xfrm>
              <a:off x="8875058" y="321692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4E33275-0118-44AF-8873-A80C0D1913FF}"/>
                </a:ext>
              </a:extLst>
            </p:cNvPr>
            <p:cNvSpPr/>
            <p:nvPr/>
          </p:nvSpPr>
          <p:spPr>
            <a:xfrm>
              <a:off x="9229163" y="3244752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F3ED3ED-1AB0-489E-9319-B626635F8EE1}"/>
                </a:ext>
              </a:extLst>
            </p:cNvPr>
            <p:cNvSpPr/>
            <p:nvPr/>
          </p:nvSpPr>
          <p:spPr>
            <a:xfrm>
              <a:off x="9350188" y="2920729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79F681B-06C4-4A6E-9D80-8FF0C4F093F9}"/>
                </a:ext>
              </a:extLst>
            </p:cNvPr>
            <p:cNvSpPr/>
            <p:nvPr/>
          </p:nvSpPr>
          <p:spPr>
            <a:xfrm>
              <a:off x="8952754" y="2479733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8EFEB75-A546-4EDD-B972-A11E11A6C971}"/>
                </a:ext>
              </a:extLst>
            </p:cNvPr>
            <p:cNvSpPr/>
            <p:nvPr/>
          </p:nvSpPr>
          <p:spPr>
            <a:xfrm>
              <a:off x="8558309" y="2846526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7A0797-6536-40AB-8578-AF9A2BD1B650}"/>
                </a:ext>
              </a:extLst>
            </p:cNvPr>
            <p:cNvSpPr/>
            <p:nvPr/>
          </p:nvSpPr>
          <p:spPr>
            <a:xfrm>
              <a:off x="8994590" y="275540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F50FC24-F8AF-4878-884E-D5D22CA32CA5}"/>
                </a:ext>
              </a:extLst>
            </p:cNvPr>
            <p:cNvSpPr/>
            <p:nvPr/>
          </p:nvSpPr>
          <p:spPr>
            <a:xfrm>
              <a:off x="7773895" y="25491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4170B57-2ADC-4E29-B216-B7537D701460}"/>
                </a:ext>
              </a:extLst>
            </p:cNvPr>
            <p:cNvSpPr/>
            <p:nvPr/>
          </p:nvSpPr>
          <p:spPr>
            <a:xfrm>
              <a:off x="7999506" y="27165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9943EF1-F32A-4395-8B48-F8FAA301B0C8}"/>
                </a:ext>
              </a:extLst>
            </p:cNvPr>
            <p:cNvSpPr/>
            <p:nvPr/>
          </p:nvSpPr>
          <p:spPr>
            <a:xfrm>
              <a:off x="8361079" y="2655514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B123A0-530C-4E3A-902F-B0BA45BB49C2}"/>
                </a:ext>
              </a:extLst>
            </p:cNvPr>
            <p:cNvSpPr/>
            <p:nvPr/>
          </p:nvSpPr>
          <p:spPr>
            <a:xfrm>
              <a:off x="8247530" y="2979190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791385-A305-47B6-9589-BDB403E97AA6}"/>
                </a:ext>
              </a:extLst>
            </p:cNvPr>
            <p:cNvSpPr/>
            <p:nvPr/>
          </p:nvSpPr>
          <p:spPr>
            <a:xfrm>
              <a:off x="8534400" y="325119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9C96A0-5411-41D9-AB2E-DD3664F90F10}"/>
                </a:ext>
              </a:extLst>
            </p:cNvPr>
            <p:cNvSpPr/>
            <p:nvPr/>
          </p:nvSpPr>
          <p:spPr>
            <a:xfrm>
              <a:off x="7778372" y="3320895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252C5C5-5AA2-43F8-A1DA-3B6CC7375A96}"/>
                </a:ext>
              </a:extLst>
            </p:cNvPr>
            <p:cNvSpPr/>
            <p:nvPr/>
          </p:nvSpPr>
          <p:spPr>
            <a:xfrm>
              <a:off x="7736541" y="2792737"/>
              <a:ext cx="107577" cy="107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1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Example: </a:t>
                </a:r>
                <a:r>
                  <a:rPr lang="en-US" dirty="0">
                    <a:latin typeface="Franklin Gothic Book" panose="020B0503020102020204" pitchFamily="34" charset="0"/>
                  </a:rPr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But we didn’t use fully conjugate priors. 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This means we can’t skip directly to the posterior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But:</a:t>
                </a:r>
                <a:r>
                  <a:rPr lang="en-US" dirty="0">
                    <a:latin typeface="Franklin Gothic Book" panose="020B0503020102020204" pitchFamily="34" charset="0"/>
                  </a:rPr>
                  <a:t> We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both proper probability distributions. 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E.g. we can sample directly from each.</a:t>
                </a:r>
              </a:p>
              <a:p>
                <a:pPr marL="0" indent="0">
                  <a:buNone/>
                </a:pPr>
                <a:r>
                  <a:rPr lang="en-US" b="1" u="sng" dirty="0">
                    <a:latin typeface="Franklin Gothic Book" panose="020B0503020102020204" pitchFamily="34" charset="0"/>
                  </a:rPr>
                  <a:t>Intuition:</a:t>
                </a:r>
                <a:r>
                  <a:rPr lang="en-US" dirty="0">
                    <a:latin typeface="Franklin Gothic Book" panose="020B05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is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u="sng" dirty="0">
                    <a:latin typeface="Franklin Gothic Book" panose="020B0503020102020204" pitchFamily="34" charset="0"/>
                  </a:rPr>
                  <a:t> </a:t>
                </a:r>
                <a:r>
                  <a:rPr lang="en-US" dirty="0">
                    <a:latin typeface="Franklin Gothic Book" panose="020B0503020102020204" pitchFamily="34" charset="0"/>
                  </a:rPr>
                  <a:t>over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  <a:blipFill>
                <a:blip r:embed="rId2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214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The Gibbs Sampler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 Placeholder 2">
                <a:extLst>
                  <a:ext uri="{FF2B5EF4-FFF2-40B4-BE49-F238E27FC236}">
                    <a16:creationId xmlns:a16="http://schemas.microsoft.com/office/drawing/2014/main" id="{9D6A0F6F-D3DD-4E20-ADCF-0AE89EA17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493" y="990115"/>
                <a:ext cx="5903801" cy="4994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Gibbs Sampler: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starting values.</a:t>
                </a: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be the iteration number</a:t>
                </a: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dirty="0">
                    <a:latin typeface="Franklin Gothic Book" panose="020B050302010202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i="1" dirty="0">
                    <a:latin typeface="Franklin Gothic Book" panose="020B0503020102020204" pitchFamily="34" charset="0"/>
                  </a:rPr>
                  <a:t>  </a:t>
                </a:r>
              </a:p>
              <a:p>
                <a:pPr marL="514350" indent="-514350">
                  <a:buFont typeface="Arial"/>
                  <a:buAutoNum type="arabicPeriod"/>
                </a:pPr>
                <a:endParaRPr lang="en-US" dirty="0">
                  <a:latin typeface="Franklin Gothic Book" panose="020B0503020102020204" pitchFamily="34" charset="0"/>
                </a:endParaRPr>
              </a:p>
              <a:p>
                <a:pPr marL="514350" indent="-514350">
                  <a:buFont typeface="Arial"/>
                  <a:buAutoNum type="arabicPeriod"/>
                </a:pPr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45" name="Text Placeholder 2">
                <a:extLst>
                  <a:ext uri="{FF2B5EF4-FFF2-40B4-BE49-F238E27FC236}">
                    <a16:creationId xmlns:a16="http://schemas.microsoft.com/office/drawing/2014/main" id="{9D6A0F6F-D3DD-4E20-ADCF-0AE89EA17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93" y="990115"/>
                <a:ext cx="5903801" cy="4994773"/>
              </a:xfrm>
              <a:prstGeom prst="rect">
                <a:avLst/>
              </a:prstGeom>
              <a:blipFill>
                <a:blip r:embed="rId4"/>
                <a:stretch>
                  <a:fillRect l="-2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B6B868F-025B-4045-B6ED-7851BCBD9A1F}"/>
              </a:ext>
            </a:extLst>
          </p:cNvPr>
          <p:cNvCxnSpPr>
            <a:cxnSpLocks/>
          </p:cNvCxnSpPr>
          <p:nvPr/>
        </p:nvCxnSpPr>
        <p:spPr>
          <a:xfrm>
            <a:off x="6191626" y="1673412"/>
            <a:ext cx="5546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Normal, unknown mean and variance, with Jeffreys priors on both. (25 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obs</a:t>
                </a:r>
                <a:r>
                  <a:rPr lang="en-US" dirty="0">
                    <a:latin typeface="Franklin Gothic Book" panose="020B05030201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Fortunately,</a:t>
                </a:r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𝐼𝑛𝑣𝑒𝑟𝑠𝑒𝐺𝑎𝑚𝑚𝑎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2199" y="1027454"/>
                <a:ext cx="5903801" cy="4994773"/>
              </a:xfrm>
              <a:blipFill>
                <a:blip r:embed="rId2"/>
                <a:stretch>
                  <a:fillRect l="-2169" r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002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The Gibbs Sampler - Example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F5AE6AE-AC97-4F07-8E3B-107E905F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362669"/>
            <a:ext cx="5903801" cy="41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5903801" cy="4994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Gibbs Sampling simplifies estimation by only requiring that the conditional densities are proper distributions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i.e. we can sample directly from them…</a:t>
            </a:r>
          </a:p>
          <a:p>
            <a:pPr marL="800100" lvl="1" indent="-342900"/>
            <a:endParaRPr lang="en-US" sz="2000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Gibbs tends to perform well, given the restrictive assumptions needed. But: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For categorical variables, or extremely high dimensional variables with pathological distributions, Gibbs can take forever to converge.</a:t>
            </a:r>
          </a:p>
          <a:p>
            <a:pPr marL="800100" lvl="1" indent="-342900"/>
            <a:r>
              <a:rPr lang="en-US" sz="2000" dirty="0">
                <a:latin typeface="Franklin Gothic Book" panose="020B0503020102020204" pitchFamily="34" charset="0"/>
              </a:rPr>
              <a:t>Gibbs can’t sample what it cannot get to…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214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The Gibbs Sampler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AC84D427-CDC2-455B-82E4-42475249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65718"/>
              </p:ext>
            </p:extLst>
          </p:nvPr>
        </p:nvGraphicFramePr>
        <p:xfrm>
          <a:off x="7560235" y="2195854"/>
          <a:ext cx="29739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589926864"/>
                    </a:ext>
                  </a:extLst>
                </a:gridCol>
                <a:gridCol w="1156621">
                  <a:extLst>
                    <a:ext uri="{9D8B030D-6E8A-4147-A177-3AD203B41FA5}">
                      <a16:colId xmlns:a16="http://schemas.microsoft.com/office/drawing/2014/main" val="1758021855"/>
                    </a:ext>
                  </a:extLst>
                </a:gridCol>
                <a:gridCol w="1156621">
                  <a:extLst>
                    <a:ext uri="{9D8B030D-6E8A-4147-A177-3AD203B41FA5}">
                      <a16:colId xmlns:a16="http://schemas.microsoft.com/office/drawing/2014/main" val="88797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7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2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095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EF0B10-F559-4045-AF1C-E730CD1962AC}"/>
              </a:ext>
            </a:extLst>
          </p:cNvPr>
          <p:cNvSpPr txBox="1"/>
          <p:nvPr/>
        </p:nvSpPr>
        <p:spPr>
          <a:xfrm>
            <a:off x="6227483" y="1727232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Probability Matrix for a 2 Dimensional State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BBE8F-B3C6-4BDC-9F79-81E9B277BAF9}"/>
                  </a:ext>
                </a:extLst>
              </p:cNvPr>
              <p:cNvSpPr txBox="1"/>
              <p:nvPr/>
            </p:nvSpPr>
            <p:spPr>
              <a:xfrm>
                <a:off x="6846933" y="3561183"/>
                <a:ext cx="440056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Franklin Gothic Book" panose="020B0503020102020204" pitchFamily="34" charset="0"/>
                  </a:rPr>
                  <a:t>Starting values: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Franklin Gothic Book" panose="020B0503020102020204" pitchFamily="34" charset="0"/>
                </a:endParaRPr>
              </a:p>
              <a:p>
                <a:pPr marL="3429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Franklin Gothic Book" panose="020B0503020102020204" pitchFamily="34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0" dirty="0">
                  <a:latin typeface="Franklin Gothic Book" panose="020B0503020102020204" pitchFamily="34" charset="0"/>
                </a:endParaRPr>
              </a:p>
              <a:p>
                <a:pPr marL="3429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Franklin Gothic Book" panose="020B0503020102020204" pitchFamily="34" charset="0"/>
                  </a:rPr>
                  <a:t>Sample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>
                  <a:latin typeface="Franklin Gothic Book" panose="020B0503020102020204" pitchFamily="34" charset="0"/>
                </a:endParaRPr>
              </a:p>
              <a:p>
                <a:pPr marL="3429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Franklin Gothic Book" panose="020B0503020102020204" pitchFamily="34" charset="0"/>
                </a:endParaRPr>
              </a:p>
              <a:p>
                <a:pPr lvl="2"/>
                <a:r>
                  <a:rPr lang="en-US" sz="2000" dirty="0">
                    <a:latin typeface="Franklin Gothic Book" panose="020B0503020102020204" pitchFamily="34" charset="0"/>
                  </a:rPr>
                  <a:t>You can’t get from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Franklin Gothic Book" panose="020B0503020102020204" pitchFamily="34" charset="0"/>
                  </a:rPr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000" b="0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lvl="2"/>
                <a:r>
                  <a:rPr lang="en-US" sz="2000" b="0" dirty="0">
                    <a:latin typeface="Franklin Gothic Book" panose="020B0503020102020204" pitchFamily="34" charset="0"/>
                  </a:rPr>
                  <a:t>by sampling from 1 variable at a time…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BBE8F-B3C6-4BDC-9F79-81E9B277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33" y="3561183"/>
                <a:ext cx="4400564" cy="1938992"/>
              </a:xfrm>
              <a:prstGeom prst="rect">
                <a:avLst/>
              </a:prstGeom>
              <a:blipFill>
                <a:blip r:embed="rId3"/>
                <a:stretch>
                  <a:fillRect l="-1385" t="-1572" r="-69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6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50205</TotalTime>
  <Words>1575</Words>
  <Application>Microsoft Office PowerPoint</Application>
  <PresentationFormat>Widescreen</PresentationFormat>
  <Paragraphs>187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259</cp:revision>
  <dcterms:modified xsi:type="dcterms:W3CDTF">2021-06-23T00:07:37Z</dcterms:modified>
</cp:coreProperties>
</file>