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44" r:id="rId2"/>
    <p:sldId id="398" r:id="rId3"/>
    <p:sldId id="345" r:id="rId4"/>
    <p:sldId id="401" r:id="rId5"/>
    <p:sldId id="454" r:id="rId6"/>
    <p:sldId id="455" r:id="rId7"/>
    <p:sldId id="457" r:id="rId8"/>
    <p:sldId id="456" r:id="rId9"/>
    <p:sldId id="458" r:id="rId10"/>
    <p:sldId id="459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155" d="100"/>
          <a:sy n="155" d="100"/>
        </p:scale>
        <p:origin x="18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601.00670.pdf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Variational Inference Part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Expectation Maximization and Friends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</a:t>
            </a:r>
            <a:r>
              <a:rPr lang="en-US" sz="3200" dirty="0">
                <a:latin typeface="Franklin Gothic Demi" panose="020B0703020102020204" pitchFamily="34" charset="0"/>
              </a:rPr>
              <a:t>8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Live Session (7/13/2021)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8" y="1100255"/>
            <a:ext cx="11393905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As we know, any “interesting” Bayesian model has an improper posterior. </a:t>
            </a: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Samplers</a:t>
            </a:r>
            <a:r>
              <a:rPr lang="en-US" dirty="0">
                <a:latin typeface="Franklin Gothic Book" panose="020B0503020102020204" pitchFamily="34" charset="0"/>
              </a:rPr>
              <a:t> – Construct a Markov Chain that samples from the posterior…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Still approximate, but we are sampling from the full posterior.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Variational Inference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Instead of trying to sample from an improper posterior, why don’t we just… not?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Let’s instead approximate the posterior using a much simpler set of  proper distributions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That way, if we get a good approximation, we can calculate our EAP, MAP, and credible intervals directly.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542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be our standard posterior distribution.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Assume hard to sample from, and we don’t have the analytic expression for it.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Goal:</a:t>
                </a:r>
                <a:r>
                  <a:rPr lang="en-US" dirty="0">
                    <a:latin typeface="Franklin Gothic Book" panose="020B0503020102020204" pitchFamily="34" charset="0"/>
                  </a:rPr>
                  <a:t> Find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that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Specifically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We are looking for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that minimizes the KL divergence between it and the posterior distribution.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But… (All expectations taken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 – Technical </a:t>
            </a:r>
            <a:r>
              <a:rPr lang="en-US" sz="5400" dirty="0" err="1">
                <a:solidFill>
                  <a:srgbClr val="ED7D31"/>
                </a:solidFill>
                <a:latin typeface="Franklin Gothic Demi" panose="020B0703020102020204" pitchFamily="34" charset="0"/>
              </a:rPr>
              <a:t>Deets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5CEBB-98B1-45B5-BF17-F46A1EACEDF5}"/>
              </a:ext>
            </a:extLst>
          </p:cNvPr>
          <p:cNvSpPr/>
          <p:nvPr/>
        </p:nvSpPr>
        <p:spPr>
          <a:xfrm>
            <a:off x="9144000" y="4689389"/>
            <a:ext cx="1087395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24BFB-E4A6-4C1C-84A2-F8B838BFBADF}"/>
              </a:ext>
            </a:extLst>
          </p:cNvPr>
          <p:cNvSpPr txBox="1"/>
          <p:nvPr/>
        </p:nvSpPr>
        <p:spPr>
          <a:xfrm>
            <a:off x="8521352" y="5295978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marginal strikes again!</a:t>
            </a:r>
          </a:p>
        </p:txBody>
      </p:sp>
    </p:spTree>
    <p:extLst>
      <p:ext uri="{BB962C8B-B14F-4D97-AF65-F5344CB8AC3E}">
        <p14:creationId xmlns:p14="http://schemas.microsoft.com/office/powerpoint/2010/main" val="41488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Getting closer, but we still have that pesky marginal hanging around…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Rearranging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KL is strictly positive, so the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Evidence Lower Bound</a:t>
                </a:r>
                <a:r>
                  <a:rPr lang="en-US" dirty="0">
                    <a:latin typeface="Franklin Gothic Book" panose="020B0503020102020204" pitchFamily="34" charset="0"/>
                  </a:rPr>
                  <a:t> is defined as: </a:t>
                </a: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Using some probability rules: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 – Technical </a:t>
            </a:r>
            <a:r>
              <a:rPr lang="en-US" sz="5400" dirty="0" err="1">
                <a:solidFill>
                  <a:srgbClr val="ED7D31"/>
                </a:solidFill>
                <a:latin typeface="Franklin Gothic Demi" panose="020B0703020102020204" pitchFamily="34" charset="0"/>
              </a:rPr>
              <a:t>Deets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997FB-66A9-4AFF-B831-FB4227809B7A}"/>
              </a:ext>
            </a:extLst>
          </p:cNvPr>
          <p:cNvSpPr/>
          <p:nvPr/>
        </p:nvSpPr>
        <p:spPr>
          <a:xfrm>
            <a:off x="3737919" y="5177481"/>
            <a:ext cx="2137719" cy="44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EA514-DDB2-438E-84DA-45DBB84DF406}"/>
              </a:ext>
            </a:extLst>
          </p:cNvPr>
          <p:cNvSpPr/>
          <p:nvPr/>
        </p:nvSpPr>
        <p:spPr>
          <a:xfrm>
            <a:off x="6240162" y="5177481"/>
            <a:ext cx="1773195" cy="44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6AFEB-5B6E-4B1C-A956-F7E915EF6D4F}"/>
              </a:ext>
            </a:extLst>
          </p:cNvPr>
          <p:cNvSpPr/>
          <p:nvPr/>
        </p:nvSpPr>
        <p:spPr>
          <a:xfrm>
            <a:off x="8377881" y="5177481"/>
            <a:ext cx="1773195" cy="44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B2F3-FA89-42F2-8F52-4FC9886AFE6E}"/>
              </a:ext>
            </a:extLst>
          </p:cNvPr>
          <p:cNvSpPr txBox="1"/>
          <p:nvPr/>
        </p:nvSpPr>
        <p:spPr>
          <a:xfrm>
            <a:off x="3737919" y="5622325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uses the likelihood!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1DE60-23F6-4CCB-829C-7FA887D1E0AB}"/>
              </a:ext>
            </a:extLst>
          </p:cNvPr>
          <p:cNvSpPr txBox="1"/>
          <p:nvPr/>
        </p:nvSpPr>
        <p:spPr>
          <a:xfrm>
            <a:off x="6259672" y="561500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uses the priors!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DAB2D-8A3A-49C8-9451-B3BCFACBC60C}"/>
              </a:ext>
            </a:extLst>
          </p:cNvPr>
          <p:cNvSpPr txBox="1"/>
          <p:nvPr/>
        </p:nvSpPr>
        <p:spPr>
          <a:xfrm>
            <a:off x="8051295" y="5622325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our variational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19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Maximizing the ELBO is equivalent to minimizing the KL divergence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To Recap: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the variational distribution.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𝐸𝐿𝐵𝑂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maximized.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Once you have your ELBO maximizing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you can treat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as your best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How do you chose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looks like?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 – Technical </a:t>
            </a:r>
            <a:r>
              <a:rPr lang="en-US" sz="5400" dirty="0" err="1">
                <a:solidFill>
                  <a:srgbClr val="ED7D31"/>
                </a:solidFill>
                <a:latin typeface="Franklin Gothic Demi" panose="020B0703020102020204" pitchFamily="34" charset="0"/>
              </a:rPr>
              <a:t>Deets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7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457200" lvl="1" indent="0" algn="ctr">
                  <a:buNone/>
                </a:pPr>
                <a:r>
                  <a:rPr lang="en-US" sz="2800" dirty="0">
                    <a:latin typeface="Franklin Gothic Book" panose="020B0503020102020204" pitchFamily="34" charset="0"/>
                  </a:rPr>
                  <a:t>How do you chose what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Book" panose="020B0503020102020204" pitchFamily="34" charset="0"/>
                  </a:rPr>
                  <a:t> looks like?</a:t>
                </a:r>
              </a:p>
              <a:p>
                <a:pPr marL="457200" lvl="1" indent="0" algn="ctr">
                  <a:buNone/>
                </a:pPr>
                <a:endParaRPr lang="en-US" sz="2800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First,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refers to a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which has its own governing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The goal is to determine both the family of distributions and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that maximize the ELBO… </a:t>
                </a:r>
              </a:p>
              <a:p>
                <a:pPr indent="-457200"/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Franklin Gothic Book" panose="020B0503020102020204" pitchFamily="34" charset="0"/>
                  </a:rPr>
                  <a:t>Consider the situation 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is multidimensional (i.e. there are more than one parameter we need a posterior for.)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Mean Field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394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Franklin Gothic Book" panose="020B0503020102020204" pitchFamily="34" charset="0"/>
                  </a:rPr>
                  <a:t>Consider the situation 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is multidimensional (i.e. there are more than one parameter we need a posterior for.)</a:t>
                </a: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a complex distribution with dependencies between each marginal distribution.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Mean Field Approximation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variational distributions of all parameters are independent from one another.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Mean Field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7079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495603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Mean Field Approximation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Independent distributions are simpler to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Cannot capture dependency between posterior dimensions</a:t>
                </a:r>
              </a:p>
              <a:p>
                <a:pPr lvl="1" indent="-457200"/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4956035" cy="4793918"/>
              </a:xfrm>
              <a:blipFill>
                <a:blip r:embed="rId2"/>
                <a:stretch>
                  <a:fillRect l="-2460" r="-2337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Mean Field Approximation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8674296-1EB7-4FEB-A458-8C809F6B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99" y="1491593"/>
            <a:ext cx="6108763" cy="3274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52725-9649-4442-A216-77CA8D26B862}"/>
              </a:ext>
            </a:extLst>
          </p:cNvPr>
          <p:cNvSpPr txBox="1"/>
          <p:nvPr/>
        </p:nvSpPr>
        <p:spPr>
          <a:xfrm>
            <a:off x="6629439" y="4766330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from: </a:t>
            </a:r>
            <a:r>
              <a:rPr lang="en-US" dirty="0">
                <a:hlinkClick r:id="rId5"/>
              </a:rPr>
              <a:t>https://arxiv.org/pdf/1601.00670.pdf</a:t>
            </a:r>
            <a:endParaRPr lang="en-US" dirty="0"/>
          </a:p>
          <a:p>
            <a:r>
              <a:rPr lang="en-US" dirty="0"/>
              <a:t>An excellent overview of variational inference ^</a:t>
            </a:r>
          </a:p>
        </p:txBody>
      </p:sp>
    </p:spTree>
    <p:extLst>
      <p:ext uri="{BB962C8B-B14F-4D97-AF65-F5344CB8AC3E}">
        <p14:creationId xmlns:p14="http://schemas.microsoft.com/office/powerpoint/2010/main" val="8492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</a:t>
                </a:r>
                <a:r>
                  <a:rPr lang="en-US" i="1" u="sng" dirty="0">
                    <a:latin typeface="Franklin Gothic Book" panose="020B0503020102020204" pitchFamily="34" charset="0"/>
                  </a:rPr>
                  <a:t>using mean field approximation</a:t>
                </a:r>
                <a:r>
                  <a:rPr lang="en-US" dirty="0">
                    <a:latin typeface="Franklin Gothic Book" panose="020B0503020102020204" pitchFamily="34" charset="0"/>
                  </a:rPr>
                  <a:t>) is proportional to a function of the data (which is fixed) and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fixed</a:t>
                </a:r>
                <a:r>
                  <a:rPr lang="en-US" dirty="0">
                    <a:latin typeface="Franklin Gothic Book" panose="020B0503020102020204" pitchFamily="34" charset="0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59434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Determining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5943422" cy="923330"/>
              </a:xfrm>
              <a:prstGeom prst="rect">
                <a:avLst/>
              </a:prstGeom>
              <a:blipFill>
                <a:blip r:embed="rId4"/>
                <a:stretch>
                  <a:fillRect l="-5538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A3085DC-25B1-41AF-AE54-35254E4B2D6C}"/>
              </a:ext>
            </a:extLst>
          </p:cNvPr>
          <p:cNvSpPr/>
          <p:nvPr/>
        </p:nvSpPr>
        <p:spPr>
          <a:xfrm>
            <a:off x="9076038" y="1850247"/>
            <a:ext cx="1606379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36267-65D9-4CE0-AAF7-33CDE54CA50B}"/>
                  </a:ext>
                </a:extLst>
              </p:cNvPr>
              <p:cNvSpPr txBox="1"/>
              <p:nvPr/>
            </p:nvSpPr>
            <p:spPr>
              <a:xfrm>
                <a:off x="8812348" y="2283871"/>
                <a:ext cx="23901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Constant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36267-65D9-4CE0-AAF7-33CDE54CA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348" y="2283871"/>
                <a:ext cx="2390141" cy="307777"/>
              </a:xfrm>
              <a:prstGeom prst="rect">
                <a:avLst/>
              </a:prstGeom>
              <a:blipFill>
                <a:blip r:embed="rId5"/>
                <a:stretch>
                  <a:fillRect l="-76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75285F-5AD6-4C03-B97B-73152185FE37}"/>
              </a:ext>
            </a:extLst>
          </p:cNvPr>
          <p:cNvSpPr/>
          <p:nvPr/>
        </p:nvSpPr>
        <p:spPr>
          <a:xfrm>
            <a:off x="6679817" y="1850247"/>
            <a:ext cx="2100649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A4868-93F3-417D-A87C-8E83052D0D42}"/>
              </a:ext>
            </a:extLst>
          </p:cNvPr>
          <p:cNvSpPr txBox="1"/>
          <p:nvPr/>
        </p:nvSpPr>
        <p:spPr>
          <a:xfrm>
            <a:off x="6628737" y="2264198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by your prior setup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6E211-34D8-400F-A817-6883E3B0683E}"/>
              </a:ext>
            </a:extLst>
          </p:cNvPr>
          <p:cNvSpPr/>
          <p:nvPr/>
        </p:nvSpPr>
        <p:spPr>
          <a:xfrm>
            <a:off x="4008016" y="1846405"/>
            <a:ext cx="2357031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F039C-9D3E-4ED3-9DD1-09C9F03BA3AC}"/>
              </a:ext>
            </a:extLst>
          </p:cNvPr>
          <p:cNvSpPr txBox="1"/>
          <p:nvPr/>
        </p:nvSpPr>
        <p:spPr>
          <a:xfrm>
            <a:off x="4272926" y="2272143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your likelihood!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01781-0AEF-4811-9AEC-154CF1839412}"/>
              </a:ext>
            </a:extLst>
          </p:cNvPr>
          <p:cNvSpPr/>
          <p:nvPr/>
        </p:nvSpPr>
        <p:spPr>
          <a:xfrm>
            <a:off x="7679724" y="2714144"/>
            <a:ext cx="2005556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F0366-305A-478A-BB39-76AEA49DDCF9}"/>
                  </a:ext>
                </a:extLst>
              </p:cNvPr>
              <p:cNvSpPr txBox="1"/>
              <p:nvPr/>
            </p:nvSpPr>
            <p:spPr>
              <a:xfrm>
                <a:off x="7216159" y="3099321"/>
                <a:ext cx="3128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inside an expectation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F0366-305A-478A-BB39-76AEA49DD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59" y="3099321"/>
                <a:ext cx="3128613" cy="307777"/>
              </a:xfrm>
              <a:prstGeom prst="rect">
                <a:avLst/>
              </a:prstGeom>
              <a:blipFill>
                <a:blip r:embed="rId6"/>
                <a:stretch>
                  <a:fillRect l="-58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FD1F920-A200-4459-91F8-52EACB0CDC99}"/>
              </a:ext>
            </a:extLst>
          </p:cNvPr>
          <p:cNvSpPr/>
          <p:nvPr/>
        </p:nvSpPr>
        <p:spPr>
          <a:xfrm>
            <a:off x="8113161" y="3608489"/>
            <a:ext cx="1398373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378331-40DC-40BA-A56F-916820F4A6B8}"/>
                  </a:ext>
                </a:extLst>
              </p:cNvPr>
              <p:cNvSpPr txBox="1"/>
              <p:nvPr/>
            </p:nvSpPr>
            <p:spPr>
              <a:xfrm>
                <a:off x="7977406" y="4022440"/>
                <a:ext cx="16698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Just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378331-40DC-40BA-A56F-916820F4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06" y="4022440"/>
                <a:ext cx="1669881" cy="307777"/>
              </a:xfrm>
              <a:prstGeom prst="rect">
                <a:avLst/>
              </a:prstGeom>
              <a:blipFill>
                <a:blip r:embed="rId7"/>
                <a:stretch>
                  <a:fillRect l="-10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This equation tells you the family of your variational distribution, and how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are a function of the data, priors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Coordinate Ascent Variational Inference</a:t>
                </a:r>
                <a:r>
                  <a:rPr lang="en-US" u="sng" dirty="0">
                    <a:latin typeface="Franklin Gothic Book" panose="020B0503020102020204" pitchFamily="34" charset="0"/>
                  </a:rPr>
                  <a:t>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(CAVI) –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]: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Find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fixed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Repeat until the ELBO has converged.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Similar in theory to a Gibbs Sampler, and identical to EM.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672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Optimizing ELBO using CAVI</a:t>
            </a:r>
          </a:p>
        </p:txBody>
      </p:sp>
    </p:spTree>
    <p:extLst>
      <p:ext uri="{BB962C8B-B14F-4D97-AF65-F5344CB8AC3E}">
        <p14:creationId xmlns:p14="http://schemas.microsoft.com/office/powerpoint/2010/main" val="28393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Variational Inference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(Mean Field Approximation)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Do math to determine optimal family and variational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Update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as fixed values.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Continue to update until ELBO converges.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At the end of this you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as your approximation to</a:t>
                </a:r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You can then directly calculate EAP, MAP, and credible intervals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is, by design, a proper set of distributions (which are nicely independent of one another)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783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HW3 Due 7/16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Project Updates –</a:t>
            </a:r>
          </a:p>
          <a:p>
            <a:pPr marL="1028700" lvl="1" indent="-571500"/>
            <a:r>
              <a:rPr lang="en-US" sz="2800" dirty="0">
                <a:latin typeface="Franklin Gothic Book" panose="020B0503020102020204" pitchFamily="34" charset="0"/>
              </a:rPr>
              <a:t>I’ll be checking in with each group over this week</a:t>
            </a:r>
          </a:p>
          <a:p>
            <a:pPr marL="1028700" lvl="1" indent="-571500"/>
            <a:r>
              <a:rPr lang="en-US" sz="2800" b="1" u="sng" dirty="0" err="1">
                <a:latin typeface="Franklin Gothic Book" panose="020B0503020102020204" pitchFamily="34" charset="0"/>
              </a:rPr>
              <a:t>Paper+Presentation</a:t>
            </a:r>
            <a:r>
              <a:rPr lang="en-US" sz="2800" b="1" u="sng" dirty="0">
                <a:latin typeface="Franklin Gothic Book" panose="020B0503020102020204" pitchFamily="34" charset="0"/>
              </a:rPr>
              <a:t> due 8/12 (last day of semester)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HW4 has been released!</a:t>
            </a:r>
          </a:p>
          <a:p>
            <a:pPr marL="1028700" lvl="1" indent="-571500"/>
            <a:r>
              <a:rPr lang="en-US" sz="2800" dirty="0">
                <a:latin typeface="Franklin Gothic Book" panose="020B0503020102020204" pitchFamily="34" charset="0"/>
              </a:rPr>
              <a:t>Due 7/30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HW5 will be due 8/6 (released 7/25)</a:t>
            </a:r>
          </a:p>
          <a:p>
            <a:pPr marL="1028700" lvl="1" indent="-571500"/>
            <a:r>
              <a:rPr lang="en-US" sz="2800" dirty="0">
                <a:latin typeface="Franklin Gothic Book" panose="020B0503020102020204" pitchFamily="34" charset="0"/>
              </a:rPr>
              <a:t>Less time to complete, so will be shorter</a:t>
            </a:r>
          </a:p>
          <a:p>
            <a:pPr marL="1028700" lvl="1" indent="-571500"/>
            <a:r>
              <a:rPr lang="en-US" sz="2800" dirty="0">
                <a:latin typeface="Franklin Gothic Book" panose="020B0503020102020204" pitchFamily="34" charset="0"/>
              </a:rPr>
              <a:t>I need the time to grade and allow resubmissions.</a:t>
            </a:r>
          </a:p>
          <a:p>
            <a:pPr marL="1028700" lvl="1" indent="-571500"/>
            <a:endParaRPr lang="en-US" sz="3200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88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Course Updates</a:t>
            </a:r>
          </a:p>
        </p:txBody>
      </p:sp>
    </p:spTree>
    <p:extLst>
      <p:ext uri="{BB962C8B-B14F-4D97-AF65-F5344CB8AC3E}">
        <p14:creationId xmlns:p14="http://schemas.microsoft.com/office/powerpoint/2010/main" val="4255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95" y="111261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Two Examples of Variational Inference</a:t>
            </a:r>
            <a:r>
              <a:rPr lang="en-US" b="1" dirty="0">
                <a:latin typeface="Franklin Gothic Book" panose="020B0503020102020204" pitchFamily="34" charset="0"/>
              </a:rPr>
              <a:t> –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Gaussian with unknown mean and variance</a:t>
            </a:r>
          </a:p>
          <a:p>
            <a:pPr lvl="2" indent="-457200"/>
            <a:r>
              <a:rPr lang="en-US" dirty="0">
                <a:latin typeface="Franklin Gothic Book" panose="020B0503020102020204" pitchFamily="34" charset="0"/>
              </a:rPr>
              <a:t>Yes, this is a conjugate problem, so we already know the real solution.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Gaussian Mixture Model</a:t>
            </a:r>
          </a:p>
          <a:p>
            <a:pPr lvl="2" indent="-457200"/>
            <a:r>
              <a:rPr lang="en-US" dirty="0">
                <a:latin typeface="Franklin Gothic Book" panose="020B0503020102020204" pitchFamily="34" charset="0"/>
              </a:rPr>
              <a:t>Classic problem for variational inference.</a:t>
            </a: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When to use VI vs Samplers</a:t>
            </a:r>
            <a:r>
              <a:rPr lang="en-US" b="1" dirty="0">
                <a:latin typeface="Franklin Gothic Book" panose="020B0503020102020204" pitchFamily="34" charset="0"/>
              </a:rPr>
              <a:t> -</a:t>
            </a:r>
            <a:r>
              <a:rPr lang="en-US" b="1" u="sng" dirty="0">
                <a:latin typeface="Franklin Gothic Book" panose="020B0503020102020204" pitchFamily="34" charset="0"/>
              </a:rPr>
              <a:t> 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It depends!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VI for big data where approximations are “fine”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Samplers for valuable datasets when precision is required.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217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Unsupervised Clustering as Mixture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The Expectation-Maximization Algorithm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Variational Inference Writ Large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9" y="1100255"/>
            <a:ext cx="5806592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Data is rarely “nicely” distributed…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Assumption – Once external factors are controlled for, the data is nicely distributed…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We rarely (never) have all possible important features.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Sometimes this is ignorable…</a:t>
            </a:r>
          </a:p>
          <a:p>
            <a:pPr lvl="1" indent="-457200"/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How can we model data with features we need but don’t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354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Mixture Models and Latent Variables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B0D704-83F2-48FD-814D-4A2059AD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022" y="148281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9" y="1100255"/>
            <a:ext cx="5806592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Data Augmentation</a:t>
            </a:r>
            <a:r>
              <a:rPr lang="en-US" dirty="0">
                <a:latin typeface="Franklin Gothic Book" panose="020B0503020102020204" pitchFamily="34" charset="0"/>
              </a:rPr>
              <a:t> – Propose unobserved (latent) variables to explain your data…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Latent variables are defined by the relations you impose between them observed data.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Example</a:t>
            </a:r>
            <a:r>
              <a:rPr lang="en-US" dirty="0">
                <a:latin typeface="Franklin Gothic Book" panose="020B0503020102020204" pitchFamily="34" charset="0"/>
              </a:rPr>
              <a:t> – Mixture membership…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354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Mixture Models and Latent Variables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B0D704-83F2-48FD-814D-4A2059AD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022" y="148281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9" y="1100255"/>
                <a:ext cx="5806592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Observed data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Model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Franklin Gothic Book" panose="020B0503020102020204" pitchFamily="34" charset="0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?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Not a parameter…</a:t>
                </a:r>
              </a:p>
              <a:p>
                <a:pPr lvl="1" indent="-457200"/>
                <a:r>
                  <a:rPr lang="en-US" b="0" dirty="0">
                    <a:latin typeface="Franklin Gothic Book" panose="020B0503020102020204" pitchFamily="34" charset="0"/>
                  </a:rPr>
                  <a:t>Not observed data…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 is a latent variable we made up.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We are making a strong claim here,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 is </a:t>
                </a:r>
                <a:r>
                  <a:rPr lang="en-US" dirty="0">
                    <a:latin typeface="Franklin Gothic Book" panose="020B0503020102020204" pitchFamily="34" charset="0"/>
                  </a:rPr>
                  <a:t>normal,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9" y="1100255"/>
                <a:ext cx="5806592" cy="4793918"/>
              </a:xfrm>
              <a:blipFill>
                <a:blip r:embed="rId2"/>
                <a:stretch>
                  <a:fillRect l="-2099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820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Simple Gaussian Mixture Model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8018FF-3DB3-4216-8810-EC2F49978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191" y="145809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8" y="1100255"/>
            <a:ext cx="5981645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Beware clustering, mixture models and unsupervised learning methods…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Reification Fallacy -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Just because you find a cluster / component, doesn’t mean it’s a real thing…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Sometimes a weird distribution is just that, a weird distribution…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852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 Word of Warning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8018FF-3DB3-4216-8810-EC2F4997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6191" y="145809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To determine the parameters of the mixture distributions, we need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but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we need to determine the parameters of the mixture…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What does this sound like? (Hint: Starts with “G” and ends with “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ibbs</a:t>
                </a:r>
                <a:r>
                  <a:rPr lang="en-US" dirty="0">
                    <a:latin typeface="Franklin Gothic Book" panose="020B0503020102020204" pitchFamily="34" charset="0"/>
                  </a:rPr>
                  <a:t> Sampler”)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Expectation Maximization Algorithm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(Dempster, Laird, &amp; Rubin (1976), </a:t>
                </a:r>
                <a:r>
                  <a:rPr lang="en-US" sz="1800" b="1" i="1" dirty="0">
                    <a:latin typeface="Franklin Gothic Book" panose="020B0503020102020204" pitchFamily="34" charset="0"/>
                  </a:rPr>
                  <a:t>63963 cites!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observed data, </a:t>
                </a:r>
                <a14:m>
                  <m:oMath xmlns:m="http://schemas.openxmlformats.org/officeDocument/2006/math">
                    <m:r>
                      <a:rPr lang="en-US" sz="2000" b="1" i="0" u="sng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latent/missing data,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parameters. 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sz="2000" b="1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Expectation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Maximization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as observed, estimate 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 r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58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T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he EM Algorithm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7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Expectation Maximization Algorithm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(Dempster, Laird, &amp; Rubin (1976), </a:t>
                </a:r>
                <a:r>
                  <a:rPr lang="en-US" sz="1800" b="1" i="1" dirty="0">
                    <a:latin typeface="Franklin Gothic Book" panose="020B0503020102020204" pitchFamily="34" charset="0"/>
                  </a:rPr>
                  <a:t>63963 cites!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observed data, </a:t>
                </a:r>
                <a14:m>
                  <m:oMath xmlns:m="http://schemas.openxmlformats.org/officeDocument/2006/math">
                    <m:r>
                      <a:rPr lang="en-US" sz="2000" b="1" i="0" u="sng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latent/missing data,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parameters. 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sz="2000" b="1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Expectation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Maximization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as observed, estimate 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Advantages –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By adding in “fake” data, you can make an intractable optimization problem tractable.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EM algorithm is guaranteed to converge to a (local) minima. It just works, and works well.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Uncertainty is underestimated, as you are feeding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as known in each step.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58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T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he EM Algorithm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67734</TotalTime>
  <Words>1541</Words>
  <Application>Microsoft Office PowerPoint</Application>
  <PresentationFormat>Widescreen</PresentationFormat>
  <Paragraphs>179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349</cp:revision>
  <dcterms:modified xsi:type="dcterms:W3CDTF">2021-07-13T23:58:48Z</dcterms:modified>
</cp:coreProperties>
</file>