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344" r:id="rId2"/>
    <p:sldId id="398" r:id="rId3"/>
    <p:sldId id="345" r:id="rId4"/>
    <p:sldId id="469" r:id="rId5"/>
    <p:sldId id="467" r:id="rId6"/>
    <p:sldId id="471" r:id="rId7"/>
    <p:sldId id="472" r:id="rId8"/>
    <p:sldId id="473" r:id="rId9"/>
    <p:sldId id="474" r:id="rId10"/>
    <p:sldId id="475" r:id="rId11"/>
    <p:sldId id="480" r:id="rId12"/>
    <p:sldId id="476" r:id="rId13"/>
    <p:sldId id="477" r:id="rId14"/>
    <p:sldId id="479" r:id="rId15"/>
    <p:sldId id="481" r:id="rId16"/>
    <p:sldId id="482" r:id="rId17"/>
    <p:sldId id="483" r:id="rId18"/>
    <p:sldId id="484" r:id="rId19"/>
    <p:sldId id="486" r:id="rId20"/>
    <p:sldId id="485" r:id="rId21"/>
    <p:sldId id="487" r:id="rId22"/>
    <p:sldId id="488" r:id="rId23"/>
    <p:sldId id="489" r:id="rId24"/>
    <p:sldId id="490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155" d="100"/>
          <a:sy n="155" d="100"/>
        </p:scale>
        <p:origin x="18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Variational Inference Part III: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Examples of Variational Inference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Module </a:t>
            </a:r>
            <a:r>
              <a:rPr lang="en-US" sz="3200" noProof="0" dirty="0">
                <a:latin typeface="Franklin Gothic Demi" panose="020B0703020102020204" pitchFamily="34" charset="0"/>
              </a:rPr>
              <a:t>9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Live Session (7/13/2021)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0" dirty="0">
                    <a:latin typeface="Franklin Gothic Book" panose="020B0503020102020204" pitchFamily="34" charset="0"/>
                  </a:rPr>
                  <a:t>Via an even larger amount of math…</a:t>
                </a:r>
              </a:p>
              <a:p>
                <a:pPr marL="0" indent="0" algn="ctr">
                  <a:buNone/>
                </a:pPr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8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8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But we are </a:t>
                </a:r>
                <a:r>
                  <a:rPr lang="en-US" sz="2400" b="1" i="1" dirty="0">
                    <a:latin typeface="Franklin Gothic Book" panose="020B0503020102020204" pitchFamily="34" charset="0"/>
                  </a:rPr>
                  <a:t>still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not done. We have the variational parameters as a function of the expectations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we need them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47184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4718408" cy="923330"/>
              </a:xfrm>
              <a:prstGeom prst="rect">
                <a:avLst/>
              </a:prstGeom>
              <a:blipFill>
                <a:blip r:embed="rId4"/>
                <a:stretch>
                  <a:fillRect l="-6977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1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∈1: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and vice versa… Perhaps we can do something like EM here?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147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Example: Variational Parameters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8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56027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Generated 30 observations from Normal(4, 25)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Franklin Gothic Book" panose="020B0503020102020204" pitchFamily="34" charset="0"/>
                  </a:rPr>
                  <a:t>Variational Inference converged in 4 iterations:</a:t>
                </a:r>
              </a:p>
              <a:p>
                <a:pPr marL="342900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.77 </m:t>
                    </m:r>
                  </m:oMath>
                </a14:m>
                <a:r>
                  <a:rPr lang="en-US" sz="2000" b="0" dirty="0">
                    <a:latin typeface="Franklin Gothic Book" panose="020B0503020102020204" pitchFamily="34" charset="0"/>
                  </a:rPr>
                  <a:t> (True value .833)</a:t>
                </a:r>
              </a:p>
              <a:p>
                <a:pPr marL="342900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=23.96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(True value 25)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=4.2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(True value 4)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VI underestimated the variance by a tiny amount here.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5602705" cy="4793918"/>
              </a:xfrm>
              <a:blipFill>
                <a:blip r:embed="rId2"/>
                <a:stretch>
                  <a:fillRect l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147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Example: Variational Parameters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56ADA9-C8A0-4519-9205-23B34F62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23.968931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93EE37F-6651-4E37-821B-35C7FDE89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3327" y="951471"/>
            <a:ext cx="6848454" cy="47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479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Backing up a Minute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2817341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2400" b="1" u="sng" dirty="0">
                    <a:latin typeface="Franklin Gothic Book" panose="020B0503020102020204" pitchFamily="34" charset="0"/>
                  </a:rPr>
                  <a:t>Conjugate Priors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We want the joint posterior:</a:t>
                </a: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From conjugacy:</a:t>
                </a: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Gamma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Normal</m:t>
                      </m:r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Marginalize 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Noncentral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Here we have exact expressions for our posteriors</a:t>
                </a:r>
              </a:p>
              <a:p>
                <a:pPr marL="0" indent="0" algn="ctr">
                  <a:buFont typeface="Arial"/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2817341" cy="4963287"/>
              </a:xfrm>
              <a:prstGeom prst="rect">
                <a:avLst/>
              </a:prstGeom>
              <a:blipFill>
                <a:blip r:embed="rId3"/>
                <a:stretch>
                  <a:fillRect l="-5411" r="-21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FF0109-BDFB-41AF-A22F-8C09E0124671}"/>
                  </a:ext>
                </a:extLst>
              </p:cNvPr>
              <p:cNvSpPr txBox="1"/>
              <p:nvPr/>
            </p:nvSpPr>
            <p:spPr>
              <a:xfrm>
                <a:off x="7710617" y="1057689"/>
                <a:ext cx="4379598" cy="4614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u="sng" dirty="0">
                    <a:latin typeface="Franklin Gothic Book" panose="020B0503020102020204" pitchFamily="34" charset="0"/>
                  </a:rPr>
                  <a:t>Variational Inference</a:t>
                </a:r>
              </a:p>
              <a:p>
                <a:pPr algn="ctr"/>
                <a:r>
                  <a:rPr lang="en-US" sz="2400" dirty="0">
                    <a:latin typeface="Franklin Gothic Book" panose="020B0503020102020204" pitchFamily="34" charset="0"/>
                  </a:rPr>
                  <a:t>We don’t want the real posterior, instead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algn="ctr"/>
                <a:endParaRPr lang="en-US" sz="2400" b="1" u="sng" dirty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>
                    <a:latin typeface="Franklin Gothic Book" panose="020B0503020102020204" pitchFamily="34" charset="0"/>
                  </a:rPr>
                  <a:t>Our approximation breaks the dependency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algn="ctr"/>
                <a:r>
                  <a:rPr lang="en-US" sz="2400" dirty="0">
                    <a:latin typeface="Franklin Gothic Book" panose="020B0503020102020204" pitchFamily="34" charset="0"/>
                  </a:rPr>
                  <a:t>A normal distribution is “tighter” than a t-distribution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FF0109-BDFB-41AF-A22F-8C09E0124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17" y="1057689"/>
                <a:ext cx="4379598" cy="4614468"/>
              </a:xfrm>
              <a:prstGeom prst="rect">
                <a:avLst/>
              </a:prstGeom>
              <a:blipFill>
                <a:blip r:embed="rId4"/>
                <a:stretch>
                  <a:fillRect l="-1253" t="-926" r="-2925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FA1889C4-34A4-4E62-A1BC-37197866E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7477" y="927943"/>
                <a:ext cx="2817341" cy="47623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2400" b="1" u="sng" dirty="0">
                    <a:latin typeface="Franklin Gothic Book" panose="020B0503020102020204" pitchFamily="34" charset="0"/>
                  </a:rPr>
                  <a:t>Gibbs Sampler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We want the joint posterior:</a:t>
                </a: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From conjugacy:</a:t>
                </a: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Gamma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Normal</m:t>
                      </m:r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Repeatedly sample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Here, we get samples from our true posterior.</a:t>
                </a:r>
              </a:p>
            </p:txBody>
          </p:sp>
        </mc:Choice>
        <mc:Fallback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FA1889C4-34A4-4E62-A1BC-3719786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477" y="927943"/>
                <a:ext cx="2817341" cy="4762343"/>
              </a:xfrm>
              <a:prstGeom prst="rect">
                <a:avLst/>
              </a:prstGeom>
              <a:blipFill>
                <a:blip r:embed="rId5"/>
                <a:stretch>
                  <a:fillRect l="-1299" r="-1948" b="-23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1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798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Example: Bivariate Mixture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4275197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Observed data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Model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5 groups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Randomly generated means, SDs and correlations.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4275197" cy="4963287"/>
              </a:xfrm>
              <a:prstGeom prst="rect">
                <a:avLst/>
              </a:prstGeom>
              <a:blipFill>
                <a:blip r:embed="rId3"/>
                <a:stretch>
                  <a:fillRect l="-2568" r="-25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B5565C5-CF83-41F4-93EE-203B23F29C2C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C6FA1E2-9F16-46DB-8056-3E259F9E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9311" y="491110"/>
            <a:ext cx="8538104" cy="5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142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Bivariate Mixture Models - 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4275197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𝐷𝑖𝑟𝑖𝑐h𝑙𝑒𝑡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𝑀𝑢𝑙𝑡𝑖𝑛𝑜𝑚𝑖𝑎𝑙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Standard mixture model parameterization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Note the use of a precision matrix, not a covariance matrix.</a:t>
                </a: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4275197" cy="4963287"/>
              </a:xfrm>
              <a:prstGeom prst="rect">
                <a:avLst/>
              </a:prstGeom>
              <a:blipFill>
                <a:blip r:embed="rId3"/>
                <a:stretch>
                  <a:fillRect l="-25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71519FC-90BB-4D09-9708-BFD0C9EBA952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7CA600-F02E-46A6-9A2B-3C1E5ED42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9311" y="491110"/>
            <a:ext cx="8538104" cy="5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946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Bivariate Mixture Models - VI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11169056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Full Joint Probability: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Variational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is not actually independent of any of the other parameters.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Our assumption of independence simplifies estimation considerably.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𝒁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1">
                                              <a:latin typeface="Cambria Math" panose="02040503050406030204" pitchFamily="18" charset="0"/>
                                            </a:rPr>
                                            <m:t>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11169056" cy="4963287"/>
              </a:xfrm>
              <a:prstGeom prst="rect">
                <a:avLst/>
              </a:prstGeom>
              <a:blipFill>
                <a:blip r:embed="rId3"/>
                <a:stretch>
                  <a:fillRect l="-9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F5B7DF-4FA6-4136-B3F6-079B3DD84C4E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</p:spTree>
    <p:extLst>
      <p:ext uri="{BB962C8B-B14F-4D97-AF65-F5344CB8AC3E}">
        <p14:creationId xmlns:p14="http://schemas.microsoft.com/office/powerpoint/2010/main" val="38596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946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Bivariate Mixture Models - VI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11169056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After much math, we get our parameter expressions:</a:t>
                </a:r>
              </a:p>
              <a:p>
                <a:pPr marL="0" indent="0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b="0" dirty="0">
                    <a:latin typeface="Franklin Gothic Book" panose="020B05030201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Dirichlet(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11169056" cy="4963287"/>
              </a:xfrm>
              <a:prstGeom prst="rect">
                <a:avLst/>
              </a:prstGeom>
              <a:blipFill>
                <a:blip r:embed="rId3"/>
                <a:stretch>
                  <a:fillRect l="-8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F5B7DF-4FA6-4136-B3F6-079B3DD84C4E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</p:spTree>
    <p:extLst>
      <p:ext uri="{BB962C8B-B14F-4D97-AF65-F5344CB8AC3E}">
        <p14:creationId xmlns:p14="http://schemas.microsoft.com/office/powerpoint/2010/main" val="16242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946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Bivariate Mixture Models - VI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11169056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∈1: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800" b="1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800" b="1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11169056" cy="4963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F5B7DF-4FA6-4136-B3F6-079B3DD84C4E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</p:spTree>
    <p:extLst>
      <p:ext uri="{BB962C8B-B14F-4D97-AF65-F5344CB8AC3E}">
        <p14:creationId xmlns:p14="http://schemas.microsoft.com/office/powerpoint/2010/main" val="39635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798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Example: Bivariate Mixture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4275197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Observed data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Model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5 groups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Randomly generated means, SDs and correlations.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51FCE70-C52F-43E4-84D3-1669F95B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4275197" cy="4963287"/>
              </a:xfrm>
              <a:prstGeom prst="rect">
                <a:avLst/>
              </a:prstGeom>
              <a:blipFill>
                <a:blip r:embed="rId3"/>
                <a:stretch>
                  <a:fillRect l="-2568" r="-25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B5565C5-CF83-41F4-93EE-203B23F29C2C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C6FA1E2-9F16-46DB-8056-3E259F9E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9311" y="491110"/>
            <a:ext cx="8538104" cy="5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HW3 Extension till Tomorrow 7/21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HW4 Due 7/30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HW5 is cancelled!</a:t>
            </a:r>
          </a:p>
          <a:p>
            <a:pPr marL="1028700" lvl="1" indent="-571500"/>
            <a:r>
              <a:rPr lang="en-US" dirty="0">
                <a:latin typeface="Franklin Gothic Book" panose="020B0503020102020204" pitchFamily="34" charset="0"/>
              </a:rPr>
              <a:t>HW4 is fairly extensive, and I want to allow time for any resubmissions.</a:t>
            </a:r>
          </a:p>
          <a:p>
            <a:pPr marL="1028700" lvl="1" indent="-571500"/>
            <a:r>
              <a:rPr lang="en-US" dirty="0">
                <a:latin typeface="Franklin Gothic Book" panose="020B0503020102020204" pitchFamily="34" charset="0"/>
              </a:rPr>
              <a:t>Class Projects are in full swing, so don’t want to distract from them.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My email access/responses will be limited 7/21-7/25</a:t>
            </a:r>
          </a:p>
          <a:p>
            <a:pPr marL="0" indent="0">
              <a:buNone/>
            </a:pPr>
            <a:endParaRPr lang="en-US" sz="4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88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Course Updates</a:t>
            </a:r>
          </a:p>
        </p:txBody>
      </p:sp>
    </p:spTree>
    <p:extLst>
      <p:ext uri="{BB962C8B-B14F-4D97-AF65-F5344CB8AC3E}">
        <p14:creationId xmlns:p14="http://schemas.microsoft.com/office/powerpoint/2010/main" val="4255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64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Bivariate Mixture Models - Results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51FCE70-C52F-43E4-84D3-1669F95B5245}"/>
              </a:ext>
            </a:extLst>
          </p:cNvPr>
          <p:cNvSpPr txBox="1">
            <a:spLocks/>
          </p:cNvSpPr>
          <p:nvPr/>
        </p:nvSpPr>
        <p:spPr>
          <a:xfrm>
            <a:off x="395415" y="937064"/>
            <a:ext cx="5097163" cy="496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ELBO converged within 10 iterations.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Convergence is influenced by: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Prior hyperparameter choice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Variational family choice</a:t>
            </a:r>
          </a:p>
          <a:p>
            <a:pPr indent="-457200"/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If your ELBO hasn’t converged, your solution is meaningless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It also might be wrong, even if it converged…</a:t>
            </a:r>
          </a:p>
          <a:p>
            <a:pPr marL="800100" lvl="1" indent="-342900"/>
            <a:endParaRPr lang="en-US" sz="2000" b="1" dirty="0">
              <a:latin typeface="Franklin Gothic Book" panose="020B05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5B7DF-4FA6-4136-B3F6-079B3DD84C4E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5652B-5AEF-46ED-9C2C-AC838D02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2384" y="1221623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74ADA-23BE-49EB-8539-E8799633BEF3}"/>
              </a:ext>
            </a:extLst>
          </p:cNvPr>
          <p:cNvSpPr txBox="1"/>
          <p:nvPr/>
        </p:nvSpPr>
        <p:spPr>
          <a:xfrm rot="16200000">
            <a:off x="6109444" y="281116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DD64E-7407-44D6-AAAC-F569E3C6D7F7}"/>
              </a:ext>
            </a:extLst>
          </p:cNvPr>
          <p:cNvSpPr txBox="1"/>
          <p:nvPr/>
        </p:nvSpPr>
        <p:spPr>
          <a:xfrm>
            <a:off x="8816546" y="472533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4450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64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Bivariate Mixture Models -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5B7DF-4FA6-4136-B3F6-079B3DD84C4E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C01D65D-AB7D-4D46-B227-D98609A2C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27242" y="773518"/>
            <a:ext cx="7297569" cy="510829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BBEE862-7337-46C7-BE70-A7B68A2A4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0327" y="1202818"/>
            <a:ext cx="4669704" cy="44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64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Bivariate Mixture Models -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5B7DF-4FA6-4136-B3F6-079B3DD84C4E}"/>
              </a:ext>
            </a:extLst>
          </p:cNvPr>
          <p:cNvSpPr txBox="1"/>
          <p:nvPr/>
        </p:nvSpPr>
        <p:spPr>
          <a:xfrm>
            <a:off x="139781" y="6284748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based on:</a:t>
            </a:r>
          </a:p>
          <a:p>
            <a:r>
              <a:rPr lang="en-US" dirty="0">
                <a:solidFill>
                  <a:schemeClr val="bg1"/>
                </a:solidFill>
              </a:rPr>
              <a:t> https://ashkush.medium.com/variational-inference-gaussian-mixture-model-52595074247b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BEE862-7337-46C7-BE70-A7B68A2A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0327" y="1202818"/>
            <a:ext cx="4669704" cy="44523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C515A2-1501-4890-8716-64129856EF89}"/>
              </a:ext>
            </a:extLst>
          </p:cNvPr>
          <p:cNvSpPr txBox="1">
            <a:spLocks/>
          </p:cNvSpPr>
          <p:nvPr/>
        </p:nvSpPr>
        <p:spPr>
          <a:xfrm>
            <a:off x="395415" y="937064"/>
            <a:ext cx="5097163" cy="496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Fairly good recovery of most clusters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But all clusters are extraordinarily well defined…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If you can visually determine clusters, then any algorithm should be able to perfectly recover them.</a:t>
            </a:r>
          </a:p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Why didn’t VI recover the two far right clusters?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Likely has to do with high correlations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Difficult to estimate as the likelihood surface becomes weird around the boundaries.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In practice, this can be quite problematic (those clusters might be important!)</a:t>
            </a:r>
          </a:p>
        </p:txBody>
      </p:sp>
    </p:spTree>
    <p:extLst>
      <p:ext uri="{BB962C8B-B14F-4D97-AF65-F5344CB8AC3E}">
        <p14:creationId xmlns:p14="http://schemas.microsoft.com/office/powerpoint/2010/main" val="21951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2C515A2-1501-4890-8716-64129856EF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15" y="937064"/>
                <a:ext cx="11139617" cy="4963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Variational Inference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Quick inference at the cost of a very simplified mean field assumption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VI converges and provides point estimates for the variational parameters</a:t>
                </a: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No need to keep sampling, once VI converges, you’re done!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Very powerful technique for big datasets</a:t>
                </a: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It’s much faster than sampling, and has guaranteed convergence to a local maxima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Disadvantages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Very </a:t>
                </a:r>
                <a:r>
                  <a:rPr lang="en-US" dirty="0" err="1">
                    <a:latin typeface="Franklin Gothic Book" panose="020B0503020102020204" pitchFamily="34" charset="0"/>
                  </a:rPr>
                  <a:t>mathy</a:t>
                </a:r>
                <a:endParaRPr lang="en-US" dirty="0">
                  <a:latin typeface="Franklin Gothic Book" panose="020B0503020102020204" pitchFamily="34" charset="0"/>
                </a:endParaRP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For absolutely optimal VI, you need to derive 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Newer algorithms let you skip this (like ADVI)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The mean field approximation can be very inaccurate</a:t>
                </a:r>
              </a:p>
            </p:txBody>
          </p:sp>
        </mc:Choice>
        <mc:Fallback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2C515A2-1501-4890-8716-64129856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5" y="937064"/>
                <a:ext cx="11139617" cy="4963287"/>
              </a:xfrm>
              <a:prstGeom prst="rect">
                <a:avLst/>
              </a:prstGeom>
              <a:blipFill>
                <a:blip r:embed="rId3"/>
                <a:stretch>
                  <a:fillRect l="-1149" b="-3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6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482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Next Week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C515A2-1501-4890-8716-64129856EF89}"/>
              </a:ext>
            </a:extLst>
          </p:cNvPr>
          <p:cNvSpPr txBox="1">
            <a:spLocks/>
          </p:cNvSpPr>
          <p:nvPr/>
        </p:nvSpPr>
        <p:spPr>
          <a:xfrm>
            <a:off x="395415" y="937064"/>
            <a:ext cx="11139617" cy="496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Variational Inference in PyMC3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Current generation algorithms like ADVI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Fitting arbitrary models using VI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Diagnosing convergence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Example –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Linear Spline Modelling with PyMC3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The following week – 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Course review and summary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What you need to know about Bayesian ML!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Final Week – Class Project Highlights!</a:t>
            </a:r>
          </a:p>
        </p:txBody>
      </p:sp>
    </p:spTree>
    <p:extLst>
      <p:ext uri="{BB962C8B-B14F-4D97-AF65-F5344CB8AC3E}">
        <p14:creationId xmlns:p14="http://schemas.microsoft.com/office/powerpoint/2010/main" val="3576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Review of Variational Inference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Example 1: Gaussian with Unknown Mean and Variance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Example 2: Gaussian Mixture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Variational Inference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(Mean Field Approximation)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Do math to determine optimal family and variational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Update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as fixed values.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Continue to update until ELBO converges.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At the end of this you will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</a:rPr>
                  <a:t>as your approximation to</a:t>
                </a:r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You can then directly calculate EAP, MAP, and credible intervals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</a:rPr>
                  <a:t>is, by design, a proper set of distributions (which are nicely independent of one another)</a:t>
                </a:r>
              </a:p>
              <a:p>
                <a:pPr marL="457200" lvl="1" indent="0" algn="ctr">
                  <a:buNone/>
                </a:pPr>
                <a:r>
                  <a:rPr lang="en-US" sz="3200" dirty="0">
                    <a:latin typeface="Franklin Gothic Book" panose="020B0503020102020204" pitchFamily="34" charset="0"/>
                  </a:rPr>
                  <a:t>How to choose the family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Franklin Gothic Book" panose="020B0503020102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135" b="-8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Review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8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]=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Two ways of  determining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Plug and chug through the above equation, then recognize the PDF of the implied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Start from joint probability, and make some simplifying assumptions:</a:t>
                </a: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I.E. Break the dependency between unknown variance and unknown mean.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There is no one way to derive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Depending on the exact nature of the mean field assumption, you can make your life harder or easier when working with the above equation.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594342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Determining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5943422" cy="923330"/>
              </a:xfrm>
              <a:prstGeom prst="rect">
                <a:avLst/>
              </a:prstGeom>
              <a:blipFill>
                <a:blip r:embed="rId4"/>
                <a:stretch>
                  <a:fillRect l="-5538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1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This is a conjugate prior setup, so technically we don’t need to use VI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GammaGaussian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We want to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Mean Field Approx.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93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Example: Gaussian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56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1600" b="0" dirty="0">
                    <a:latin typeface="Franklin Gothic Book" panose="020B0503020102020204" pitchFamily="34" charset="0"/>
                  </a:rPr>
                  <a:t>Via properties of joint and conditional probabilities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Franklin Gothic Book" panose="020B0503020102020204" pitchFamily="34" charset="0"/>
                  </a:rPr>
                  <a:t>Via linearity of expectations and that the prior on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600" dirty="0">
                    <a:latin typeface="Franklin Gothic Book" panose="020B0503020102020204" pitchFamily="34" charset="0"/>
                  </a:rPr>
                  <a:t> doesn’t depend on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746165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Example: Deriving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7461658" cy="923330"/>
              </a:xfrm>
              <a:prstGeom prst="rect">
                <a:avLst/>
              </a:prstGeom>
              <a:blipFill>
                <a:blip r:embed="rId4"/>
                <a:stretch>
                  <a:fillRect l="-4412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F48FC36-A067-4897-941C-A8AD0DC7B21A}"/>
              </a:ext>
            </a:extLst>
          </p:cNvPr>
          <p:cNvSpPr/>
          <p:nvPr/>
        </p:nvSpPr>
        <p:spPr>
          <a:xfrm>
            <a:off x="5239265" y="2767922"/>
            <a:ext cx="2180967" cy="51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B8755-C1EB-451D-A56C-815FF8955F35}"/>
              </a:ext>
            </a:extLst>
          </p:cNvPr>
          <p:cNvSpPr txBox="1"/>
          <p:nvPr/>
        </p:nvSpPr>
        <p:spPr>
          <a:xfrm>
            <a:off x="5496026" y="332609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Likelihood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0E93D-B119-4A7D-BD06-F3504B48E88F}"/>
              </a:ext>
            </a:extLst>
          </p:cNvPr>
          <p:cNvSpPr txBox="1"/>
          <p:nvPr/>
        </p:nvSpPr>
        <p:spPr>
          <a:xfrm>
            <a:off x="7789930" y="331300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Normally Distributed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752A8-872C-46F4-8973-88FA70B73769}"/>
              </a:ext>
            </a:extLst>
          </p:cNvPr>
          <p:cNvSpPr/>
          <p:nvPr/>
        </p:nvSpPr>
        <p:spPr>
          <a:xfrm>
            <a:off x="7764162" y="2769469"/>
            <a:ext cx="1846981" cy="51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746165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Example: Deriving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7461658" cy="923330"/>
              </a:xfrm>
              <a:prstGeom prst="rect">
                <a:avLst/>
              </a:prstGeom>
              <a:blipFill>
                <a:blip r:embed="rId4"/>
                <a:stretch>
                  <a:fillRect l="-4412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6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Via much math…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latin typeface="Franklin Gothic Book" panose="020B0503020102020204" pitchFamily="34" charset="0"/>
                  </a:rPr>
                  <a:t>This is (the log of) a normal distribution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746165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Example: Deriving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7461658" cy="923330"/>
              </a:xfrm>
              <a:prstGeom prst="rect">
                <a:avLst/>
              </a:prstGeom>
              <a:blipFill>
                <a:blip r:embed="rId4"/>
                <a:stretch>
                  <a:fillRect l="-4412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9FD07C6-93EE-4B84-92D5-8EBB94E78331}"/>
              </a:ext>
            </a:extLst>
          </p:cNvPr>
          <p:cNvSpPr/>
          <p:nvPr/>
        </p:nvSpPr>
        <p:spPr>
          <a:xfrm>
            <a:off x="6709719" y="4714103"/>
            <a:ext cx="710513" cy="364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F33E5-D77F-4AD1-80AD-6E4A96BE6BFB}"/>
              </a:ext>
            </a:extLst>
          </p:cNvPr>
          <p:cNvSpPr txBox="1"/>
          <p:nvPr/>
        </p:nvSpPr>
        <p:spPr>
          <a:xfrm>
            <a:off x="7543799" y="4742476"/>
            <a:ext cx="291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circular dependency here</a:t>
            </a:r>
          </a:p>
        </p:txBody>
      </p:sp>
    </p:spTree>
    <p:extLst>
      <p:ext uri="{BB962C8B-B14F-4D97-AF65-F5344CB8AC3E}">
        <p14:creationId xmlns:p14="http://schemas.microsoft.com/office/powerpoint/2010/main" val="42763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73033</TotalTime>
  <Words>1545</Words>
  <Application>Microsoft Office PowerPoint</Application>
  <PresentationFormat>Widescreen</PresentationFormat>
  <Paragraphs>238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Unicode MS</vt:lpstr>
      <vt:lpstr>Arial</vt:lpstr>
      <vt:lpstr>Calibri</vt:lpstr>
      <vt:lpstr>Cambria Math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357</cp:revision>
  <dcterms:modified xsi:type="dcterms:W3CDTF">2021-07-20T14:51:24Z</dcterms:modified>
</cp:coreProperties>
</file>