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75" r:id="rId23"/>
    <p:sldId id="276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AE612-7B34-4DAD-A285-73789AC153F7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9AFF5-CE53-42F3-ABB4-FBA45889398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9AFF5-CE53-42F3-ABB4-FBA458893980}" type="slidenum">
              <a:rPr lang="ru-RU" smtClean="0"/>
              <a:t>22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3C59-4594-43A8-AB9C-569407F52784}" type="datetime1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C374-76DA-4393-8DCC-BEC118E72A3C}" type="datetime1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E712-4CDC-4F10-80D8-35BAD68A07B0}" type="datetime1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255E-CD7D-43F3-AE2A-E166D647FE38}" type="datetime1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5E2-6D7D-47A7-AD31-044A6D35C045}" type="datetime1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5C2E-ABC9-42B7-BE30-CF39E1F18527}" type="datetime1">
              <a:rPr lang="ru-RU" smtClean="0"/>
              <a:t>08.06.2019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A2FA-CB86-4972-AD68-AF2D53324E21}" type="datetime1">
              <a:rPr lang="ru-RU" smtClean="0"/>
              <a:t>08.06.2019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938-B642-4A18-9EDC-EF3E171E4DDC}" type="datetime1">
              <a:rPr lang="ru-RU" smtClean="0"/>
              <a:t>08.06.2019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9A06-FE1C-454D-A0B1-C08A10D0F47B}" type="datetime1">
              <a:rPr lang="ru-RU" smtClean="0"/>
              <a:t>08.06.2019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DF10-2269-4FB0-B093-A8CAC3AC4834}" type="datetime1">
              <a:rPr lang="ru-RU" smtClean="0"/>
              <a:t>08.06.2019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4512-FDEB-473F-A438-E30C0C5912F4}" type="datetime1">
              <a:rPr lang="ru-RU" smtClean="0"/>
              <a:t>08.06.2019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6B3A5-94A1-44A8-ACD3-F0D5D7C28E75}" type="datetime1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DB92-3823-4BF2-B1E1-66AAE438B14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vkrstudy.web.app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44" y="0"/>
            <a:ext cx="8858312" cy="3643338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Санкт-Петербургский</a:t>
            </a:r>
            <a:br>
              <a:rPr lang="ru-RU" sz="3600" dirty="0" smtClean="0">
                <a:latin typeface="Arial" pitchFamily="34" charset="0"/>
                <a:cs typeface="Arial" pitchFamily="34" charset="0"/>
              </a:rPr>
            </a:br>
            <a:r>
              <a:rPr lang="ru-RU" sz="3600" dirty="0" smtClean="0">
                <a:latin typeface="Arial" pitchFamily="34" charset="0"/>
                <a:cs typeface="Arial" pitchFamily="34" charset="0"/>
              </a:rPr>
              <a:t>Государственный Морской</a:t>
            </a:r>
            <a:br>
              <a:rPr lang="ru-RU" sz="3600" dirty="0" smtClean="0">
                <a:latin typeface="Arial" pitchFamily="34" charset="0"/>
                <a:cs typeface="Arial" pitchFamily="34" charset="0"/>
              </a:rPr>
            </a:br>
            <a:r>
              <a:rPr lang="ru-RU" sz="3600" dirty="0" smtClean="0">
                <a:latin typeface="Arial" pitchFamily="34" charset="0"/>
                <a:cs typeface="Arial" pitchFamily="34" charset="0"/>
              </a:rPr>
              <a:t>Технический университет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700" dirty="0" smtClean="0">
                <a:latin typeface="Arial" pitchFamily="34" charset="0"/>
                <a:cs typeface="Arial" pitchFamily="34" charset="0"/>
              </a:rPr>
              <a:t>Факультет Корабельной энергетики и автоматики</a:t>
            </a:r>
            <a:br>
              <a:rPr lang="ru-RU" sz="2700" dirty="0" smtClean="0">
                <a:latin typeface="Arial" pitchFamily="34" charset="0"/>
                <a:cs typeface="Arial" pitchFamily="34" charset="0"/>
              </a:rPr>
            </a:br>
            <a:r>
              <a:rPr lang="ru-RU" sz="2700" dirty="0" smtClean="0">
                <a:latin typeface="Arial" pitchFamily="34" charset="0"/>
                <a:cs typeface="Arial" pitchFamily="34" charset="0"/>
              </a:rPr>
              <a:t>Кафедра судовой автоматики и измерений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3000372"/>
            <a:ext cx="9001156" cy="1752600"/>
          </a:xfrm>
        </p:spPr>
        <p:txBody>
          <a:bodyPr>
            <a:normAutofit fontScale="92500" lnSpcReduction="10000"/>
          </a:bodyPr>
          <a:lstStyle/>
          <a:p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Тема выпускной квалификационной работы</a:t>
            </a:r>
            <a:r>
              <a:rPr lang="en-US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ru-RU" dirty="0" smtClean="0">
                <a:solidFill>
                  <a:schemeClr val="tx1"/>
                </a:solidFill>
              </a:rPr>
              <a:t>МАКЕТНО-ДЕЙСТВУЮЩИЙ ОБРАЗЕЦ АВТОМАТИЗИРОВАННОЙ СИСТЕМЫ ПОДДЕРЖКИ ПРИНЯТИЯ РЕШЕНИЙ АСЗИ МОРСКОГО НАЗНАЧЕНИЯ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»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5214950"/>
            <a:ext cx="222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Выполнил</a:t>
            </a:r>
            <a:r>
              <a:rPr lang="en-US" dirty="0" smtClean="0"/>
              <a:t>:</a:t>
            </a:r>
          </a:p>
          <a:p>
            <a:r>
              <a:rPr lang="ru-RU" dirty="0" smtClean="0"/>
              <a:t>Студент группы 2450</a:t>
            </a:r>
          </a:p>
          <a:p>
            <a:r>
              <a:rPr lang="ru-RU" dirty="0" smtClean="0"/>
              <a:t>Богдан А.М.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286644" y="5214950"/>
            <a:ext cx="1600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Руководитель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Алексеев А.В.</a:t>
            </a:r>
            <a:endParaRPr lang="ru-RU" dirty="0"/>
          </a:p>
        </p:txBody>
      </p:sp>
      <p:pic>
        <p:nvPicPr>
          <p:cNvPr id="6" name="Рисунок 5" descr="корабелка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29454" y="214290"/>
            <a:ext cx="2438400" cy="152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71934" y="6072206"/>
            <a:ext cx="18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Санкт-Петербург</a:t>
            </a:r>
          </a:p>
          <a:p>
            <a:pPr algn="ctr"/>
            <a:r>
              <a:rPr lang="ru-RU" dirty="0" smtClean="0"/>
              <a:t>2019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642194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Методы объединения </a:t>
            </a:r>
            <a:r>
              <a:rPr lang="ru-RU" sz="3600" dirty="0" smtClean="0"/>
              <a:t>численных значений критериев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413732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dirty="0" smtClean="0"/>
              <a:t>		</a:t>
            </a:r>
            <a:r>
              <a:rPr lang="ru-RU" dirty="0" smtClean="0"/>
              <a:t> </a:t>
            </a:r>
            <a:r>
              <a:rPr lang="ru-RU" sz="2800" dirty="0" smtClean="0"/>
              <a:t>Метод объединения численных значений критериев – это расчетная формула объединения единичных нормированных численных значений каждого критерия в сводный </a:t>
            </a:r>
            <a:r>
              <a:rPr lang="ru-RU" sz="2800" dirty="0" smtClean="0"/>
              <a:t>показатель </a:t>
            </a:r>
            <a:r>
              <a:rPr lang="ru-RU" sz="2800" dirty="0" smtClean="0"/>
              <a:t>качества</a:t>
            </a:r>
            <a:r>
              <a:rPr lang="ru-RU" sz="2800" dirty="0" smtClean="0"/>
              <a:t>.</a:t>
            </a:r>
          </a:p>
          <a:p>
            <a:pPr algn="just">
              <a:buNone/>
            </a:pPr>
            <a:r>
              <a:rPr lang="ru-RU" sz="2800" dirty="0" smtClean="0"/>
              <a:t>	 </a:t>
            </a:r>
            <a:r>
              <a:rPr lang="ru-RU" sz="2800" dirty="0" smtClean="0"/>
              <a:t>	</a:t>
            </a:r>
          </a:p>
          <a:p>
            <a:pPr algn="just">
              <a:buNone/>
            </a:pPr>
            <a:r>
              <a:rPr lang="ru-RU" sz="2800" dirty="0" smtClean="0"/>
              <a:t>	</a:t>
            </a:r>
            <a:r>
              <a:rPr lang="ru-RU" sz="2800" dirty="0" smtClean="0"/>
              <a:t>	Для </a:t>
            </a:r>
            <a:r>
              <a:rPr lang="ru-RU" sz="2800" dirty="0" smtClean="0"/>
              <a:t>получения комплексной оценки качества применяются </a:t>
            </a:r>
            <a:r>
              <a:rPr lang="ru-RU" sz="2800" dirty="0" smtClean="0"/>
              <a:t>следующие </a:t>
            </a:r>
            <a:r>
              <a:rPr lang="ru-RU" sz="2800" dirty="0" smtClean="0"/>
              <a:t>средневзвешенные </a:t>
            </a:r>
            <a:r>
              <a:rPr lang="ru-RU" sz="2800" dirty="0" smtClean="0"/>
              <a:t>зависимости:</a:t>
            </a:r>
          </a:p>
          <a:p>
            <a:pPr algn="ctr"/>
            <a:r>
              <a:rPr lang="ru-RU" sz="2800" dirty="0" smtClean="0"/>
              <a:t>Аддитивная</a:t>
            </a:r>
          </a:p>
          <a:p>
            <a:pPr algn="ctr"/>
            <a:r>
              <a:rPr lang="ru-RU" sz="2800" dirty="0" smtClean="0"/>
              <a:t>Мультипликативная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Аддитивная и </a:t>
            </a:r>
            <a:r>
              <a:rPr lang="ru-RU" sz="3600" dirty="0" smtClean="0"/>
              <a:t>м</a:t>
            </a:r>
            <a:r>
              <a:rPr lang="ru-RU" sz="3600" dirty="0" smtClean="0"/>
              <a:t>ультипликативная зависимости</a:t>
            </a:r>
            <a:endParaRPr lang="ru-RU" sz="3600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132856"/>
            <a:ext cx="2448272" cy="135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683568" y="1412776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Средневзвешенная арифметическая (аддитивная) зависимость :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3318083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Средневзвешенная геометрическая (мультипликативная) зависимость:</a:t>
            </a:r>
            <a:endParaRPr lang="ru-RU" sz="2400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4149080"/>
            <a:ext cx="2269175" cy="1390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аддитивной и мультипликативной зависимости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 использовании аддитивной средневзвешенной зависимости </a:t>
            </a:r>
            <a:r>
              <a:rPr lang="ru-RU" sz="2800" dirty="0" smtClean="0"/>
              <a:t>изменение любого, даже важнейшего показателя при большом числе единичных показателей не оказывает </a:t>
            </a:r>
            <a:r>
              <a:rPr lang="ru-RU" sz="2800" dirty="0" smtClean="0"/>
              <a:t>существенного </a:t>
            </a:r>
            <a:r>
              <a:rPr lang="ru-RU" sz="2800" dirty="0" smtClean="0"/>
              <a:t>влияния на комплексную </a:t>
            </a:r>
            <a:r>
              <a:rPr lang="ru-RU" sz="2800" dirty="0" smtClean="0"/>
              <a:t>оценку</a:t>
            </a:r>
          </a:p>
          <a:p>
            <a:r>
              <a:rPr lang="ru-RU" sz="2800" dirty="0" smtClean="0"/>
              <a:t>При использовании мультипликативной средневзвешенной </a:t>
            </a:r>
            <a:r>
              <a:rPr lang="ru-RU" sz="2800" dirty="0" smtClean="0"/>
              <a:t>зависимости </a:t>
            </a:r>
            <a:r>
              <a:rPr lang="ru-RU" sz="2800" dirty="0" smtClean="0"/>
              <a:t>для получения комплексной оценки качества, чувствительность к </a:t>
            </a:r>
            <a:r>
              <a:rPr lang="ru-RU" sz="2800" dirty="0" smtClean="0"/>
              <a:t>изменению единичных оценок очень высокая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lvl="1" algn="ctr"/>
            <a:r>
              <a:rPr lang="ru-RU" sz="2800" dirty="0">
                <a:latin typeface="Arial" pitchFamily="34" charset="0"/>
                <a:cs typeface="Arial" pitchFamily="34" charset="0"/>
              </a:rPr>
              <a:t>Идея разработки МДО АСППР «АСОР-2.0»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628801"/>
            <a:ext cx="8229600" cy="4104456"/>
          </a:xfrm>
        </p:spPr>
        <p:txBody>
          <a:bodyPr/>
          <a:lstStyle/>
          <a:p>
            <a:pPr algn="just">
              <a:buNone/>
            </a:pPr>
            <a:r>
              <a:rPr lang="ru-RU" sz="2800" dirty="0" smtClean="0"/>
              <a:t>		Вышеперечисленные методы реализации достижения результатов синтезированы в ПК «АСОР-1.4.1» как метод получения агрегированного показателя качества.</a:t>
            </a:r>
          </a:p>
          <a:p>
            <a:pPr algn="just">
              <a:buNone/>
            </a:pPr>
            <a:r>
              <a:rPr lang="ru-RU" sz="2800" dirty="0" smtClean="0"/>
              <a:t>	</a:t>
            </a:r>
            <a:r>
              <a:rPr lang="ru-RU" sz="2800" dirty="0" smtClean="0"/>
              <a:t>	На базе данного ПК</a:t>
            </a:r>
            <a:r>
              <a:rPr lang="ru-RU" sz="2800" dirty="0" smtClean="0"/>
              <a:t> «</a:t>
            </a:r>
            <a:r>
              <a:rPr lang="ru-RU" sz="2800" dirty="0" smtClean="0"/>
              <a:t>АСОР-1.4.1» было решено разработать МДО АСППР «АСОР-2.0», позволяющий ранжировать средства защиты информации в составе СКЗИ морского назначения.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96950"/>
          </a:xfrm>
        </p:spPr>
        <p:txBody>
          <a:bodyPr>
            <a:noAutofit/>
          </a:bodyPr>
          <a:lstStyle/>
          <a:p>
            <a:r>
              <a:rPr lang="ru-RU" sz="3600" dirty="0" smtClean="0"/>
              <a:t>Основные моменты улучшения качества АСППР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9248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разработка интерфейса </a:t>
            </a:r>
            <a:r>
              <a:rPr lang="ru-RU" sz="2800" dirty="0" smtClean="0"/>
              <a:t>ввода и вывода данных как можно более простым и удобным для </a:t>
            </a:r>
            <a:r>
              <a:rPr lang="ru-RU" sz="2800" dirty="0" smtClean="0"/>
              <a:t>пользователя</a:t>
            </a:r>
          </a:p>
          <a:p>
            <a:r>
              <a:rPr lang="ru-RU" sz="2800" dirty="0" smtClean="0"/>
              <a:t>разработка гибкого, </a:t>
            </a:r>
            <a:r>
              <a:rPr lang="ru-RU" sz="2800" dirty="0" smtClean="0"/>
              <a:t>удобно </a:t>
            </a:r>
            <a:r>
              <a:rPr lang="ru-RU" sz="2800" dirty="0" smtClean="0"/>
              <a:t>настраиваемого процесса </a:t>
            </a:r>
            <a:r>
              <a:rPr lang="ru-RU" sz="2800" dirty="0" smtClean="0"/>
              <a:t>поиска оптимального </a:t>
            </a:r>
            <a:r>
              <a:rPr lang="ru-RU" sz="2800" dirty="0" smtClean="0"/>
              <a:t>решения</a:t>
            </a:r>
          </a:p>
          <a:p>
            <a:r>
              <a:rPr lang="ru-RU" sz="2800" dirty="0" smtClean="0"/>
              <a:t>создание </a:t>
            </a:r>
            <a:r>
              <a:rPr lang="ru-RU" sz="2800" dirty="0" smtClean="0"/>
              <a:t>хорошо структурированной базы знаний, добавлять данные в которую могли бы большое количество </a:t>
            </a:r>
            <a:r>
              <a:rPr lang="ru-RU" sz="2800" dirty="0" smtClean="0"/>
              <a:t>пользователей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Выбор концепции исполнения МДО АСППР «АСОР-2.0»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1"/>
          </a:xfrm>
        </p:spPr>
        <p:txBody>
          <a:bodyPr>
            <a:normAutofit fontScale="70000" lnSpcReduction="20000"/>
          </a:bodyPr>
          <a:lstStyle/>
          <a:p>
            <a:pPr lvl="0" algn="just">
              <a:buNone/>
            </a:pPr>
            <a:r>
              <a:rPr lang="ru-RU" dirty="0" smtClean="0"/>
              <a:t>		</a:t>
            </a:r>
            <a:r>
              <a:rPr lang="ru-RU" sz="3400" dirty="0" smtClean="0"/>
              <a:t>Принято решение разрабатывать «АСОР-2.0» в концепции </a:t>
            </a:r>
            <a:r>
              <a:rPr lang="ru-RU" sz="3400" b="1" dirty="0" err="1" smtClean="0"/>
              <a:t>веб-приложения</a:t>
            </a:r>
            <a:r>
              <a:rPr lang="ru-RU" sz="3400" dirty="0" smtClean="0"/>
              <a:t> </a:t>
            </a:r>
            <a:r>
              <a:rPr lang="ru-RU" sz="3400" dirty="0" smtClean="0"/>
              <a:t>с использованием </a:t>
            </a:r>
            <a:r>
              <a:rPr lang="ru-RU" sz="3400" dirty="0" smtClean="0"/>
              <a:t>удаленной защищенной базы </a:t>
            </a:r>
            <a:r>
              <a:rPr lang="ru-RU" sz="3400" dirty="0" smtClean="0"/>
              <a:t>данных</a:t>
            </a:r>
            <a:r>
              <a:rPr lang="ru-RU" sz="3400" dirty="0" smtClean="0"/>
              <a:t>.</a:t>
            </a:r>
          </a:p>
          <a:p>
            <a:pPr lvl="0" algn="just">
              <a:buNone/>
            </a:pPr>
            <a:r>
              <a:rPr lang="ru-RU" sz="3400" dirty="0" smtClean="0"/>
              <a:t>	</a:t>
            </a:r>
            <a:r>
              <a:rPr lang="ru-RU" sz="3400" dirty="0" smtClean="0"/>
              <a:t>	Данный подход предоставляет следующие возможности:</a:t>
            </a:r>
          </a:p>
          <a:p>
            <a:pPr lvl="0"/>
            <a:r>
              <a:rPr lang="ru-RU" dirty="0" smtClean="0"/>
              <a:t>Возможность </a:t>
            </a:r>
            <a:r>
              <a:rPr lang="ru-RU" dirty="0" smtClean="0"/>
              <a:t>реализации удобного пользовательского интерфейса в соответствии с современными тенденциями создания приложений.</a:t>
            </a:r>
          </a:p>
          <a:p>
            <a:pPr lvl="0"/>
            <a:r>
              <a:rPr lang="ru-RU" dirty="0" smtClean="0"/>
              <a:t>Возможность использования для хранения данных структурированной базы данных.</a:t>
            </a:r>
          </a:p>
          <a:p>
            <a:pPr lvl="0"/>
            <a:r>
              <a:rPr lang="ru-RU" dirty="0" smtClean="0"/>
              <a:t>Возможность синхронизации с единой БД множества одновременно оперирующих данными пользователей.</a:t>
            </a:r>
          </a:p>
          <a:p>
            <a:pPr lvl="0"/>
            <a:r>
              <a:rPr lang="ru-RU" dirty="0" smtClean="0"/>
              <a:t>Возможность идентификации и аутентификации пользователей, а так же разграничения доступа пользователей к данным в базе знаний.</a:t>
            </a:r>
          </a:p>
          <a:p>
            <a:pPr lvl="0"/>
            <a:r>
              <a:rPr lang="ru-RU" dirty="0" smtClean="0"/>
              <a:t>Возможность запуска разработанного приложения с любого современного устройства вычислительной техники.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Технологии реализации и языки программирования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интерфейс: </a:t>
            </a:r>
            <a:r>
              <a:rPr lang="en-US" dirty="0" smtClean="0"/>
              <a:t>HTML, CSS, React.js</a:t>
            </a:r>
          </a:p>
          <a:p>
            <a:r>
              <a:rPr lang="ru-RU" dirty="0" smtClean="0"/>
              <a:t>Обработка данных на стороне клиента: </a:t>
            </a:r>
            <a:r>
              <a:rPr lang="en-US" dirty="0" smtClean="0"/>
              <a:t>JavaScript</a:t>
            </a:r>
            <a:endParaRPr lang="ru-RU" dirty="0" smtClean="0"/>
          </a:p>
          <a:p>
            <a:r>
              <a:rPr lang="ru-RU" dirty="0" smtClean="0"/>
              <a:t>Обработка данных на стороне сервера: </a:t>
            </a:r>
            <a:r>
              <a:rPr lang="en-US" dirty="0" smtClean="0"/>
              <a:t>Node.js</a:t>
            </a:r>
          </a:p>
          <a:p>
            <a:r>
              <a:rPr lang="ru-RU" dirty="0" smtClean="0"/>
              <a:t>Удаленное хранилище данных: </a:t>
            </a:r>
            <a:r>
              <a:rPr lang="en-US" dirty="0" smtClean="0"/>
              <a:t>Google Firebase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25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Адаптация математической модели «АСОР-1.4.1» под задачи ранжирования СЗИ в составе АСЗИ морского назначения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6480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2400" dirty="0" smtClean="0"/>
              <a:t>Методика реализации процесса оптимизации </a:t>
            </a:r>
            <a:r>
              <a:rPr lang="ru-RU" sz="2400" dirty="0" smtClean="0"/>
              <a:t>и ранжирования СЗИ в «</a:t>
            </a:r>
            <a:r>
              <a:rPr lang="ru-RU" sz="2400" dirty="0" smtClean="0"/>
              <a:t>АСОР-2.0»: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386163"/>
            <a:ext cx="8708010" cy="277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25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Адаптация математической модели «АСОР-1.4.1» под задачи ранжирования СЗИ в составе АСЗИ морского назначения</a:t>
            </a:r>
            <a:endParaRPr lang="ru-RU" sz="3200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24375"/>
            <a:ext cx="6840760" cy="2680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850537"/>
            <a:ext cx="5616624" cy="289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25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Адаптация математической модели «АСОР-1.4.1» под задачи ранжирования СЗИ в составе АСЗИ морского назначения</a:t>
            </a:r>
            <a:endParaRPr lang="ru-RU" sz="32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96416"/>
            <a:ext cx="7560840" cy="534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Задачи выпускной квалификационной работы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ru-RU" sz="2000" dirty="0" smtClean="0">
                <a:cs typeface="Arial" pitchFamily="34" charset="0"/>
              </a:rPr>
              <a:t>Изучить и проанализировать существующие практики реализации систем поддержки принятия решений. Изучить существующие математические модели нормирования и объединения единичных показателей качества в сводный показатель качества и последующего ранжирования результатов. 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000" dirty="0" smtClean="0">
                <a:cs typeface="Arial" pitchFamily="34" charset="0"/>
              </a:rPr>
              <a:t>Основываясь на практике использования существующих </a:t>
            </a:r>
            <a:r>
              <a:rPr lang="ru-RU" sz="2000" dirty="0" smtClean="0">
                <a:cs typeface="Arial" pitchFamily="34" charset="0"/>
              </a:rPr>
              <a:t>ПК АСППР</a:t>
            </a:r>
            <a:r>
              <a:rPr lang="ru-RU" sz="2000" dirty="0" smtClean="0">
                <a:cs typeface="Arial" pitchFamily="34" charset="0"/>
              </a:rPr>
              <a:t> формулировать концепцию МДО АСППР «АСОР-2.0»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000" dirty="0" smtClean="0">
                <a:cs typeface="Arial" pitchFamily="34" charset="0"/>
              </a:rPr>
              <a:t>Обосновать выбор среды программирования и технологии реализации МДО АСППР «АСОР-2.0»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000" dirty="0" smtClean="0">
                <a:cs typeface="Arial" pitchFamily="34" charset="0"/>
              </a:rPr>
              <a:t>Разработать МДО АСППР «АСОР-2.0» в соответствии со сформулированной концепцией и используя выбранную технологию реализации.</a:t>
            </a:r>
            <a:endParaRPr lang="ru-RU" sz="2000" dirty="0" smtClean="0">
              <a:cs typeface="Arial" pitchFamily="34" charset="0"/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ru-RU" sz="2000" dirty="0" smtClean="0">
                <a:cs typeface="Arial" pitchFamily="34" charset="0"/>
              </a:rPr>
              <a:t>Разработать проект руководства пользователя АСППР «АСОР-2.0»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25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Адаптация математической модели «АСОР-1.4.1» под задачи ранжирования СЗИ в составе АСЗИ морского назначения</a:t>
            </a:r>
            <a:endParaRPr lang="ru-RU" sz="3200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568952" cy="482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 smtClean="0"/>
              <a:t>Демонстрация работы </a:t>
            </a:r>
            <a:r>
              <a:rPr lang="ru-RU" sz="4000" dirty="0" err="1" smtClean="0"/>
              <a:t>веб-приложения</a:t>
            </a:r>
            <a:r>
              <a:rPr lang="ru-RU" sz="4000" dirty="0" smtClean="0"/>
              <a:t> МДО АСППР «АСОР-2.0»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	Для запуска </a:t>
            </a:r>
            <a:r>
              <a:rPr lang="ru-RU" dirty="0" err="1" smtClean="0"/>
              <a:t>веб-приложения</a:t>
            </a:r>
            <a:r>
              <a:rPr lang="ru-RU" dirty="0" smtClean="0"/>
              <a:t> на любом современном устройстве вычислительной техники достаточно открыть </a:t>
            </a:r>
            <a:r>
              <a:rPr lang="ru-RU" dirty="0" err="1" smtClean="0"/>
              <a:t>веб-браузер</a:t>
            </a:r>
            <a:r>
              <a:rPr lang="ru-RU" dirty="0" smtClean="0"/>
              <a:t> и ввести в адресной строке следующий адрес:</a:t>
            </a:r>
          </a:p>
          <a:p>
            <a:pPr algn="ctr">
              <a:buNone/>
            </a:pPr>
            <a:r>
              <a:rPr lang="ru-RU" dirty="0" smtClean="0"/>
              <a:t>	</a:t>
            </a:r>
            <a:r>
              <a:rPr lang="en-US" dirty="0" smtClean="0">
                <a:hlinkClick r:id="rId2"/>
              </a:rPr>
              <a:t>https://vkrstudy.web.app/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Заключение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При выполнении выпускной квалификационной работы достигнуты следующие результаты:</a:t>
            </a:r>
          </a:p>
          <a:p>
            <a:pPr lvl="0"/>
            <a:r>
              <a:rPr lang="ru-RU" sz="1700" dirty="0" smtClean="0">
                <a:latin typeface="Arial" pitchFamily="34" charset="0"/>
                <a:cs typeface="Arial" pitchFamily="34" charset="0"/>
              </a:rPr>
              <a:t>Изучены </a:t>
            </a:r>
            <a:r>
              <a:rPr lang="ru-RU" sz="1700" dirty="0" smtClean="0">
                <a:latin typeface="Arial" pitchFamily="34" charset="0"/>
                <a:cs typeface="Arial" pitchFamily="34" charset="0"/>
              </a:rPr>
              <a:t>существующие практики реализации систем поддержки принятия решений</a:t>
            </a:r>
            <a:endParaRPr lang="ru-RU" sz="17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1700" dirty="0" smtClean="0">
                <a:latin typeface="Arial" pitchFamily="34" charset="0"/>
                <a:cs typeface="Arial" pitchFamily="34" charset="0"/>
              </a:rPr>
              <a:t>Выполнено сравнение метода реализации достижения результатов и математических моделей АСПИД</a:t>
            </a:r>
            <a:r>
              <a:rPr lang="ru-RU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700" dirty="0" smtClean="0">
                <a:latin typeface="Arial" pitchFamily="34" charset="0"/>
                <a:cs typeface="Arial" pitchFamily="34" charset="0"/>
              </a:rPr>
              <a:t>и КРОПУР.</a:t>
            </a:r>
          </a:p>
          <a:p>
            <a:pPr lvl="0"/>
            <a:r>
              <a:rPr lang="ru-RU" sz="1700" dirty="0" smtClean="0">
                <a:latin typeface="Arial" pitchFamily="34" charset="0"/>
                <a:cs typeface="Arial" pitchFamily="34" charset="0"/>
              </a:rPr>
              <a:t>Проанализированы </a:t>
            </a:r>
            <a:r>
              <a:rPr lang="ru-RU" sz="1700" dirty="0" smtClean="0">
                <a:latin typeface="Arial" pitchFamily="34" charset="0"/>
                <a:cs typeface="Arial" pitchFamily="34" charset="0"/>
              </a:rPr>
              <a:t>способы объединения численных значений единичных показателей качества. Выполнено сравнение аддитивного и мультипликативного способа.</a:t>
            </a:r>
          </a:p>
          <a:p>
            <a:pPr lvl="0"/>
            <a:r>
              <a:rPr lang="ru-RU" sz="1700" dirty="0" smtClean="0">
                <a:latin typeface="Arial" pitchFamily="34" charset="0"/>
                <a:cs typeface="Arial" pitchFamily="34" charset="0"/>
              </a:rPr>
              <a:t>Сформулирована идея разработки МДО АСППР «АСОР-2.0» в виде </a:t>
            </a:r>
            <a:r>
              <a:rPr lang="ru-RU" sz="1700" dirty="0" err="1" smtClean="0">
                <a:latin typeface="Arial" pitchFamily="34" charset="0"/>
                <a:cs typeface="Arial" pitchFamily="34" charset="0"/>
              </a:rPr>
              <a:t>веб-приложения</a:t>
            </a:r>
            <a:r>
              <a:rPr lang="ru-RU" sz="1700" dirty="0" smtClean="0">
                <a:latin typeface="Arial" pitchFamily="34" charset="0"/>
                <a:cs typeface="Arial" pitchFamily="34" charset="0"/>
              </a:rPr>
              <a:t> с использованием удаленной базы данных в качестве хранилища информации.</a:t>
            </a:r>
          </a:p>
          <a:p>
            <a:pPr lvl="0"/>
            <a:r>
              <a:rPr lang="ru-RU" sz="1700" dirty="0" smtClean="0">
                <a:latin typeface="Arial" pitchFamily="34" charset="0"/>
                <a:cs typeface="Arial" pitchFamily="34" charset="0"/>
              </a:rPr>
              <a:t>Принято и обосновано решение по части выбора языков программирования и способа реализации </a:t>
            </a:r>
            <a:r>
              <a:rPr lang="ru-RU" sz="1700" dirty="0" err="1" smtClean="0">
                <a:latin typeface="Arial" pitchFamily="34" charset="0"/>
                <a:cs typeface="Arial" pitchFamily="34" charset="0"/>
              </a:rPr>
              <a:t>веб-приложения</a:t>
            </a:r>
            <a:r>
              <a:rPr lang="ru-RU" sz="1700" dirty="0" smtClean="0">
                <a:latin typeface="Arial" pitchFamily="34" charset="0"/>
                <a:cs typeface="Arial" pitchFamily="34" charset="0"/>
              </a:rPr>
              <a:t> МДО АСППР «АСОР-2.0»</a:t>
            </a:r>
          </a:p>
          <a:p>
            <a:pPr lvl="0"/>
            <a:r>
              <a:rPr lang="ru-RU" sz="1700" dirty="0" smtClean="0">
                <a:latin typeface="Arial" pitchFamily="34" charset="0"/>
                <a:cs typeface="Arial" pitchFamily="34" charset="0"/>
              </a:rPr>
              <a:t>Адаптирована математическая модель «АСОР-1.4.1» конкретно для сравнения СЗИ в составе СКЗИ морского назначения для дальнейшего использования в МДО АСППР «АСОР-2.0»</a:t>
            </a:r>
          </a:p>
          <a:p>
            <a:pPr lvl="0"/>
            <a:r>
              <a:rPr lang="ru-RU" sz="1700" dirty="0" smtClean="0">
                <a:latin typeface="Arial" pitchFamily="34" charset="0"/>
                <a:cs typeface="Arial" pitchFamily="34" charset="0"/>
              </a:rPr>
              <a:t>Разработаны интерфейс ввода исходных данных АСППР, технология формирования БД, интерфейс управления, а также реализована система обработки данных и вывода результатов</a:t>
            </a:r>
          </a:p>
          <a:p>
            <a:pPr lvl="0"/>
            <a:r>
              <a:rPr lang="ru-RU" sz="1700" dirty="0" smtClean="0">
                <a:latin typeface="Arial" pitchFamily="34" charset="0"/>
                <a:cs typeface="Arial" pitchFamily="34" charset="0"/>
              </a:rPr>
              <a:t>Выполнена разработка проекта руководства пользователя МДО АСППР «АСОР-2.0»</a:t>
            </a:r>
            <a:endParaRPr lang="ru-RU" sz="1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000240"/>
            <a:ext cx="8229600" cy="1143000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Arial" pitchFamily="34" charset="0"/>
                <a:cs typeface="Arial" pitchFamily="34" charset="0"/>
              </a:rPr>
              <a:t>Спасибо за внимание!</a:t>
            </a:r>
            <a:endParaRPr lang="ru-RU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основных задачи АСППР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: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Реализация </a:t>
            </a:r>
            <a:r>
              <a:rPr lang="ru-RU" dirty="0" smtClean="0"/>
              <a:t>определения наилучшего (оптимального) решения в процессе обработки введенных данных;</a:t>
            </a:r>
          </a:p>
          <a:p>
            <a:pPr lvl="0"/>
            <a:r>
              <a:rPr lang="ru-RU" dirty="0" smtClean="0"/>
              <a:t>Ранжирование вариантов решений.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52128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Метод реализации</a:t>
            </a:r>
            <a:br>
              <a:rPr lang="ru-RU" sz="3200" dirty="0" smtClean="0">
                <a:latin typeface="Arial" pitchFamily="34" charset="0"/>
                <a:cs typeface="Arial" pitchFamily="34" charset="0"/>
              </a:rPr>
            </a:br>
            <a:r>
              <a:rPr lang="ru-RU" sz="3200" dirty="0" smtClean="0">
                <a:latin typeface="Arial" pitchFamily="34" charset="0"/>
                <a:cs typeface="Arial" pitchFamily="34" charset="0"/>
              </a:rPr>
              <a:t> «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АСПИД»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44824"/>
            <a:ext cx="9036496" cy="387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Метод реализации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 «АСПИД»</a:t>
            </a:r>
            <a:endParaRPr lang="ru-RU" dirty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8388424" cy="353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Метод реализации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«КРОПУР»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484784"/>
            <a:ext cx="81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Метод реализации КРОПУР состоит из следующего комплекса действий по решению </a:t>
            </a:r>
            <a:r>
              <a:rPr lang="ru-RU" sz="2400" dirty="0" smtClean="0"/>
              <a:t>задачи:</a:t>
            </a:r>
            <a:endParaRPr lang="ru-RU" sz="2400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35804"/>
            <a:ext cx="8424936" cy="355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Метод реализации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«КРОПУР»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844584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Метод реализации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«КРОПУР»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7900789" cy="311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512168"/>
          </a:xfrm>
        </p:spPr>
        <p:txBody>
          <a:bodyPr>
            <a:noAutofit/>
          </a:bodyPr>
          <a:lstStyle/>
          <a:p>
            <a:r>
              <a:rPr lang="ru-RU" sz="4000" dirty="0" smtClean="0"/>
              <a:t>Сравнение методов «АСПИД» и «КРОПУР»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268960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		Методика </a:t>
            </a:r>
            <a:r>
              <a:rPr lang="ru-RU" dirty="0" smtClean="0"/>
              <a:t>КРОПУР включает в себя </a:t>
            </a:r>
            <a:r>
              <a:rPr lang="ru-RU" dirty="0" smtClean="0"/>
              <a:t>некоторые пункты </a:t>
            </a:r>
            <a:r>
              <a:rPr lang="ru-RU" dirty="0" smtClean="0"/>
              <a:t>метода АСПИД, но </a:t>
            </a:r>
            <a:r>
              <a:rPr lang="ru-RU" dirty="0" smtClean="0"/>
              <a:t>главное отличие </a:t>
            </a:r>
            <a:r>
              <a:rPr lang="ru-RU" dirty="0" smtClean="0"/>
              <a:t>в том, что в методе КРОПУР </a:t>
            </a:r>
            <a:r>
              <a:rPr lang="ru-RU" dirty="0" smtClean="0"/>
              <a:t>используется мультипликативный способ </a:t>
            </a:r>
            <a:r>
              <a:rPr lang="ru-RU" dirty="0" smtClean="0"/>
              <a:t>объединения числовых значений критериев.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DB92-3823-4BF2-B1E1-66AAE438B146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581</Words>
  <Application>Microsoft Office PowerPoint</Application>
  <PresentationFormat>Экран (4:3)</PresentationFormat>
  <Paragraphs>102</Paragraphs>
  <Slides>23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Санкт-Петербургский Государственный Морской Технический университет Факультет Корабельной энергетики и автоматики Кафедра судовой автоматики и измерений </vt:lpstr>
      <vt:lpstr>Задачи выпускной квалификационной работы</vt:lpstr>
      <vt:lpstr>Две основных задачи АСППР:</vt:lpstr>
      <vt:lpstr>Метод реализации  «АСПИД»</vt:lpstr>
      <vt:lpstr>Метод реализации  «АСПИД»</vt:lpstr>
      <vt:lpstr>Метод реализации «КРОПУР»</vt:lpstr>
      <vt:lpstr>Метод реализации «КРОПУР»</vt:lpstr>
      <vt:lpstr>Метод реализации «КРОПУР»</vt:lpstr>
      <vt:lpstr>Сравнение методов «АСПИД» и «КРОПУР»</vt:lpstr>
      <vt:lpstr>Методы объединения численных значений критериев</vt:lpstr>
      <vt:lpstr>Аддитивная и мультипликативная зависимости</vt:lpstr>
      <vt:lpstr>Сравнение аддитивной и мультипликативной зависимости</vt:lpstr>
      <vt:lpstr>Идея разработки МДО АСППР «АСОР-2.0»</vt:lpstr>
      <vt:lpstr>Основные моменты улучшения качества АСППР</vt:lpstr>
      <vt:lpstr>Выбор концепции исполнения МДО АСППР «АСОР-2.0»</vt:lpstr>
      <vt:lpstr>Технологии реализации и языки программирования</vt:lpstr>
      <vt:lpstr>Адаптация математической модели «АСОР-1.4.1» под задачи ранжирования СЗИ в составе АСЗИ морского назначения</vt:lpstr>
      <vt:lpstr>Адаптация математической модели «АСОР-1.4.1» под задачи ранжирования СЗИ в составе АСЗИ морского назначения</vt:lpstr>
      <vt:lpstr>Адаптация математической модели «АСОР-1.4.1» под задачи ранжирования СЗИ в составе АСЗИ морского назначения</vt:lpstr>
      <vt:lpstr>Адаптация математической модели «АСОР-1.4.1» под задачи ранжирования СЗИ в составе АСЗИ морского назначения</vt:lpstr>
      <vt:lpstr>Демонстрация работы веб-приложения МДО АСППР «АСОР-2.0»</vt:lpstr>
      <vt:lpstr>Заключение</vt:lpstr>
      <vt:lpstr>Спасибо за внимание!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Санкт-Петербургский Государственный морской Технический университет Факультет Корабельной энергетики и автоматики Кафедра судовой автоматики и измерений</dc:title>
  <dc:creator>Anton</dc:creator>
  <cp:lastModifiedBy>AlexBogdan</cp:lastModifiedBy>
  <cp:revision>95</cp:revision>
  <dcterms:created xsi:type="dcterms:W3CDTF">2019-05-31T14:34:18Z</dcterms:created>
  <dcterms:modified xsi:type="dcterms:W3CDTF">2019-06-08T17:38:10Z</dcterms:modified>
</cp:coreProperties>
</file>