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38C3411-A3A2-4B30-9ECF-39ECFA24E9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B95AAE6-BC75-41A8-9806-85D705D7A72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3411-A3A2-4B30-9ECF-39ECFA24E9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AE6-BC75-41A8-9806-85D705D7A7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3411-A3A2-4B30-9ECF-39ECFA24E9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AE6-BC75-41A8-9806-85D705D7A7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3411-A3A2-4B30-9ECF-39ECFA24E9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AE6-BC75-41A8-9806-85D705D7A7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38C3411-A3A2-4B30-9ECF-39ECFA24E9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B95AAE6-BC75-41A8-9806-85D705D7A7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3411-A3A2-4B30-9ECF-39ECFA24E9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AE6-BC75-41A8-9806-85D705D7A7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3411-A3A2-4B30-9ECF-39ECFA24E9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AE6-BC75-41A8-9806-85D705D7A7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3411-A3A2-4B30-9ECF-39ECFA24E9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AE6-BC75-41A8-9806-85D705D7A72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3411-A3A2-4B30-9ECF-39ECFA24E9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AE6-BC75-41A8-9806-85D705D7A72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3411-A3A2-4B30-9ECF-39ECFA24E9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AE6-BC75-41A8-9806-85D705D7A7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3411-A3A2-4B30-9ECF-39ECFA24E9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AAE6-BC75-41A8-9806-85D705D7A7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8C3411-A3A2-4B30-9ECF-39ECFA24E9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95AAE6-BC75-41A8-9806-85D705D7A72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storage.techtarget.com/definition/failov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cio.techtarget.com/definition/IT-elastic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skell-distributed/network-transport-inmemory" TargetMode="External"/><Relationship Id="rId3" Type="http://schemas.openxmlformats.org/officeDocument/2006/relationships/hyperlink" Target="https://github.com/haskell-distributed/distributed-process-platform" TargetMode="External"/><Relationship Id="rId7" Type="http://schemas.openxmlformats.org/officeDocument/2006/relationships/hyperlink" Target="http://hackage.haskell.org/package/network-transport-tcp" TargetMode="External"/><Relationship Id="rId2" Type="http://schemas.openxmlformats.org/officeDocument/2006/relationships/hyperlink" Target="https://github.com/haskell-distributed/distributed-proc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ckage.haskell.org/package/network-transport" TargetMode="External"/><Relationship Id="rId11" Type="http://schemas.openxmlformats.org/officeDocument/2006/relationships/hyperlink" Target="http://hackage.haskell.org/package/distributed-process-azure" TargetMode="External"/><Relationship Id="rId5" Type="http://schemas.openxmlformats.org/officeDocument/2006/relationships/hyperlink" Target="http://hackage.haskell.org/package/rank1dynamic" TargetMode="External"/><Relationship Id="rId10" Type="http://schemas.openxmlformats.org/officeDocument/2006/relationships/hyperlink" Target="http://hackage.haskell.org/package/distributed-process-simplelocalnet" TargetMode="External"/><Relationship Id="rId4" Type="http://schemas.openxmlformats.org/officeDocument/2006/relationships/hyperlink" Target="http://hackage.haskell.org/package/distributed-static" TargetMode="External"/><Relationship Id="rId9" Type="http://schemas.openxmlformats.org/officeDocument/2006/relationships/hyperlink" Target="https://github.com/haskell-distributed/network-transport-compos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733800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HASKELL </a:t>
            </a:r>
            <a:br>
              <a:rPr lang="en-US" dirty="0"/>
            </a:br>
            <a:r>
              <a:rPr lang="en-US" sz="2200" dirty="0" err="1"/>
              <a:t>Haskell</a:t>
            </a:r>
            <a:r>
              <a:rPr lang="en-US" sz="2200" dirty="0"/>
              <a:t> support for the development of distributed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Alexandra </a:t>
            </a:r>
            <a:r>
              <a:rPr lang="en-US" dirty="0" err="1" smtClean="0"/>
              <a:t>Flinta</a:t>
            </a:r>
            <a:endParaRPr lang="en-US" dirty="0" smtClean="0"/>
          </a:p>
          <a:p>
            <a:r>
              <a:rPr lang="en-US" dirty="0" smtClean="0"/>
              <a:t>George </a:t>
            </a:r>
            <a:r>
              <a:rPr lang="en-US" dirty="0" err="1" smtClean="0"/>
              <a:t>Abordioaie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Concurrency and distributed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The</a:t>
            </a:r>
            <a:r>
              <a:rPr lang="en-US" sz="2000" dirty="0">
                <a:latin typeface="Calibri" pitchFamily="34" charset="0"/>
              </a:rPr>
              <a:t> </a:t>
            </a:r>
            <a:r>
              <a:rPr lang="en-US" sz="2000" i="1" dirty="0">
                <a:latin typeface="Calibri" pitchFamily="34" charset="0"/>
              </a:rPr>
              <a:t>Process Layer</a:t>
            </a:r>
            <a:r>
              <a:rPr lang="en-US" sz="2000" dirty="0">
                <a:latin typeface="Calibri" pitchFamily="34" charset="0"/>
              </a:rPr>
              <a:t> is where Cloud Haskell’s support for concurrency and distributed programming are exposed to application </a:t>
            </a:r>
            <a:r>
              <a:rPr lang="en-US" sz="2000" dirty="0" smtClean="0">
                <a:latin typeface="Calibri" pitchFamily="34" charset="0"/>
              </a:rPr>
              <a:t>developers.</a:t>
            </a:r>
          </a:p>
          <a:p>
            <a:r>
              <a:rPr lang="en-US" sz="2000" dirty="0">
                <a:latin typeface="Calibri" pitchFamily="34" charset="0"/>
              </a:rPr>
              <a:t>Processes reside on nodes, which in our implementation map directly </a:t>
            </a:r>
            <a:r>
              <a:rPr lang="en-US" sz="2000" dirty="0" smtClean="0">
                <a:latin typeface="Calibri" pitchFamily="34" charset="0"/>
              </a:rPr>
              <a:t>to the </a:t>
            </a:r>
            <a:r>
              <a:rPr lang="en-US" sz="2000" dirty="0" err="1" smtClean="0">
                <a:latin typeface="Calibri" pitchFamily="34" charset="0"/>
              </a:rPr>
              <a:t>Control.Distributed.Processes.Node</a:t>
            </a:r>
            <a:r>
              <a:rPr lang="en-US" sz="2000" dirty="0" smtClean="0">
                <a:latin typeface="Calibri" pitchFamily="34" charset="0"/>
              </a:rPr>
              <a:t> module. </a:t>
            </a:r>
            <a:r>
              <a:rPr lang="en-US" sz="2000" dirty="0">
                <a:latin typeface="Calibri" pitchFamily="34" charset="0"/>
              </a:rPr>
              <a:t>Given a configured </a:t>
            </a:r>
            <a:r>
              <a:rPr lang="en-US" sz="2000" dirty="0" err="1">
                <a:latin typeface="Calibri" pitchFamily="34" charset="0"/>
              </a:rPr>
              <a:t>Network.Transport</a:t>
            </a:r>
            <a:r>
              <a:rPr lang="en-US" sz="2000" dirty="0">
                <a:latin typeface="Calibri" pitchFamily="34" charset="0"/>
              </a:rPr>
              <a:t> backend, starting a new node is fairly simple:</a:t>
            </a:r>
          </a:p>
          <a:p>
            <a:endParaRPr lang="en-US" dirty="0" smtClean="0"/>
          </a:p>
          <a:p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Given </a:t>
            </a:r>
            <a:r>
              <a:rPr lang="en-US" sz="2000" dirty="0">
                <a:latin typeface="Calibri" pitchFamily="34" charset="0"/>
              </a:rPr>
              <a:t>a new node, there are two primitives for starting a new process.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27" y="3657600"/>
            <a:ext cx="4419599" cy="560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27" y="5163416"/>
            <a:ext cx="357187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3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Prerequisites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</a:rPr>
              <a:t>Haskell environment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</a:rPr>
              <a:t>Stack: cross-platform program for developing Haskell projects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</a:rPr>
              <a:t>Cabal: system for building and packaging Haskell libraries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distributed-process</a:t>
            </a:r>
            <a:r>
              <a:rPr lang="en-US" dirty="0" smtClean="0"/>
              <a:t> and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network-transport-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dirty="0"/>
              <a:t> </a:t>
            </a:r>
            <a:r>
              <a:rPr lang="en-US" dirty="0" smtClean="0"/>
              <a:t>libraries from </a:t>
            </a:r>
            <a:r>
              <a:rPr lang="en-US" i="1" dirty="0" smtClean="0"/>
              <a:t>Cloud Haskell Platform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864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Download and install Cabal</a:t>
            </a:r>
          </a:p>
          <a:p>
            <a:r>
              <a:rPr lang="en-US" dirty="0" smtClean="0"/>
              <a:t>Download and unzip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distributed-process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network-transport-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dirty="0"/>
              <a:t> libraries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 to the root folder of every library and type: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cabal install library-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name.cabal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Setting up the project is made using stack.</a:t>
            </a:r>
          </a:p>
          <a:p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stack new project-name </a:t>
            </a:r>
            <a:r>
              <a:rPr lang="en-US" dirty="0"/>
              <a:t>in a fresh new directory. This will populate the directory with a number of files, chiefly </a:t>
            </a:r>
            <a:r>
              <a:rPr lang="en-US" i="1" dirty="0" err="1"/>
              <a:t>stack.yaml</a:t>
            </a:r>
            <a:r>
              <a:rPr lang="en-US" dirty="0"/>
              <a:t> and </a:t>
            </a:r>
            <a:r>
              <a:rPr lang="en-US" i="1" dirty="0"/>
              <a:t>*.cabal </a:t>
            </a:r>
            <a:r>
              <a:rPr lang="en-US" dirty="0"/>
              <a:t>metadata files for the project. </a:t>
            </a:r>
            <a:endParaRPr lang="en-US" dirty="0" smtClean="0"/>
          </a:p>
          <a:p>
            <a:r>
              <a:rPr lang="en-US" dirty="0" smtClean="0"/>
              <a:t>You’ll </a:t>
            </a:r>
            <a:r>
              <a:rPr lang="en-US" dirty="0"/>
              <a:t>want to add distributed-process and network-transport-</a:t>
            </a:r>
            <a:r>
              <a:rPr lang="en-US" dirty="0" err="1"/>
              <a:t>tcp</a:t>
            </a:r>
            <a:r>
              <a:rPr lang="en-US" dirty="0"/>
              <a:t> to the build-depends stanza of the executable section.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dirty="0"/>
              <a:t>Haskell’s lightweight processes reside on a “node”, which must be initialized with a network transport </a:t>
            </a:r>
            <a:r>
              <a:rPr lang="en-US" dirty="0" smtClean="0"/>
              <a:t>implementation </a:t>
            </a:r>
            <a:r>
              <a:rPr lang="en-US" dirty="0"/>
              <a:t>and a remote table.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590800"/>
            <a:ext cx="6553199" cy="11525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1" y="3952874"/>
            <a:ext cx="6553198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start a process by evaluating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runProcess</a:t>
            </a:r>
            <a:r>
              <a:rPr lang="en-US" sz="2400" dirty="0" smtClean="0"/>
              <a:t> </a:t>
            </a:r>
            <a:r>
              <a:rPr lang="en-US" dirty="0" smtClean="0"/>
              <a:t>which takes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2400" dirty="0" smtClean="0"/>
              <a:t> </a:t>
            </a:r>
            <a:r>
              <a:rPr lang="en-US" dirty="0" smtClean="0"/>
              <a:t>and a node to run: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Each process has an identifier associated to it. </a:t>
            </a:r>
            <a:endParaRPr lang="en-US" dirty="0" smtClean="0"/>
          </a:p>
          <a:p>
            <a:r>
              <a:rPr lang="en-US" dirty="0"/>
              <a:t>Each process also has a mailbox associated with it. Messages sent to a process are queued in this </a:t>
            </a:r>
            <a:r>
              <a:rPr lang="en-US" dirty="0" smtClean="0"/>
              <a:t>mailbox in a </a:t>
            </a:r>
            <a:r>
              <a:rPr lang="en-US" dirty="0"/>
              <a:t>asynchronous 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2033" y="1981200"/>
            <a:ext cx="4267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48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Messages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receiveWait</a:t>
            </a:r>
            <a:r>
              <a:rPr lang="en-US" dirty="0"/>
              <a:t> and similarly named functions can be used with the 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dirty="0"/>
              <a:t> data type to provide a range of advanced message processing capabilities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In the 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server</a:t>
            </a:r>
            <a:r>
              <a:rPr lang="en-US" dirty="0" smtClean="0"/>
              <a:t>, </a:t>
            </a:r>
            <a:r>
              <a:rPr lang="en-US" dirty="0"/>
              <a:t>our first match prints out whatever string it receives. If the first message in our mailbox is not a </a:t>
            </a:r>
            <a:r>
              <a:rPr lang="en-US" dirty="0"/>
              <a:t>String</a:t>
            </a:r>
            <a:r>
              <a:rPr lang="en-US" dirty="0"/>
              <a:t>, then our second match is evaluated. 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2" y="2438400"/>
            <a:ext cx="7239000" cy="62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902" y="4267200"/>
            <a:ext cx="5867400" cy="8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0"/>
            <a:ext cx="5807302" cy="8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84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Serializable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Calibri" pitchFamily="34" charset="0"/>
              </a:rPr>
              <a:t>Distributed applications (distributed apps) are applications or software that runs on multiple computers within a network at the same time and can be stored on servers or with cloud computing. </a:t>
            </a:r>
            <a:endParaRPr lang="en-US" sz="2400" dirty="0" smtClean="0">
              <a:latin typeface="Calibri" pitchFamily="34" charset="0"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19400"/>
            <a:ext cx="4800600" cy="333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7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Can </a:t>
            </a:r>
            <a:r>
              <a:rPr lang="en-US" sz="2400" dirty="0">
                <a:latin typeface="Calibri" pitchFamily="34" charset="0"/>
              </a:rPr>
              <a:t>communicate with multiple servers or devices on the same network from any geographical </a:t>
            </a:r>
            <a:r>
              <a:rPr lang="en-US" sz="2400" dirty="0" smtClean="0">
                <a:latin typeface="Calibri" pitchFamily="34" charset="0"/>
              </a:rPr>
              <a:t>location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A</a:t>
            </a:r>
            <a:r>
              <a:rPr lang="en-US" sz="2400" dirty="0" smtClean="0">
                <a:latin typeface="Calibri" pitchFamily="34" charset="0"/>
              </a:rPr>
              <a:t>re </a:t>
            </a:r>
            <a:r>
              <a:rPr lang="en-US" sz="2400" dirty="0">
                <a:latin typeface="Calibri" pitchFamily="34" charset="0"/>
              </a:rPr>
              <a:t>broken up into two separate programs: the client software and the server </a:t>
            </a:r>
            <a:r>
              <a:rPr lang="en-US" sz="2400" dirty="0" smtClean="0">
                <a:latin typeface="Calibri" pitchFamily="34" charset="0"/>
              </a:rPr>
              <a:t>software:</a:t>
            </a:r>
          </a:p>
          <a:p>
            <a:pPr lvl="1"/>
            <a:r>
              <a:rPr lang="en-US" dirty="0">
                <a:latin typeface="Calibri" pitchFamily="34" charset="0"/>
              </a:rPr>
              <a:t>The client software or computer accesses the data from the server or cloud </a:t>
            </a:r>
            <a:r>
              <a:rPr lang="en-US" dirty="0" smtClean="0">
                <a:latin typeface="Calibri" pitchFamily="34" charset="0"/>
              </a:rPr>
              <a:t>environment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The </a:t>
            </a:r>
            <a:r>
              <a:rPr lang="en-US" dirty="0">
                <a:latin typeface="Calibri" pitchFamily="34" charset="0"/>
              </a:rPr>
              <a:t>server or cloud processes the </a:t>
            </a:r>
            <a:r>
              <a:rPr lang="en-US" dirty="0" smtClean="0">
                <a:latin typeface="Calibri" pitchFamily="34" charset="0"/>
              </a:rPr>
              <a:t>data	</a:t>
            </a:r>
          </a:p>
          <a:p>
            <a:pPr lvl="1"/>
            <a:endParaRPr lang="en-US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It can </a:t>
            </a:r>
            <a:r>
              <a:rPr lang="en-US" sz="2400" b="1" u="sng" dirty="0" smtClean="0">
                <a:latin typeface="Calibri" pitchFamily="34" charset="0"/>
                <a:hlinkClick r:id="rId2"/>
              </a:rPr>
              <a:t>failover</a:t>
            </a:r>
            <a:r>
              <a:rPr lang="en-US" sz="2400" dirty="0" smtClean="0">
                <a:latin typeface="Calibri" pitchFamily="34" charset="0"/>
              </a:rPr>
              <a:t> to another component If a distributed application component goes down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1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smtClean="0"/>
              <a:t>applications -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Allow </a:t>
            </a:r>
            <a:r>
              <a:rPr lang="en-US" dirty="0">
                <a:latin typeface="Calibri" pitchFamily="34" charset="0"/>
              </a:rPr>
              <a:t>multiple users to access the apps at </a:t>
            </a:r>
            <a:r>
              <a:rPr lang="en-US" dirty="0" smtClean="0">
                <a:latin typeface="Calibri" pitchFamily="34" charset="0"/>
              </a:rPr>
              <a:t>once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D</a:t>
            </a:r>
            <a:r>
              <a:rPr lang="en-US" dirty="0" smtClean="0">
                <a:latin typeface="Calibri" pitchFamily="34" charset="0"/>
              </a:rPr>
              <a:t>evelopers</a:t>
            </a:r>
            <a:r>
              <a:rPr lang="en-US" dirty="0">
                <a:latin typeface="Calibri" pitchFamily="34" charset="0"/>
              </a:rPr>
              <a:t>, IT professionals or enterprises choose to store distributed apps in the </a:t>
            </a:r>
            <a:r>
              <a:rPr lang="en-US" dirty="0" smtClean="0">
                <a:latin typeface="Calibri" pitchFamily="34" charset="0"/>
              </a:rPr>
              <a:t>cloud: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cloud</a:t>
            </a:r>
            <a:r>
              <a:rPr lang="en-US" dirty="0">
                <a:latin typeface="Calibri" pitchFamily="34" charset="0"/>
              </a:rPr>
              <a:t> </a:t>
            </a:r>
            <a:r>
              <a:rPr lang="en-US" u="sng" dirty="0">
                <a:latin typeface="Calibri" pitchFamily="34" charset="0"/>
                <a:hlinkClick r:id="rId2"/>
              </a:rPr>
              <a:t>elasticity</a:t>
            </a:r>
            <a:r>
              <a:rPr lang="en-US" dirty="0">
                <a:latin typeface="Calibri" pitchFamily="34" charset="0"/>
              </a:rPr>
              <a:t> </a:t>
            </a:r>
            <a:endParaRPr lang="en-US" dirty="0" smtClean="0">
              <a:latin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</a:rPr>
              <a:t>cloud scalability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ability </a:t>
            </a:r>
            <a:r>
              <a:rPr lang="en-US" dirty="0">
                <a:latin typeface="Calibri" pitchFamily="34" charset="0"/>
              </a:rPr>
              <a:t>to handle large </a:t>
            </a:r>
            <a:r>
              <a:rPr lang="en-US" dirty="0" smtClean="0">
                <a:latin typeface="Calibri" pitchFamily="34" charset="0"/>
              </a:rPr>
              <a:t>applications</a:t>
            </a:r>
          </a:p>
          <a:p>
            <a:pPr lvl="1"/>
            <a:r>
              <a:rPr lang="en-US" dirty="0">
                <a:latin typeface="Calibri" pitchFamily="34" charset="0"/>
              </a:rPr>
              <a:t>ability to handle </a:t>
            </a:r>
            <a:r>
              <a:rPr lang="en-US" dirty="0" smtClean="0">
                <a:latin typeface="Calibri" pitchFamily="34" charset="0"/>
              </a:rPr>
              <a:t>workloads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49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Haskell – </a:t>
            </a:r>
            <a:r>
              <a:rPr lang="en-US" dirty="0" err="1" smtClean="0"/>
              <a:t>Erlan</a:t>
            </a:r>
            <a:r>
              <a:rPr lang="en-US" dirty="0" smtClean="0"/>
              <a:t>-style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Cloud </a:t>
            </a:r>
            <a:r>
              <a:rPr lang="en-US" dirty="0"/>
              <a:t>Haskell is a set of libraries that bring </a:t>
            </a:r>
            <a:r>
              <a:rPr lang="en-US" dirty="0" err="1"/>
              <a:t>Erlang</a:t>
            </a:r>
            <a:r>
              <a:rPr lang="en-US" dirty="0"/>
              <a:t>-style concurrency </a:t>
            </a:r>
            <a:r>
              <a:rPr lang="en-US" dirty="0" smtClean="0"/>
              <a:t>and distribu</a:t>
            </a:r>
            <a:r>
              <a:rPr lang="en-US" dirty="0"/>
              <a:t>t</a:t>
            </a:r>
            <a:r>
              <a:rPr lang="en-US" dirty="0" smtClean="0"/>
              <a:t>ion </a:t>
            </a:r>
            <a:r>
              <a:rPr lang="en-US" dirty="0"/>
              <a:t>to Haskell </a:t>
            </a:r>
            <a:r>
              <a:rPr lang="en-US" dirty="0" smtClean="0"/>
              <a:t>programs</a:t>
            </a:r>
          </a:p>
          <a:p>
            <a:endParaRPr lang="en-US" dirty="0" smtClean="0"/>
          </a:p>
          <a:p>
            <a:pPr lvl="1"/>
            <a:r>
              <a:rPr lang="en-US" sz="2000" dirty="0"/>
              <a:t>Fast process </a:t>
            </a:r>
            <a:r>
              <a:rPr lang="en-US" sz="2000" dirty="0" smtClean="0"/>
              <a:t>creation/destruction</a:t>
            </a:r>
            <a:endParaRPr lang="en-US" sz="2000" dirty="0"/>
          </a:p>
          <a:p>
            <a:pPr lvl="1"/>
            <a:r>
              <a:rPr lang="en-US" sz="2000" dirty="0"/>
              <a:t>Ability to support &gt;&gt; 10 000 concurrent processes with largely unchanged characteristics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2000" dirty="0"/>
              <a:t>Fast asynchronous message passing.</a:t>
            </a:r>
          </a:p>
          <a:p>
            <a:pPr lvl="1"/>
            <a:r>
              <a:rPr lang="en-US" sz="2000" dirty="0"/>
              <a:t>Copying message-passing semantics (share-nothing concurrency).</a:t>
            </a:r>
          </a:p>
          <a:p>
            <a:pPr lvl="1"/>
            <a:r>
              <a:rPr lang="en-US" sz="2000" dirty="0"/>
              <a:t>Process monitoring.</a:t>
            </a:r>
          </a:p>
          <a:p>
            <a:pPr lvl="1"/>
            <a:r>
              <a:rPr lang="en-US" sz="2000" dirty="0"/>
              <a:t>Selective message reception.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Haskell – New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Has </a:t>
            </a:r>
            <a:r>
              <a:rPr lang="en-US" dirty="0"/>
              <a:t>be re-written from the ground up and supports a rich and growing number of features </a:t>
            </a:r>
            <a:r>
              <a:rPr lang="en-US" dirty="0" smtClean="0"/>
              <a:t>for:</a:t>
            </a:r>
          </a:p>
          <a:p>
            <a:endParaRPr lang="en-US" dirty="0" smtClean="0"/>
          </a:p>
          <a:p>
            <a:pPr lvl="1"/>
            <a:r>
              <a:rPr lang="en-US" dirty="0"/>
              <a:t>building concurrent applications using asynchronous message passing</a:t>
            </a:r>
          </a:p>
          <a:p>
            <a:pPr lvl="1"/>
            <a:r>
              <a:rPr lang="en-US" dirty="0"/>
              <a:t>building distributed computing applications</a:t>
            </a:r>
          </a:p>
          <a:p>
            <a:pPr lvl="1"/>
            <a:r>
              <a:rPr lang="en-US" dirty="0"/>
              <a:t>building fault tolerant systems</a:t>
            </a:r>
          </a:p>
          <a:p>
            <a:pPr lvl="1"/>
            <a:r>
              <a:rPr lang="en-US" dirty="0"/>
              <a:t>running Cloud Haskell nodes on various network transports</a:t>
            </a:r>
          </a:p>
          <a:p>
            <a:pPr lvl="1"/>
            <a:r>
              <a:rPr lang="en-US" dirty="0"/>
              <a:t>working with several network transport implementations </a:t>
            </a:r>
            <a:r>
              <a:rPr lang="en-US" dirty="0" smtClean="0"/>
              <a:t>(and more in the pipeline)</a:t>
            </a:r>
          </a:p>
          <a:p>
            <a:pPr lvl="1"/>
            <a:r>
              <a:rPr lang="en-US" dirty="0" smtClean="0"/>
              <a:t>supporting </a:t>
            </a:r>
            <a:r>
              <a:rPr lang="en-US" i="1" dirty="0" smtClean="0"/>
              <a:t>static</a:t>
            </a:r>
            <a:r>
              <a:rPr lang="en-US" dirty="0" smtClean="0"/>
              <a:t> values (required for remote communication)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Haskell –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Cloud </a:t>
            </a:r>
            <a:r>
              <a:rPr lang="en-US" dirty="0">
                <a:latin typeface="Calibri" pitchFamily="34" charset="0"/>
              </a:rPr>
              <a:t>Haskell comprises the following components, some of which are complete, others experimental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endParaRPr lang="en-US" dirty="0">
              <a:latin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  <a:hlinkClick r:id="rId2"/>
              </a:rPr>
              <a:t>distributed-process</a:t>
            </a:r>
            <a:r>
              <a:rPr lang="en-US" dirty="0">
                <a:latin typeface="Calibri" pitchFamily="34" charset="0"/>
              </a:rPr>
              <a:t>: Base concurrency and distribution support</a:t>
            </a:r>
          </a:p>
          <a:p>
            <a:pPr lvl="1"/>
            <a:r>
              <a:rPr lang="en-US" dirty="0">
                <a:latin typeface="Calibri" pitchFamily="34" charset="0"/>
                <a:hlinkClick r:id="rId3"/>
              </a:rPr>
              <a:t>distributed-process-platform</a:t>
            </a:r>
            <a:r>
              <a:rPr lang="en-US" dirty="0">
                <a:latin typeface="Calibri" pitchFamily="34" charset="0"/>
              </a:rPr>
              <a:t>: The Cloud Haskell Platform - APIs</a:t>
            </a:r>
          </a:p>
          <a:p>
            <a:pPr lvl="1"/>
            <a:r>
              <a:rPr lang="en-US" dirty="0">
                <a:latin typeface="Calibri" pitchFamily="34" charset="0"/>
                <a:hlinkClick r:id="rId4"/>
              </a:rPr>
              <a:t>distributed-static</a:t>
            </a:r>
            <a:r>
              <a:rPr lang="en-US" dirty="0">
                <a:latin typeface="Calibri" pitchFamily="34" charset="0"/>
              </a:rPr>
              <a:t>: Support for static values</a:t>
            </a:r>
          </a:p>
          <a:p>
            <a:pPr lvl="1"/>
            <a:r>
              <a:rPr lang="en-US" dirty="0">
                <a:latin typeface="Calibri" pitchFamily="34" charset="0"/>
                <a:hlinkClick r:id="rId5"/>
              </a:rPr>
              <a:t>rank1dynamic</a:t>
            </a:r>
            <a:r>
              <a:rPr lang="en-US" dirty="0">
                <a:latin typeface="Calibri" pitchFamily="34" charset="0"/>
              </a:rPr>
              <a:t>: Like </a:t>
            </a:r>
            <a:r>
              <a:rPr lang="en-US" dirty="0" err="1">
                <a:latin typeface="Calibri" pitchFamily="34" charset="0"/>
              </a:rPr>
              <a:t>Data.Dynamic</a:t>
            </a:r>
            <a:r>
              <a:rPr lang="en-US" dirty="0">
                <a:latin typeface="Calibri" pitchFamily="34" charset="0"/>
              </a:rPr>
              <a:t> and </a:t>
            </a:r>
            <a:r>
              <a:rPr lang="en-US" dirty="0" err="1">
                <a:latin typeface="Calibri" pitchFamily="34" charset="0"/>
              </a:rPr>
              <a:t>Data.Typeable</a:t>
            </a:r>
            <a:r>
              <a:rPr lang="en-US" dirty="0">
                <a:latin typeface="Calibri" pitchFamily="34" charset="0"/>
              </a:rPr>
              <a:t> but supporting polymorphic values</a:t>
            </a:r>
          </a:p>
          <a:p>
            <a:pPr lvl="1"/>
            <a:r>
              <a:rPr lang="en-US" dirty="0">
                <a:latin typeface="Calibri" pitchFamily="34" charset="0"/>
                <a:hlinkClick r:id="rId6"/>
              </a:rPr>
              <a:t>network-transport</a:t>
            </a:r>
            <a:r>
              <a:rPr lang="en-US" dirty="0">
                <a:latin typeface="Calibri" pitchFamily="34" charset="0"/>
              </a:rPr>
              <a:t>: Generic </a:t>
            </a:r>
            <a:r>
              <a:rPr lang="en-US" dirty="0" err="1">
                <a:latin typeface="Calibri" pitchFamily="34" charset="0"/>
              </a:rPr>
              <a:t>Network.Transport</a:t>
            </a:r>
            <a:r>
              <a:rPr lang="en-US" dirty="0">
                <a:latin typeface="Calibri" pitchFamily="34" charset="0"/>
              </a:rPr>
              <a:t> API</a:t>
            </a:r>
          </a:p>
          <a:p>
            <a:pPr lvl="1"/>
            <a:r>
              <a:rPr lang="en-US" dirty="0">
                <a:latin typeface="Calibri" pitchFamily="34" charset="0"/>
                <a:hlinkClick r:id="rId7"/>
              </a:rPr>
              <a:t>network-transport-</a:t>
            </a:r>
            <a:r>
              <a:rPr lang="en-US" dirty="0" err="1">
                <a:latin typeface="Calibri" pitchFamily="34" charset="0"/>
                <a:hlinkClick r:id="rId7"/>
              </a:rPr>
              <a:t>tcp</a:t>
            </a:r>
            <a:r>
              <a:rPr lang="en-US" dirty="0">
                <a:latin typeface="Calibri" pitchFamily="34" charset="0"/>
              </a:rPr>
              <a:t>: TCP </a:t>
            </a:r>
            <a:r>
              <a:rPr lang="en-US" dirty="0" err="1">
                <a:latin typeface="Calibri" pitchFamily="34" charset="0"/>
              </a:rPr>
              <a:t>realisation</a:t>
            </a:r>
            <a:r>
              <a:rPr lang="en-US" dirty="0">
                <a:latin typeface="Calibri" pitchFamily="34" charset="0"/>
              </a:rPr>
              <a:t> of </a:t>
            </a:r>
            <a:r>
              <a:rPr lang="en-US" dirty="0" err="1">
                <a:latin typeface="Calibri" pitchFamily="34" charset="0"/>
              </a:rPr>
              <a:t>Network.Transport</a:t>
            </a:r>
            <a:endParaRPr lang="en-US" dirty="0">
              <a:latin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  <a:hlinkClick r:id="rId8"/>
              </a:rPr>
              <a:t>network-transport-</a:t>
            </a:r>
            <a:r>
              <a:rPr lang="en-US" dirty="0" err="1">
                <a:latin typeface="Calibri" pitchFamily="34" charset="0"/>
                <a:hlinkClick r:id="rId8"/>
              </a:rPr>
              <a:t>inmemory</a:t>
            </a:r>
            <a:r>
              <a:rPr lang="en-US" dirty="0">
                <a:latin typeface="Calibri" pitchFamily="34" charset="0"/>
              </a:rPr>
              <a:t>: In-memory </a:t>
            </a:r>
            <a:r>
              <a:rPr lang="en-US" dirty="0" err="1">
                <a:latin typeface="Calibri" pitchFamily="34" charset="0"/>
              </a:rPr>
              <a:t>realisation</a:t>
            </a:r>
            <a:r>
              <a:rPr lang="en-US" dirty="0">
                <a:latin typeface="Calibri" pitchFamily="34" charset="0"/>
              </a:rPr>
              <a:t> of </a:t>
            </a:r>
            <a:r>
              <a:rPr lang="en-US" dirty="0" err="1">
                <a:latin typeface="Calibri" pitchFamily="34" charset="0"/>
              </a:rPr>
              <a:t>Network.Transport</a:t>
            </a:r>
            <a:r>
              <a:rPr lang="en-US" dirty="0">
                <a:latin typeface="Calibri" pitchFamily="34" charset="0"/>
              </a:rPr>
              <a:t> (incomplete)</a:t>
            </a:r>
          </a:p>
          <a:p>
            <a:pPr lvl="1"/>
            <a:r>
              <a:rPr lang="en-US" dirty="0">
                <a:latin typeface="Calibri" pitchFamily="34" charset="0"/>
                <a:hlinkClick r:id="rId9"/>
              </a:rPr>
              <a:t>network-transport-composed</a:t>
            </a:r>
            <a:r>
              <a:rPr lang="en-US" dirty="0">
                <a:latin typeface="Calibri" pitchFamily="34" charset="0"/>
              </a:rPr>
              <a:t>: Compose two transports (very preliminary)</a:t>
            </a:r>
          </a:p>
          <a:p>
            <a:pPr lvl="1"/>
            <a:r>
              <a:rPr lang="en-US" dirty="0">
                <a:latin typeface="Calibri" pitchFamily="34" charset="0"/>
                <a:hlinkClick r:id="rId10"/>
              </a:rPr>
              <a:t>distributed-process-</a:t>
            </a:r>
            <a:r>
              <a:rPr lang="en-US" dirty="0" err="1">
                <a:latin typeface="Calibri" pitchFamily="34" charset="0"/>
                <a:hlinkClick r:id="rId10"/>
              </a:rPr>
              <a:t>simplelocalnet</a:t>
            </a:r>
            <a:r>
              <a:rPr lang="en-US" dirty="0">
                <a:latin typeface="Calibri" pitchFamily="34" charset="0"/>
              </a:rPr>
              <a:t>: Simple backend for local networks</a:t>
            </a:r>
          </a:p>
          <a:p>
            <a:pPr lvl="1"/>
            <a:r>
              <a:rPr lang="en-US" dirty="0">
                <a:latin typeface="Calibri" pitchFamily="34" charset="0"/>
                <a:hlinkClick r:id="rId11"/>
              </a:rPr>
              <a:t>distributed-process-azure</a:t>
            </a:r>
            <a:r>
              <a:rPr lang="en-US" dirty="0">
                <a:latin typeface="Calibri" pitchFamily="34" charset="0"/>
              </a:rPr>
              <a:t>: Azure backend for Cloud Haskell (proof of concept)</a:t>
            </a: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1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Haskell – Support for 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>
                <a:latin typeface="Calibri" pitchFamily="34" charset="0"/>
              </a:rPr>
              <a:t>The following diagram shows dependencies between the various subsystems, in an application using Cloud Haskell, where arrows represent explicit directional dependencies.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60348"/>
            <a:ext cx="4419600" cy="416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71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Haskell – Support for 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>
                <a:latin typeface="Calibri" pitchFamily="34" charset="0"/>
              </a:rPr>
              <a:t>In </a:t>
            </a:r>
            <a:r>
              <a:rPr lang="en-US" sz="2000" dirty="0">
                <a:latin typeface="Calibri" pitchFamily="34" charset="0"/>
              </a:rPr>
              <a:t>this diagram, the various nodes roughly correspond to specific modules</a:t>
            </a:r>
            <a:r>
              <a:rPr lang="en-US" sz="2000" dirty="0" smtClean="0">
                <a:latin typeface="Calibri" pitchFamily="34" charset="0"/>
              </a:rPr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1800" i="1" dirty="0" smtClean="0">
              <a:latin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800" i="1" dirty="0" err="1" smtClean="0">
                <a:latin typeface="Calibri" pitchFamily="34" charset="0"/>
              </a:rPr>
              <a:t>Control.Distributed.Process</a:t>
            </a:r>
            <a:r>
              <a:rPr lang="en-US" sz="1800" dirty="0">
                <a:latin typeface="Calibri" pitchFamily="34" charset="0"/>
              </a:rPr>
              <a:t> module defines abstractions such as nodes and </a:t>
            </a:r>
            <a:r>
              <a:rPr lang="en-US" sz="1800" dirty="0" smtClean="0">
                <a:latin typeface="Calibri" pitchFamily="34" charset="0"/>
              </a:rPr>
              <a:t>processes</a:t>
            </a:r>
            <a:endParaRPr lang="en-US" sz="1800" dirty="0">
              <a:latin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pitchFamily="34" charset="0"/>
              </a:rPr>
              <a:t>The Transport interface provided by the </a:t>
            </a:r>
            <a:r>
              <a:rPr lang="en-US" sz="1800" i="1" dirty="0" err="1">
                <a:latin typeface="Calibri" pitchFamily="34" charset="0"/>
              </a:rPr>
              <a:t>Network.Transport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module is used by the Cloud Haskell interface and </a:t>
            </a:r>
            <a:r>
              <a:rPr lang="en-US" sz="1800" dirty="0" smtClean="0">
                <a:latin typeface="Calibri" pitchFamily="34" charset="0"/>
              </a:rPr>
              <a:t>backend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pitchFamily="34" charset="0"/>
              </a:rPr>
              <a:t>The </a:t>
            </a:r>
            <a:r>
              <a:rPr lang="en-US" sz="1800" i="1" dirty="0">
                <a:latin typeface="Calibri" pitchFamily="34" charset="0"/>
              </a:rPr>
              <a:t>Network.Transport.* </a:t>
            </a:r>
            <a:r>
              <a:rPr lang="en-US" sz="1800" dirty="0">
                <a:latin typeface="Calibri" pitchFamily="34" charset="0"/>
              </a:rPr>
              <a:t>module provides a specific implementation for </a:t>
            </a:r>
            <a:r>
              <a:rPr lang="en-US" sz="1800" dirty="0" smtClean="0">
                <a:latin typeface="Calibri" pitchFamily="34" charset="0"/>
              </a:rPr>
              <a:t>the current transport</a:t>
            </a:r>
            <a:endParaRPr lang="en-US" sz="1800" dirty="0">
              <a:latin typeface="Calibri" pitchFamily="34" charset="0"/>
            </a:endParaRP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255" y="2209800"/>
            <a:ext cx="494259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9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130</TotalTime>
  <Words>543</Words>
  <Application>Microsoft Office PowerPoint</Application>
  <PresentationFormat>On-screen Show (4:3)</PresentationFormat>
  <Paragraphs>111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CLOUD HASKELL  Haskell support for the development of distributed applications</vt:lpstr>
      <vt:lpstr>Distributed applications</vt:lpstr>
      <vt:lpstr>Distributed applications</vt:lpstr>
      <vt:lpstr>Distributed applications - benefits</vt:lpstr>
      <vt:lpstr>Cloud Haskell – Erlan-style concurrency</vt:lpstr>
      <vt:lpstr>Cloud Haskell – New approach</vt:lpstr>
      <vt:lpstr>Cloud Haskell – Components</vt:lpstr>
      <vt:lpstr>Cloud Haskell – Support for Haskell</vt:lpstr>
      <vt:lpstr>Cloud Haskell – Support for Haskell</vt:lpstr>
      <vt:lpstr>Concurrency and distributed applications</vt:lpstr>
      <vt:lpstr>Building Examples</vt:lpstr>
      <vt:lpstr>Building the libraries</vt:lpstr>
      <vt:lpstr>Setting up the project</vt:lpstr>
      <vt:lpstr>Create a node</vt:lpstr>
      <vt:lpstr>Sending Messages</vt:lpstr>
      <vt:lpstr>Sending Messages II</vt:lpstr>
      <vt:lpstr>Serializable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HASKELL  Haskell support for the development of distributed applications</dc:title>
  <dc:creator>alexandra anda</dc:creator>
  <cp:lastModifiedBy>Abo</cp:lastModifiedBy>
  <cp:revision>29</cp:revision>
  <dcterms:created xsi:type="dcterms:W3CDTF">2016-01-10T19:45:40Z</dcterms:created>
  <dcterms:modified xsi:type="dcterms:W3CDTF">2016-01-10T23:25:21Z</dcterms:modified>
</cp:coreProperties>
</file>