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58" r:id="rId4"/>
    <p:sldId id="265" r:id="rId5"/>
    <p:sldId id="267" r:id="rId6"/>
    <p:sldId id="268" r:id="rId7"/>
    <p:sldId id="269" r:id="rId8"/>
    <p:sldId id="281" r:id="rId9"/>
    <p:sldId id="271" r:id="rId10"/>
    <p:sldId id="273" r:id="rId11"/>
    <p:sldId id="275" r:id="rId12"/>
    <p:sldId id="278" r:id="rId13"/>
    <p:sldId id="280" r:id="rId14"/>
    <p:sldId id="276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669" autoAdjust="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81202-3455-495F-9194-38403ECD2C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F34CD-73C8-47B3-8038-B2B0B7AA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F34CD-73C8-47B3-8038-B2B0B7AA41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05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F34CD-73C8-47B3-8038-B2B0B7AA41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2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F34CD-73C8-47B3-8038-B2B0B7AA41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02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F34CD-73C8-47B3-8038-B2B0B7AA41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1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F34CD-73C8-47B3-8038-B2B0B7AA41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F34CD-73C8-47B3-8038-B2B0B7AA41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2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F34CD-73C8-47B3-8038-B2B0B7AA4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F34CD-73C8-47B3-8038-B2B0B7AA41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9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F34CD-73C8-47B3-8038-B2B0B7AA41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F34CD-73C8-47B3-8038-B2B0B7AA41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3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F34CD-73C8-47B3-8038-B2B0B7AA41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10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F34CD-73C8-47B3-8038-B2B0B7AA41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03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F34CD-73C8-47B3-8038-B2B0B7AA41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6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3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A7C2-D750-464F-8C6B-EDF0C57DF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43" y="298335"/>
            <a:ext cx="11293312" cy="2616199"/>
          </a:xfrm>
          <a:ln>
            <a:solidFill>
              <a:srgbClr val="30ACEC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Predicting House Prices In Ames Iowa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73AC2-9EAE-4801-A7CE-1C7268026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8281" y="5865398"/>
            <a:ext cx="2764374" cy="1388534"/>
          </a:xfrm>
        </p:spPr>
        <p:txBody>
          <a:bodyPr/>
          <a:lstStyle/>
          <a:p>
            <a:r>
              <a:rPr lang="en-US" dirty="0">
                <a:solidFill>
                  <a:srgbClr val="30ACEC"/>
                </a:solidFill>
              </a:rPr>
              <a:t>Shafik Al Sharif</a:t>
            </a:r>
          </a:p>
        </p:txBody>
      </p:sp>
    </p:spTree>
    <p:extLst>
      <p:ext uri="{BB962C8B-B14F-4D97-AF65-F5344CB8AC3E}">
        <p14:creationId xmlns:p14="http://schemas.microsoft.com/office/powerpoint/2010/main" val="2104736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D4A3F-85FE-4D47-8E9B-5D7C21629A6B}"/>
              </a:ext>
            </a:extLst>
          </p:cNvPr>
          <p:cNvSpPr/>
          <p:nvPr/>
        </p:nvSpPr>
        <p:spPr>
          <a:xfrm>
            <a:off x="4384981" y="89469"/>
            <a:ext cx="3271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Price Transformation</a:t>
            </a:r>
          </a:p>
        </p:txBody>
      </p:sp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337D2F19-2D08-40D2-A2ED-62F77CC1A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4600" y="1068992"/>
            <a:ext cx="7311978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9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D4A3F-85FE-4D47-8E9B-5D7C21629A6B}"/>
              </a:ext>
            </a:extLst>
          </p:cNvPr>
          <p:cNvSpPr/>
          <p:nvPr/>
        </p:nvSpPr>
        <p:spPr>
          <a:xfrm>
            <a:off x="5335948" y="89469"/>
            <a:ext cx="1369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Outliers</a:t>
            </a:r>
          </a:p>
        </p:txBody>
      </p:sp>
      <p:pic>
        <p:nvPicPr>
          <p:cNvPr id="21" name="Content Placeholder 6">
            <a:extLst>
              <a:ext uri="{FF2B5EF4-FFF2-40B4-BE49-F238E27FC236}">
                <a16:creationId xmlns:a16="http://schemas.microsoft.com/office/drawing/2014/main" id="{C040BB10-BD66-4AFD-926F-5EC34B4D3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22" y="890100"/>
            <a:ext cx="10984618" cy="507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200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D4A3F-85FE-4D47-8E9B-5D7C21629A6B}"/>
              </a:ext>
            </a:extLst>
          </p:cNvPr>
          <p:cNvSpPr/>
          <p:nvPr/>
        </p:nvSpPr>
        <p:spPr>
          <a:xfrm>
            <a:off x="3851377" y="89469"/>
            <a:ext cx="4338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Categorical Ordinal features</a:t>
            </a:r>
          </a:p>
        </p:txBody>
      </p:sp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1729CC58-43DE-4B5A-A46C-5493B3D9E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54311" y="643467"/>
            <a:ext cx="10083377" cy="55710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343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D4A3F-85FE-4D47-8E9B-5D7C21629A6B}"/>
              </a:ext>
            </a:extLst>
          </p:cNvPr>
          <p:cNvSpPr/>
          <p:nvPr/>
        </p:nvSpPr>
        <p:spPr>
          <a:xfrm>
            <a:off x="3762603" y="89469"/>
            <a:ext cx="4515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Categorical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Nominal features</a:t>
            </a:r>
          </a:p>
        </p:txBody>
      </p:sp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3E2E2DA8-95F5-4302-BB6B-DC383ED0D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67" y="1738249"/>
            <a:ext cx="10905066" cy="387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875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748B-C594-420F-AE6D-B66CF5E1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116" y="499622"/>
            <a:ext cx="7829371" cy="801278"/>
          </a:xfrm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Summary: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C454-A385-438A-AE1E-ACC1BA65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8" y="1442301"/>
            <a:ext cx="10786586" cy="43488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'</a:t>
            </a:r>
            <a:r>
              <a:rPr lang="en-US" dirty="0" err="1"/>
              <a:t>OverallQual</a:t>
            </a:r>
            <a:r>
              <a:rPr lang="en-US" dirty="0"/>
              <a:t>' has the highest correlation with price followed by '</a:t>
            </a:r>
            <a:r>
              <a:rPr lang="en-US" dirty="0" err="1"/>
              <a:t>GrLivArea</a:t>
            </a:r>
            <a:r>
              <a:rPr lang="en-US" dirty="0"/>
              <a:t>' and '</a:t>
            </a:r>
            <a:r>
              <a:rPr lang="en-US" dirty="0" err="1"/>
              <a:t>TotalBsmtSF</a:t>
            </a:r>
            <a:r>
              <a:rPr lang="en-US" dirty="0"/>
              <a:t>'</a:t>
            </a:r>
          </a:p>
          <a:p>
            <a:r>
              <a:rPr lang="en-US" dirty="0"/>
              <a:t>'</a:t>
            </a:r>
            <a:r>
              <a:rPr lang="en-US" dirty="0" err="1"/>
              <a:t>TotalBsmtSF</a:t>
            </a:r>
            <a:r>
              <a:rPr lang="en-US" dirty="0"/>
              <a:t>' and '1stFlrSF' are two sides of the same coin hence only '</a:t>
            </a:r>
            <a:r>
              <a:rPr lang="en-US" dirty="0" err="1"/>
              <a:t>TotalBsmtSF</a:t>
            </a:r>
            <a:r>
              <a:rPr lang="en-US" dirty="0"/>
              <a:t>' will be considered</a:t>
            </a:r>
          </a:p>
          <a:p>
            <a:r>
              <a:rPr lang="en-US" dirty="0"/>
              <a:t>'</a:t>
            </a:r>
            <a:r>
              <a:rPr lang="en-US" dirty="0" err="1"/>
              <a:t>GarageCars</a:t>
            </a:r>
            <a:r>
              <a:rPr lang="en-US" dirty="0"/>
              <a:t>' and '</a:t>
            </a:r>
            <a:r>
              <a:rPr lang="en-US" dirty="0" err="1"/>
              <a:t>GarageArea</a:t>
            </a:r>
            <a:r>
              <a:rPr lang="en-US" dirty="0"/>
              <a:t>' are also two sides of the same coin hence only '</a:t>
            </a:r>
            <a:r>
              <a:rPr lang="en-US" dirty="0" err="1"/>
              <a:t>GarageCars</a:t>
            </a:r>
            <a:r>
              <a:rPr lang="en-US" dirty="0"/>
              <a:t>' will be considered</a:t>
            </a:r>
          </a:p>
          <a:p>
            <a:r>
              <a:rPr lang="en-US" dirty="0"/>
              <a:t>Missing values are in columns that subjectively does not seem important plus does not have high correlation with price. Hence such columns will be ignored</a:t>
            </a:r>
          </a:p>
          <a:p>
            <a:r>
              <a:rPr lang="en-US" dirty="0"/>
              <a:t>Most important numerical features: </a:t>
            </a:r>
            <a:r>
              <a:rPr lang="en-US" b="1" dirty="0">
                <a:solidFill>
                  <a:srgbClr val="30ACEC"/>
                </a:solidFill>
              </a:rPr>
              <a:t>['</a:t>
            </a:r>
            <a:r>
              <a:rPr lang="en-US" b="1" dirty="0" err="1">
                <a:solidFill>
                  <a:srgbClr val="30ACEC"/>
                </a:solidFill>
              </a:rPr>
              <a:t>OverallQual</a:t>
            </a:r>
            <a:r>
              <a:rPr lang="en-US" b="1" dirty="0">
                <a:solidFill>
                  <a:srgbClr val="30ACEC"/>
                </a:solidFill>
              </a:rPr>
              <a:t>', '</a:t>
            </a:r>
            <a:r>
              <a:rPr lang="en-US" b="1" dirty="0" err="1">
                <a:solidFill>
                  <a:srgbClr val="30ACEC"/>
                </a:solidFill>
              </a:rPr>
              <a:t>GrLivArea</a:t>
            </a:r>
            <a:r>
              <a:rPr lang="en-US" b="1" dirty="0">
                <a:solidFill>
                  <a:srgbClr val="30ACEC"/>
                </a:solidFill>
              </a:rPr>
              <a:t>', '</a:t>
            </a:r>
            <a:r>
              <a:rPr lang="en-US" b="1" dirty="0" err="1">
                <a:solidFill>
                  <a:srgbClr val="30ACEC"/>
                </a:solidFill>
              </a:rPr>
              <a:t>GarageCars</a:t>
            </a:r>
            <a:r>
              <a:rPr lang="en-US" b="1" dirty="0">
                <a:solidFill>
                  <a:srgbClr val="30ACEC"/>
                </a:solidFill>
              </a:rPr>
              <a:t>', '</a:t>
            </a:r>
            <a:r>
              <a:rPr lang="en-US" b="1" dirty="0" err="1">
                <a:solidFill>
                  <a:srgbClr val="30ACEC"/>
                </a:solidFill>
              </a:rPr>
              <a:t>TotalBsmtSF</a:t>
            </a:r>
            <a:r>
              <a:rPr lang="en-US" b="1" dirty="0">
                <a:solidFill>
                  <a:srgbClr val="30ACEC"/>
                </a:solidFill>
              </a:rPr>
              <a:t>', '</a:t>
            </a:r>
            <a:r>
              <a:rPr lang="en-US" b="1" dirty="0" err="1">
                <a:solidFill>
                  <a:srgbClr val="30ACEC"/>
                </a:solidFill>
              </a:rPr>
              <a:t>FullBath</a:t>
            </a:r>
            <a:r>
              <a:rPr lang="en-US" b="1" dirty="0">
                <a:solidFill>
                  <a:srgbClr val="30ACEC"/>
                </a:solidFill>
              </a:rPr>
              <a:t>','</a:t>
            </a:r>
            <a:r>
              <a:rPr lang="en-US" b="1" dirty="0" err="1">
                <a:solidFill>
                  <a:srgbClr val="30ACEC"/>
                </a:solidFill>
              </a:rPr>
              <a:t>YearBuilt</a:t>
            </a:r>
            <a:r>
              <a:rPr lang="en-US" b="1" dirty="0">
                <a:solidFill>
                  <a:srgbClr val="30ACEC"/>
                </a:solidFill>
              </a:rPr>
              <a:t>','</a:t>
            </a:r>
            <a:r>
              <a:rPr lang="en-US" b="1" dirty="0" err="1">
                <a:solidFill>
                  <a:srgbClr val="30ACEC"/>
                </a:solidFill>
              </a:rPr>
              <a:t>YearRemodAdd</a:t>
            </a:r>
            <a:r>
              <a:rPr lang="en-US" b="1" dirty="0">
                <a:solidFill>
                  <a:srgbClr val="30ACEC"/>
                </a:solidFill>
              </a:rPr>
              <a:t>']</a:t>
            </a:r>
          </a:p>
          <a:p>
            <a:r>
              <a:rPr lang="en-US" dirty="0"/>
              <a:t>Most important categorical features</a:t>
            </a:r>
            <a:r>
              <a:rPr lang="en-US" b="1" dirty="0"/>
              <a:t>:</a:t>
            </a:r>
            <a:r>
              <a:rPr lang="en-US" b="1" dirty="0">
                <a:solidFill>
                  <a:srgbClr val="30ACEC"/>
                </a:solidFill>
              </a:rPr>
              <a:t>['Neighborhood'],['</a:t>
            </a:r>
            <a:r>
              <a:rPr lang="en-US" b="1" dirty="0" err="1">
                <a:solidFill>
                  <a:srgbClr val="30ACEC"/>
                </a:solidFill>
              </a:rPr>
              <a:t>ExterQual</a:t>
            </a:r>
            <a:r>
              <a:rPr lang="en-US" b="1" dirty="0">
                <a:solidFill>
                  <a:srgbClr val="30ACEC"/>
                </a:solidFill>
              </a:rPr>
              <a:t>']</a:t>
            </a:r>
            <a:r>
              <a:rPr lang="en-US" dirty="0">
                <a:solidFill>
                  <a:srgbClr val="30ACEC"/>
                </a:solidFill>
              </a:rPr>
              <a:t> </a:t>
            </a:r>
            <a:r>
              <a:rPr lang="en-US" dirty="0"/>
              <a:t>which are already converted to numerical dummies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31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3007-441F-499B-B95C-41FA27E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653" y="289874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Validation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BF6746-CA55-4D92-97A4-C76179B50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10181"/>
              </p:ext>
            </p:extLst>
          </p:nvPr>
        </p:nvGraphicFramePr>
        <p:xfrm>
          <a:off x="1998483" y="2058183"/>
          <a:ext cx="8582160" cy="439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540">
                  <a:extLst>
                    <a:ext uri="{9D8B030D-6E8A-4147-A177-3AD203B41FA5}">
                      <a16:colId xmlns:a16="http://schemas.microsoft.com/office/drawing/2014/main" val="195011686"/>
                    </a:ext>
                  </a:extLst>
                </a:gridCol>
                <a:gridCol w="2145540">
                  <a:extLst>
                    <a:ext uri="{9D8B030D-6E8A-4147-A177-3AD203B41FA5}">
                      <a16:colId xmlns:a16="http://schemas.microsoft.com/office/drawing/2014/main" val="3980457260"/>
                    </a:ext>
                  </a:extLst>
                </a:gridCol>
                <a:gridCol w="2145540">
                  <a:extLst>
                    <a:ext uri="{9D8B030D-6E8A-4147-A177-3AD203B41FA5}">
                      <a16:colId xmlns:a16="http://schemas.microsoft.com/office/drawing/2014/main" val="954971946"/>
                    </a:ext>
                  </a:extLst>
                </a:gridCol>
                <a:gridCol w="2145540">
                  <a:extLst>
                    <a:ext uri="{9D8B030D-6E8A-4147-A177-3AD203B41FA5}">
                      <a16:colId xmlns:a16="http://schemas.microsoft.com/office/drawing/2014/main" val="3021735285"/>
                    </a:ext>
                  </a:extLst>
                </a:gridCol>
              </a:tblGrid>
              <a:tr h="10377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Lucida Calligraphy" panose="03010101010101010101" pitchFamily="66" charset="0"/>
                        </a:rPr>
                        <a:t>Model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Lucida Calligraphy" panose="03010101010101010101" pitchFamily="66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Lucida Calligraphy" panose="03010101010101010101" pitchFamily="66" charset="0"/>
                        </a:rPr>
                        <a:t>RMSE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Lucida Calligraphy" panose="03010101010101010101" pitchFamily="66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Lucida Calligraphy" panose="03010101010101010101" pitchFamily="66" charset="0"/>
                          <a:ea typeface="+mn-ea"/>
                          <a:cs typeface="+mn-cs"/>
                        </a:rPr>
                        <a:t>RMSE Real  prices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Lucida Calligraphy" panose="03010101010101010101" pitchFamily="66" charset="0"/>
                        </a:rPr>
                        <a:t>R2_score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Lucida Calligraphy" panose="03010101010101010101" pitchFamily="66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6217442"/>
                  </a:ext>
                </a:extLst>
              </a:tr>
              <a:tr h="10377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cida Calligraphy" panose="03010101010101010101" pitchFamily="66" charset="0"/>
                        </a:rPr>
                        <a:t>Linear Regression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alligraphy" panose="03010101010101010101" pitchFamily="66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0.136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25230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0.886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5220558"/>
                  </a:ext>
                </a:extLst>
              </a:tr>
              <a:tr h="10377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ucida Calligraphy" panose="03010101010101010101" pitchFamily="66" charset="0"/>
                        </a:rPr>
                        <a:t>Decision Tree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alligraphy" panose="03010101010101010101" pitchFamily="66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0.192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34563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0.777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295622"/>
                  </a:ext>
                </a:extLst>
              </a:tr>
              <a:tr h="10377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ucida Calligraphy" panose="03010101010101010101" pitchFamily="66" charset="0"/>
                        </a:rPr>
                        <a:t>Random Forest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ucida Calligraphy" panose="03010101010101010101" pitchFamily="66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0.146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31546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0.871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6962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4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BF6D-2871-4EFE-B8AE-E4440131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470E-B3E2-4290-8961-4BF28182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collecting the right data for our market, we can create the right model to estimate the house prices and judge weather the price given by a real estate broker  is fair or not </a:t>
            </a:r>
          </a:p>
        </p:txBody>
      </p:sp>
    </p:spTree>
    <p:extLst>
      <p:ext uri="{BB962C8B-B14F-4D97-AF65-F5344CB8AC3E}">
        <p14:creationId xmlns:p14="http://schemas.microsoft.com/office/powerpoint/2010/main" val="2434420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B88575C-4981-4427-B406-5B62646A9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466" r="3" b="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0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64B4-0874-4D9C-8D08-B17E6CA5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324" y="247650"/>
            <a:ext cx="10018713" cy="1752599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Problem Statement</a:t>
            </a:r>
            <a:endParaRPr lang="en-US" dirty="0"/>
          </a:p>
        </p:txBody>
      </p:sp>
      <p:pic>
        <p:nvPicPr>
          <p:cNvPr id="6" name="Content Placeholder 5" descr="A person flying a kite in a field&#10;&#10;Description generated with high confidence">
            <a:extLst>
              <a:ext uri="{FF2B5EF4-FFF2-40B4-BE49-F238E27FC236}">
                <a16:creationId xmlns:a16="http://schemas.microsoft.com/office/drawing/2014/main" id="{6A119E00-5CD8-4B20-9FC6-E395335018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89438" y="2667000"/>
            <a:ext cx="4684012" cy="3124200"/>
          </a:xfrm>
        </p:spPr>
      </p:pic>
      <p:pic>
        <p:nvPicPr>
          <p:cNvPr id="8" name="Content Placeholder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1C35C40-FD82-4798-A5CA-22FFDE190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58000" y="2724150"/>
            <a:ext cx="4394200" cy="30099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7E84C2-1600-4D8D-AC96-F0FAF9934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158" y="2943912"/>
            <a:ext cx="457677" cy="402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3DFF8-FE10-423E-B204-C066492F7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9830" y="2943912"/>
            <a:ext cx="412480" cy="28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8313-815E-4407-ADB6-8148FA80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52A2-1A47-4C3A-9105-18BF1122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8995"/>
            <a:ext cx="10018713" cy="347220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There are many features that can affect the house prices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Taking all these features into account is time consuming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 will use Ames Iowa data set to identify the top features that affect  house prices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9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FCC1-D396-440E-ACDF-8316FFB9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8E3D6-0A83-4DE6-B704-72E77D5F9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came directly from Ames City Assessor’s Office  and was compiled by a statistics professor named Dean </a:t>
            </a:r>
            <a:r>
              <a:rPr lang="en-US" dirty="0" err="1"/>
              <a:t>Decock</a:t>
            </a:r>
            <a:endParaRPr lang="en-US" dirty="0"/>
          </a:p>
          <a:p>
            <a:r>
              <a:rPr lang="en-US" dirty="0"/>
              <a:t>Contains 79 explanatory variables describing almost every home aspect in Ames ,Iowa</a:t>
            </a:r>
          </a:p>
        </p:txBody>
      </p:sp>
    </p:spTree>
    <p:extLst>
      <p:ext uri="{BB962C8B-B14F-4D97-AF65-F5344CB8AC3E}">
        <p14:creationId xmlns:p14="http://schemas.microsoft.com/office/powerpoint/2010/main" val="405336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6C5972-E670-4F36-9A8F-378EAC4FE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043516"/>
            <a:ext cx="10905066" cy="4770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0430D1-2332-4DFE-A283-605BADF851DB}"/>
              </a:ext>
            </a:extLst>
          </p:cNvPr>
          <p:cNvSpPr txBox="1"/>
          <p:nvPr/>
        </p:nvSpPr>
        <p:spPr>
          <a:xfrm>
            <a:off x="4917757" y="469146"/>
            <a:ext cx="378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Missing Values </a:t>
            </a:r>
          </a:p>
        </p:txBody>
      </p:sp>
    </p:spTree>
    <p:extLst>
      <p:ext uri="{BB962C8B-B14F-4D97-AF65-F5344CB8AC3E}">
        <p14:creationId xmlns:p14="http://schemas.microsoft.com/office/powerpoint/2010/main" val="231930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CE46E-DED6-4447-B1F5-6C2FE0EE7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95" y="643467"/>
            <a:ext cx="84410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0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61A413D7-A872-4C6D-80D2-CF3157316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536" y="643467"/>
            <a:ext cx="87389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9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A5D0B03B-E989-4D8E-894C-37A2CF632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3467" y="907204"/>
            <a:ext cx="10905066" cy="5043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5881AB-23B0-4B0E-A17A-0160CCF4B66F}"/>
              </a:ext>
            </a:extLst>
          </p:cNvPr>
          <p:cNvSpPr txBox="1"/>
          <p:nvPr/>
        </p:nvSpPr>
        <p:spPr>
          <a:xfrm>
            <a:off x="4355184" y="235670"/>
            <a:ext cx="3535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6363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6873D26A-A401-42F9-95AE-79D86B28F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471" y="828132"/>
            <a:ext cx="9095619" cy="5571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ED4A3F-85FE-4D47-8E9B-5D7C21629A6B}"/>
              </a:ext>
            </a:extLst>
          </p:cNvPr>
          <p:cNvSpPr/>
          <p:nvPr/>
        </p:nvSpPr>
        <p:spPr>
          <a:xfrm>
            <a:off x="4601768" y="89469"/>
            <a:ext cx="2837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Price Distribution </a:t>
            </a:r>
          </a:p>
        </p:txBody>
      </p:sp>
    </p:spTree>
    <p:extLst>
      <p:ext uri="{BB962C8B-B14F-4D97-AF65-F5344CB8AC3E}">
        <p14:creationId xmlns:p14="http://schemas.microsoft.com/office/powerpoint/2010/main" val="3847804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2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3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4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5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4231</TotalTime>
  <Words>289</Words>
  <Application>Microsoft Office PowerPoint</Application>
  <PresentationFormat>Widescreen</PresentationFormat>
  <Paragraphs>59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Arial</vt:lpstr>
      <vt:lpstr>Calibri</vt:lpstr>
      <vt:lpstr>Corbel</vt:lpstr>
      <vt:lpstr>Lucida Calligraphy</vt:lpstr>
      <vt:lpstr>Parallax</vt:lpstr>
      <vt:lpstr>Predicting House Prices In Ames Iowa </vt:lpstr>
      <vt:lpstr> Problem Statement</vt:lpstr>
      <vt:lpstr>Assumptions</vt:lpstr>
      <vt:lpstr>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Summary: </vt:lpstr>
      <vt:lpstr>Validation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shafik</dc:creator>
  <cp:lastModifiedBy>shafik</cp:lastModifiedBy>
  <cp:revision>98</cp:revision>
  <dcterms:created xsi:type="dcterms:W3CDTF">2018-09-13T06:56:13Z</dcterms:created>
  <dcterms:modified xsi:type="dcterms:W3CDTF">2018-09-24T23:08:20Z</dcterms:modified>
</cp:coreProperties>
</file>