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Statistique TopUp Requests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2022-03-15 – 2022-03-16 ( 00:00:00 – 00:00:00 )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 packages Employee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1371600"/>
          <a:ext cx="8686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828800"/>
                <a:gridCol w="914400"/>
                <a:gridCol w="914400"/>
                <a:gridCol w="914400"/>
                <a:gridCol w="1371600"/>
              </a:tblGrid>
              <a:tr h="121920">
                <a:tc>
                  <a:txBody>
                    <a:bodyPr/>
                    <a:lstStyle/>
                    <a:p>
                      <a:r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Coût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EMPLOYE_2M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8250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EMPLOYE_4M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EMPLOYE_6M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EMPLOYE_8M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EMPLOYE_10M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</a:t>
            </a:r>
          </a:p>
        </p:txBody>
      </p:sp>
      <p:pic>
        <p:nvPicPr>
          <p:cNvPr id="3" name="Picture 2" descr="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Packages Frais de Rétablissement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1371600"/>
          <a:ext cx="8686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828800"/>
                <a:gridCol w="914400"/>
                <a:gridCol w="914400"/>
                <a:gridCol w="9144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Coût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FRAIS_RETABLISSEMENT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16500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</a:t>
            </a:r>
          </a:p>
        </p:txBody>
      </p:sp>
      <p:pic>
        <p:nvPicPr>
          <p:cNvPr id="3" name="Picture 2" descr="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 packages Voix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1371600"/>
          <a:ext cx="8686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828800"/>
                <a:gridCol w="914400"/>
                <a:gridCol w="914400"/>
                <a:gridCol w="914400"/>
                <a:gridCol w="1371600"/>
              </a:tblGrid>
              <a:tr h="182880">
                <a:tc>
                  <a:txBody>
                    <a:bodyPr/>
                    <a:lstStyle/>
                    <a:p>
                      <a:r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Coût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VOIX_MOIS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9570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VOIX_SEMESTRE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VOIX_ANNEE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</a:t>
            </a:r>
          </a:p>
        </p:txBody>
      </p:sp>
      <p:pic>
        <p:nvPicPr>
          <p:cNvPr id="3" name="Picture 2" descr="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 packages Giga Sup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1371600"/>
          <a:ext cx="8686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828800"/>
                <a:gridCol w="914400"/>
                <a:gridCol w="914400"/>
                <a:gridCol w="914400"/>
                <a:gridCol w="1371600"/>
              </a:tblGrid>
              <a:tr h="121920">
                <a:tc>
                  <a:txBody>
                    <a:bodyPr/>
                    <a:lstStyle/>
                    <a:p>
                      <a:r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Coût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GIGASUP_10GO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93500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GIGASUP_30GO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41250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GIGASUP_50GO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57750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GIGASUP_100GO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52800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GIGASUP_200GO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171600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</a:t>
            </a:r>
          </a:p>
        </p:txBody>
      </p:sp>
      <p:pic>
        <p:nvPicPr>
          <p:cNvPr id="3" name="Picture 2" descr="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 packages Voix Sup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1371600"/>
          <a:ext cx="8686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828800"/>
                <a:gridCol w="914400"/>
                <a:gridCol w="914400"/>
                <a:gridCol w="914400"/>
                <a:gridCol w="1371600"/>
              </a:tblGrid>
              <a:tr h="182880">
                <a:tc>
                  <a:txBody>
                    <a:bodyPr/>
                    <a:lstStyle/>
                    <a:p>
                      <a:r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Coût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VOIXSUP_60MINS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VOIXSUP_150MINS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VOIXSUP_330MINS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</a:t>
            </a:r>
          </a:p>
        </p:txBody>
      </p:sp>
      <p:pic>
        <p:nvPicPr>
          <p:cNvPr id="3" name="Picture 2" descr="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 packages Etudiant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1371600"/>
          <a:ext cx="8686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828800"/>
                <a:gridCol w="914400"/>
                <a:gridCol w="914400"/>
                <a:gridCol w="914400"/>
                <a:gridCol w="1371600"/>
              </a:tblGrid>
              <a:tr h="182880">
                <a:tc>
                  <a:txBody>
                    <a:bodyPr/>
                    <a:lstStyle/>
                    <a:p>
                      <a:r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Coût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ETUDIANT_MOIS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696850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ETUDIANT_SEMESTRE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21945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ETUDIANT_ANNEE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</a:t>
            </a:r>
          </a:p>
        </p:txBody>
      </p:sp>
      <p:pic>
        <p:nvPicPr>
          <p:cNvPr id="3" name="Picture 2" descr="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 packages Etudiant Région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1371600"/>
          <a:ext cx="8686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828800"/>
                <a:gridCol w="914400"/>
                <a:gridCol w="914400"/>
                <a:gridCol w="914400"/>
                <a:gridCol w="1371600"/>
              </a:tblGrid>
              <a:tr h="182880">
                <a:tc>
                  <a:txBody>
                    <a:bodyPr/>
                    <a:lstStyle/>
                    <a:p>
                      <a:r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Coût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ETUDIANT_MOIS_REGION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13200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ETUDIANT_SEMEST_REGION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ETUDIANT_ANNEE_REGION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</a:t>
            </a:r>
          </a:p>
        </p:txBody>
      </p:sp>
      <p:pic>
        <p:nvPicPr>
          <p:cNvPr id="3" name="Picture 2" descr="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 packages Résidentiel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1371600"/>
          <a:ext cx="8686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828800"/>
                <a:gridCol w="914400"/>
                <a:gridCol w="914400"/>
                <a:gridCol w="914400"/>
                <a:gridCol w="1371600"/>
              </a:tblGrid>
              <a:tr h="56270">
                <a:tc>
                  <a:txBody>
                    <a:bodyPr/>
                    <a:lstStyle/>
                    <a:p>
                      <a:r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Coût</a:t>
                      </a:r>
                    </a:p>
                  </a:txBody>
                  <a:tcPr/>
                </a:tc>
              </a:tr>
              <a:tr h="56270">
                <a:tc>
                  <a:txBody>
                    <a:bodyPr/>
                    <a:lstStyle/>
                    <a:p>
                      <a:r>
                        <a:t>RESIDENTIEL_3M_MOIS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275880</a:t>
                      </a:r>
                    </a:p>
                  </a:txBody>
                  <a:tcPr/>
                </a:tc>
              </a:tr>
              <a:tr h="56270">
                <a:tc>
                  <a:txBody>
                    <a:bodyPr/>
                    <a:lstStyle/>
                    <a:p>
                      <a:r>
                        <a:t>RESIDENTIEL_3M_SEMESTR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56270">
                <a:tc>
                  <a:txBody>
                    <a:bodyPr/>
                    <a:lstStyle/>
                    <a:p>
                      <a:r>
                        <a:t>RESIDENTIEL_3M_ANNEE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117250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56270">
                <a:tc>
                  <a:txBody>
                    <a:bodyPr/>
                    <a:lstStyle/>
                    <a:p>
                      <a:r>
                        <a:t>RESIDENTIEL_4M_MOIS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33990</a:t>
                      </a:r>
                    </a:p>
                  </a:txBody>
                  <a:tcPr/>
                </a:tc>
              </a:tr>
              <a:tr h="56270">
                <a:tc>
                  <a:txBody>
                    <a:bodyPr/>
                    <a:lstStyle/>
                    <a:p>
                      <a:r>
                        <a:t>RESIDENTIEL_4M_SEMESTR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56270">
                <a:tc>
                  <a:txBody>
                    <a:bodyPr/>
                    <a:lstStyle/>
                    <a:p>
                      <a:r>
                        <a:t>RESIDENTIEL_4M_ANNEE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56270">
                <a:tc>
                  <a:txBody>
                    <a:bodyPr/>
                    <a:lstStyle/>
                    <a:p>
                      <a:r>
                        <a:t>RESIDENTIEL_5M_MOIS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106975</a:t>
                      </a:r>
                    </a:p>
                  </a:txBody>
                  <a:tcPr/>
                </a:tc>
              </a:tr>
              <a:tr h="56270">
                <a:tc>
                  <a:txBody>
                    <a:bodyPr/>
                    <a:lstStyle/>
                    <a:p>
                      <a:r>
                        <a:t>RESIDENTIEL_5M_SEMESTR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56270">
                <a:tc>
                  <a:txBody>
                    <a:bodyPr/>
                    <a:lstStyle/>
                    <a:p>
                      <a:r>
                        <a:t>RESIDENTIEL_5M_ANNEE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218230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56270">
                <a:tc>
                  <a:txBody>
                    <a:bodyPr/>
                    <a:lstStyle/>
                    <a:p>
                      <a:r>
                        <a:t>RESIDENTIEL_6M_MOIS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87285</a:t>
                      </a:r>
                    </a:p>
                  </a:txBody>
                  <a:tcPr/>
                </a:tc>
              </a:tr>
              <a:tr h="56270">
                <a:tc>
                  <a:txBody>
                    <a:bodyPr/>
                    <a:lstStyle/>
                    <a:p>
                      <a:r>
                        <a:t>RESIDENTIEL_6M_SEMESTR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165840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56280">
                <a:tc>
                  <a:txBody>
                    <a:bodyPr/>
                    <a:lstStyle/>
                    <a:p>
                      <a:r>
                        <a:t>RESIDENTIEL_6M_ANNEE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296770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</a:t>
            </a:r>
          </a:p>
        </p:txBody>
      </p:sp>
      <p:pic>
        <p:nvPicPr>
          <p:cNvPr id="3" name="Picture 2" descr="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 packages Grand Public Postpaid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1371600"/>
          <a:ext cx="8686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828800"/>
                <a:gridCol w="914400"/>
                <a:gridCol w="914400"/>
                <a:gridCol w="914400"/>
                <a:gridCol w="1371600"/>
              </a:tblGrid>
              <a:tr h="45720">
                <a:tc>
                  <a:txBody>
                    <a:bodyPr/>
                    <a:lstStyle/>
                    <a:p>
                      <a:r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Coût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GRAND_PUBLIC_1M_MOIS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GRAND_PUBLIC_1M_SEMEST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GRAND_PUBLIC_1M_ANNEE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GRAND_PUBLIC_3M_MOIS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39600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GRAND_PUBLIC_3M_SEMEST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GRAND_PUBLIC_3M_ANNEE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GRAND_PUBLIC_4M_MOIS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30800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GRAND_PUBLIC_4M_SEMEST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GRAND_PUBLIC_4M_ANNEE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157080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GRAND_PUBLIC_5M_MOIS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GRAND_PUBLIC_5M_SEMEST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112860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GRAND_PUBLIC_5M_ANNEE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GRAND_PUBLIC_6M_MOIS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GRAND_PUBLIC_6M_SEMEST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156750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">
                <a:tc>
                  <a:txBody>
                    <a:bodyPr/>
                    <a:lstStyle/>
                    <a:p>
                      <a:r>
                        <a:t>GRAND_PUBLIC_6M_ANNEE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280500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</a:t>
            </a:r>
          </a:p>
        </p:txBody>
      </p:sp>
      <p:pic>
        <p:nvPicPr>
          <p:cNvPr id="3" name="Picture 2" descr="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