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8" r:id="rId2"/>
    <p:sldId id="260" r:id="rId3"/>
    <p:sldId id="261" r:id="rId4"/>
    <p:sldId id="263"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77064-A9D5-49C2-8BFE-B8FFCF35BD65}" type="datetimeFigureOut">
              <a:rPr lang="ru-RU" smtClean="0"/>
              <a:t>19.03.2015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CB6FD-91C5-43D8-BE60-B4F794E7EE9B}" type="slidenum">
              <a:rPr lang="ru-RU" smtClean="0"/>
              <a:t>‹#›</a:t>
            </a:fld>
            <a:endParaRPr lang="ru-RU"/>
          </a:p>
        </p:txBody>
      </p:sp>
    </p:spTree>
    <p:extLst>
      <p:ext uri="{BB962C8B-B14F-4D97-AF65-F5344CB8AC3E}">
        <p14:creationId xmlns:p14="http://schemas.microsoft.com/office/powerpoint/2010/main" val="110089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1,000</a:t>
            </a:r>
            <a:r>
              <a:rPr lang="en-US" baseline="0" dirty="0" smtClean="0"/>
              <a:t> new customers per day</a:t>
            </a:r>
          </a:p>
          <a:p>
            <a:pPr marL="171450" indent="-171450">
              <a:buFontTx/>
              <a:buChar char="-"/>
            </a:pPr>
            <a:r>
              <a:rPr lang="en-US" baseline="0" dirty="0" smtClean="0"/>
              <a:t>1,000,000 cores milestone achieved September last year</a:t>
            </a:r>
          </a:p>
          <a:p>
            <a:pPr marL="171450" indent="-171450">
              <a:buFontTx/>
              <a:buChar char="-"/>
            </a:pPr>
            <a:r>
              <a:rPr lang="en-US" baseline="0" dirty="0" smtClean="0"/>
              <a:t>1.6 </a:t>
            </a:r>
            <a:r>
              <a:rPr lang="en-US" baseline="0" dirty="0" err="1" smtClean="0"/>
              <a:t>Hexabyte</a:t>
            </a:r>
            <a:r>
              <a:rPr lang="en-US" baseline="0" dirty="0" smtClean="0"/>
              <a:t> milestones achieved at the end of last year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443850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1,000</a:t>
            </a:r>
            <a:r>
              <a:rPr lang="en-US" baseline="0" dirty="0" smtClean="0"/>
              <a:t> new customers per day</a:t>
            </a:r>
          </a:p>
          <a:p>
            <a:pPr marL="171450" indent="-171450">
              <a:buFontTx/>
              <a:buChar char="-"/>
            </a:pPr>
            <a:r>
              <a:rPr lang="en-US" baseline="0" dirty="0" smtClean="0"/>
              <a:t>1,000,000 cores milestone achieved September last year</a:t>
            </a:r>
          </a:p>
          <a:p>
            <a:pPr marL="171450" indent="-171450">
              <a:buFontTx/>
              <a:buChar char="-"/>
            </a:pPr>
            <a:r>
              <a:rPr lang="en-US" baseline="0" dirty="0" smtClean="0"/>
              <a:t>1.6 </a:t>
            </a:r>
            <a:r>
              <a:rPr lang="en-US" baseline="0" dirty="0" err="1" smtClean="0"/>
              <a:t>Hexabyte</a:t>
            </a:r>
            <a:r>
              <a:rPr lang="en-US" baseline="0" dirty="0" smtClean="0"/>
              <a:t> milestones achieved at the end of last year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095138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1,000</a:t>
            </a:r>
            <a:r>
              <a:rPr lang="en-US" baseline="0" dirty="0" smtClean="0"/>
              <a:t> new customers per day</a:t>
            </a:r>
          </a:p>
          <a:p>
            <a:pPr marL="171450" indent="-171450">
              <a:buFontTx/>
              <a:buChar char="-"/>
            </a:pPr>
            <a:r>
              <a:rPr lang="en-US" baseline="0" dirty="0" smtClean="0"/>
              <a:t>1,000,000 cores milestone achieved September last year</a:t>
            </a:r>
          </a:p>
          <a:p>
            <a:pPr marL="171450" indent="-171450">
              <a:buFontTx/>
              <a:buChar char="-"/>
            </a:pPr>
            <a:r>
              <a:rPr lang="en-US" baseline="0" dirty="0" smtClean="0"/>
              <a:t>1.6 </a:t>
            </a:r>
            <a:r>
              <a:rPr lang="en-US" baseline="0" dirty="0" err="1" smtClean="0"/>
              <a:t>Hexabyte</a:t>
            </a:r>
            <a:r>
              <a:rPr lang="en-US" baseline="0" dirty="0" smtClean="0"/>
              <a:t> milestones achieved at the end of last year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576196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a:solidFill>
                  <a:srgbClr val="00188F"/>
                </a:solidFill>
                <a:latin typeface="Segoe UI Light"/>
                <a:cs typeface="Segoe UI Semibold" panose="020B0702040204020203" pitchFamily="34" charset="0"/>
              </a:rPr>
              <a:t>WINDOWS</a:t>
            </a:r>
            <a:endParaRPr lang="en-US" sz="6000" dirty="0">
              <a:solidFill>
                <a:srgbClr val="00188F"/>
              </a:solidFill>
            </a:endParaRPr>
          </a:p>
          <a:p>
            <a:r>
              <a:rPr lang="en-US" sz="6000" dirty="0">
                <a:solidFill>
                  <a:srgbClr val="00188F"/>
                </a:solidFill>
                <a:latin typeface="Segoe UI Semibold" panose="020B0702040204020203" pitchFamily="34" charset="0"/>
                <a:cs typeface="Segoe UI Semibold" panose="020B0702040204020203" pitchFamily="34" charset="0"/>
              </a:rPr>
              <a:t>CAMP</a:t>
            </a:r>
            <a:r>
              <a:rPr lang="en-US" sz="6000" baseline="30000" dirty="0">
                <a:solidFill>
                  <a:srgbClr val="00188F"/>
                </a:solidFill>
                <a:latin typeface="Segoe UI Semibold" panose="020B0702040204020203" pitchFamily="34" charset="0"/>
                <a:cs typeface="Segoe UI Semibold" panose="020B0702040204020203" pitchFamily="34" charset="0"/>
              </a:rPr>
              <a:t>’13</a:t>
            </a:r>
            <a:endParaRPr lang="ru-RU" sz="6000" baseline="30000" dirty="0">
              <a:solidFill>
                <a:srgbClr val="00188F"/>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a:defRPr/>
            </a:pPr>
            <a:r>
              <a:rPr lang="en-US" sz="3200" dirty="0">
                <a:solidFill>
                  <a:srgbClr val="FFFFFF"/>
                </a:solidFill>
                <a:latin typeface="Segoe UI Light"/>
              </a:rPr>
              <a:t>windowscamp.ru</a:t>
            </a:r>
          </a:p>
        </p:txBody>
      </p:sp>
    </p:spTree>
    <p:extLst>
      <p:ext uri="{BB962C8B-B14F-4D97-AF65-F5344CB8AC3E}">
        <p14:creationId xmlns:p14="http://schemas.microsoft.com/office/powerpoint/2010/main" val="304280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90058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3393922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199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019906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540375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489860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4072054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4091300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solidFill>
                  <a:srgbClr val="060F18"/>
                </a:solidFill>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solidFill>
                  <a:srgbClr val="060F18"/>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897963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761962" y="2571745"/>
            <a:ext cx="10820438" cy="2123620"/>
          </a:xfrm>
          <a:prstGeom prst="rect">
            <a:avLst/>
          </a:prstGeom>
        </p:spPr>
        <p:txBody>
          <a:bodyPr lIns="121883" tIns="60941" rIns="121883" bIns="60941"/>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a:xfrm>
            <a:off x="609600" y="6356353"/>
            <a:ext cx="2844800" cy="365125"/>
          </a:xfrm>
          <a:prstGeom prst="rect">
            <a:avLst/>
          </a:prstGeom>
        </p:spPr>
        <p:txBody>
          <a:bodyPr lIns="121883" tIns="60941" rIns="121883" bIns="60941"/>
          <a:lstStyle/>
          <a:p>
            <a:fld id="{00B0806A-3FF6-4D4F-A34C-75A45DBA47E5}" type="datetimeFigureOut">
              <a:rPr lang="ru-RU">
                <a:solidFill>
                  <a:prstClr val="black"/>
                </a:solidFill>
              </a:rPr>
              <a:pPr/>
              <a:t>19.03.2015</a:t>
            </a:fld>
            <a:endParaRPr lang="ru-RU" dirty="0">
              <a:solidFill>
                <a:prstClr val="black"/>
              </a:solidFill>
            </a:endParaRPr>
          </a:p>
        </p:txBody>
      </p:sp>
      <p:sp>
        <p:nvSpPr>
          <p:cNvPr id="5" name="Нижний колонтитул 4"/>
          <p:cNvSpPr>
            <a:spLocks noGrp="1"/>
          </p:cNvSpPr>
          <p:nvPr>
            <p:ph type="ftr" sz="quarter" idx="11"/>
          </p:nvPr>
        </p:nvSpPr>
        <p:spPr>
          <a:xfrm>
            <a:off x="4165601" y="6356353"/>
            <a:ext cx="3860800" cy="365125"/>
          </a:xfrm>
          <a:prstGeom prst="rect">
            <a:avLst/>
          </a:prstGeom>
        </p:spPr>
        <p:txBody>
          <a:bodyPr lIns="121883" tIns="60941" rIns="121883" bIns="60941"/>
          <a:lstStyle/>
          <a:p>
            <a:endParaRPr lang="ru-RU" dirty="0">
              <a:solidFill>
                <a:prstClr val="black"/>
              </a:solidFill>
            </a:endParaRPr>
          </a:p>
        </p:txBody>
      </p:sp>
      <p:sp>
        <p:nvSpPr>
          <p:cNvPr id="6" name="Номер слайда 5"/>
          <p:cNvSpPr>
            <a:spLocks noGrp="1"/>
          </p:cNvSpPr>
          <p:nvPr>
            <p:ph type="sldNum" sz="quarter" idx="12"/>
          </p:nvPr>
        </p:nvSpPr>
        <p:spPr>
          <a:xfrm>
            <a:off x="8737602" y="6356353"/>
            <a:ext cx="2844800" cy="365125"/>
          </a:xfrm>
          <a:prstGeom prst="rect">
            <a:avLst/>
          </a:prstGeom>
        </p:spPr>
        <p:txBody>
          <a:bodyPr lIns="121883" tIns="60941" rIns="121883" bIns="60941"/>
          <a:lstStyle/>
          <a:p>
            <a:fld id="{E5742F8B-14A1-4CD8-A0DC-ECD3BCB5B6F8}" type="slidenum">
              <a:rPr lang="ru-RU">
                <a:solidFill>
                  <a:prstClr val="black"/>
                </a:solidFill>
              </a:rPr>
              <a:pPr/>
              <a:t>‹#›</a:t>
            </a:fld>
            <a:endParaRPr lang="ru-RU" dirty="0">
              <a:solidFill>
                <a:prstClr val="black"/>
              </a:solidFill>
            </a:endParaRPr>
          </a:p>
        </p:txBody>
      </p:sp>
      <p:sp>
        <p:nvSpPr>
          <p:cNvPr id="7" name="Заголовок 1"/>
          <p:cNvSpPr>
            <a:spLocks noGrp="1"/>
          </p:cNvSpPr>
          <p:nvPr>
            <p:ph type="title"/>
          </p:nvPr>
        </p:nvSpPr>
        <p:spPr>
          <a:xfrm>
            <a:off x="761963" y="1214424"/>
            <a:ext cx="10782299" cy="870969"/>
          </a:xfrm>
          <a:prstGeom prst="rect">
            <a:avLst/>
          </a:prstGeom>
        </p:spPr>
        <p:txBody>
          <a:bodyPr lIns="121883" tIns="60941" rIns="121883" bIns="60941"/>
          <a:lstStyle>
            <a:lvl1pPr algn="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38215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a:solidFill>
                  <a:srgbClr val="00188F"/>
                </a:solidFill>
                <a:latin typeface="Segoe UI Light"/>
                <a:cs typeface="Segoe UI Semibold" panose="020B0702040204020203" pitchFamily="34" charset="0"/>
              </a:rPr>
              <a:t>WINDOWS</a:t>
            </a:r>
            <a:endParaRPr lang="en-US" sz="6000" dirty="0">
              <a:solidFill>
                <a:srgbClr val="00188F"/>
              </a:solidFill>
            </a:endParaRPr>
          </a:p>
          <a:p>
            <a:r>
              <a:rPr lang="en-US" sz="6000" dirty="0">
                <a:solidFill>
                  <a:srgbClr val="00188F"/>
                </a:solidFill>
                <a:latin typeface="Segoe UI Semibold" panose="020B0702040204020203" pitchFamily="34" charset="0"/>
                <a:cs typeface="Segoe UI Semibold" panose="020B0702040204020203" pitchFamily="34" charset="0"/>
              </a:rPr>
              <a:t>CAMP</a:t>
            </a:r>
            <a:r>
              <a:rPr lang="en-US" sz="6000" baseline="30000" dirty="0">
                <a:solidFill>
                  <a:srgbClr val="00188F"/>
                </a:solidFill>
                <a:latin typeface="Segoe UI Semibold" panose="020B0702040204020203" pitchFamily="34" charset="0"/>
                <a:cs typeface="Segoe UI Semibold" panose="020B0702040204020203" pitchFamily="34" charset="0"/>
              </a:rPr>
              <a:t>’13</a:t>
            </a:r>
            <a:endParaRPr lang="ru-RU" sz="6000" baseline="30000" dirty="0">
              <a:solidFill>
                <a:srgbClr val="00188F"/>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a:defRPr/>
            </a:pPr>
            <a:r>
              <a:rPr lang="en-US" sz="7200" dirty="0">
                <a:solidFill>
                  <a:srgbClr val="FFFFFF"/>
                </a:solidFill>
                <a:latin typeface="Segoe UI Light"/>
              </a:rPr>
              <a:t>#</a:t>
            </a:r>
            <a:r>
              <a:rPr lang="en-US" sz="7200" dirty="0" err="1">
                <a:solidFill>
                  <a:srgbClr val="FFFFFF"/>
                </a:solidFill>
                <a:latin typeface="Segoe UI Light"/>
              </a:rPr>
              <a:t>wincamp</a:t>
            </a:r>
            <a:endParaRPr lang="en-US" sz="7200" dirty="0">
              <a:solidFill>
                <a:srgbClr val="FFFFFF"/>
              </a:solidFill>
              <a:latin typeface="Segoe UI Light"/>
            </a:endParaRPr>
          </a:p>
        </p:txBody>
      </p:sp>
      <p:pic>
        <p:nvPicPr>
          <p:cNvPr id="6" name="Рисунок 20"/>
          <p:cNvPicPr>
            <a:picLocks noChangeAspect="1"/>
          </p:cNvPicPr>
          <p:nvPr userDrawn="1"/>
        </p:nvPicPr>
        <p:blipFill>
          <a:blip r:embed="rId3"/>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a:defRPr/>
            </a:pPr>
            <a:r>
              <a:rPr lang="en-US" sz="3200" dirty="0">
                <a:solidFill>
                  <a:srgbClr val="FFFFFF"/>
                </a:solidFill>
                <a:latin typeface="Segoe UI Light"/>
              </a:rPr>
              <a:t>windowscamp.ru</a:t>
            </a:r>
          </a:p>
        </p:txBody>
      </p:sp>
    </p:spTree>
    <p:extLst>
      <p:ext uri="{BB962C8B-B14F-4D97-AF65-F5344CB8AC3E}">
        <p14:creationId xmlns:p14="http://schemas.microsoft.com/office/powerpoint/2010/main" val="270787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4770773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39966110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71475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a:solidFill>
                  <a:srgbClr val="FFFFFF"/>
                </a:solidFill>
                <a:ea typeface="Segoe UI Symbol" panose="020B0502040204020203" pitchFamily="34" charset="0"/>
              </a:rPr>
              <a:t></a:t>
            </a:r>
            <a:endParaRPr lang="ru-RU" sz="3200" dirty="0">
              <a:solidFill>
                <a:srgbClr val="FFFFFF"/>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4930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dirty="0">
                <a:solidFill>
                  <a:srgbClr val="FFFFFF"/>
                </a:solidFill>
                <a:ea typeface="Segoe UI Symbol" panose="020B0502040204020203" pitchFamily="34" charset="0"/>
              </a:rPr>
              <a:t></a:t>
            </a:r>
            <a:endParaRPr lang="ru-RU" dirty="0">
              <a:solidFill>
                <a:srgbClr val="FFFFFF"/>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a:solidFill>
                  <a:srgbClr val="FFFFFF"/>
                </a:solidFill>
                <a:ea typeface="Segoe UI Symbol" panose="020B0502040204020203" pitchFamily="34" charset="0"/>
              </a:rPr>
              <a:t></a:t>
            </a:r>
            <a:endParaRPr lang="ru-RU" sz="3200" dirty="0">
              <a:solidFill>
                <a:srgbClr val="FFFFFF"/>
              </a:solidFill>
            </a:endParaRPr>
          </a:p>
        </p:txBody>
      </p:sp>
    </p:spTree>
    <p:extLst>
      <p:ext uri="{BB962C8B-B14F-4D97-AF65-F5344CB8AC3E}">
        <p14:creationId xmlns:p14="http://schemas.microsoft.com/office/powerpoint/2010/main" val="401676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a:solidFill>
                  <a:srgbClr val="FFFFFF"/>
                </a:solidFill>
              </a:rPr>
              <a:t>DEMO</a:t>
            </a:r>
            <a:endParaRPr lang="ru-RU" dirty="0">
              <a:solidFill>
                <a:srgbClr val="FFFFFF"/>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399555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a:solidFill>
                  <a:srgbClr val="FFFFFF"/>
                </a:solidFill>
              </a:rPr>
              <a:t>DEMO</a:t>
            </a:r>
            <a:endParaRPr lang="ru-RU" dirty="0">
              <a:solidFill>
                <a:srgbClr val="FFFFFF"/>
              </a:solidFill>
            </a:endParaRPr>
          </a:p>
        </p:txBody>
      </p:sp>
    </p:spTree>
    <p:extLst>
      <p:ext uri="{BB962C8B-B14F-4D97-AF65-F5344CB8AC3E}">
        <p14:creationId xmlns:p14="http://schemas.microsoft.com/office/powerpoint/2010/main" val="325742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33168930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162058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466134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4951" y="690454"/>
            <a:ext cx="11558781" cy="5959728"/>
          </a:xfrm>
          <a:prstGeom prst="rect">
            <a:avLst/>
          </a:prstGeom>
        </p:spPr>
      </p:pic>
    </p:spTree>
    <p:extLst>
      <p:ext uri="{BB962C8B-B14F-4D97-AF65-F5344CB8AC3E}">
        <p14:creationId xmlns:p14="http://schemas.microsoft.com/office/powerpoint/2010/main" val="4989939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63"/>
            <a:ext cx="10297800" cy="720000"/>
          </a:xfrm>
        </p:spPr>
        <p:txBody>
          <a:bodyPr>
            <a:normAutofit/>
          </a:bodyPr>
          <a:lstStyle/>
          <a:p>
            <a:r>
              <a:rPr lang="en-US" sz="3200" dirty="0" smtClean="0"/>
              <a:t>Agenda:</a:t>
            </a:r>
            <a:endParaRPr lang="ru-RU" sz="3200" dirty="0"/>
          </a:p>
        </p:txBody>
      </p:sp>
      <p:sp>
        <p:nvSpPr>
          <p:cNvPr id="4" name="TextBox 3"/>
          <p:cNvSpPr txBox="1"/>
          <p:nvPr/>
        </p:nvSpPr>
        <p:spPr>
          <a:xfrm>
            <a:off x="1662545" y="115863"/>
            <a:ext cx="10380519" cy="10187404"/>
          </a:xfrm>
          <a:prstGeom prst="rect">
            <a:avLst/>
          </a:prstGeom>
          <a:noFill/>
        </p:spPr>
        <p:txBody>
          <a:bodyPr wrap="square" rtlCol="0">
            <a:spAutoFit/>
          </a:bodyPr>
          <a:lstStyle/>
          <a:p>
            <a:pPr marL="457200" indent="-457200">
              <a:buFont typeface="Arial" panose="020B0604020202020204" pitchFamily="34" charset="0"/>
              <a:buChar char="•"/>
            </a:pPr>
            <a:r>
              <a:rPr lang="en-US" sz="4800" b="1" dirty="0" smtClean="0"/>
              <a:t>ASP.NET 5</a:t>
            </a:r>
            <a:r>
              <a:rPr lang="en-US" sz="4800" dirty="0" smtClean="0"/>
              <a:t> (Karen </a:t>
            </a:r>
            <a:r>
              <a:rPr lang="en-US" sz="4800" dirty="0" err="1" smtClean="0"/>
              <a:t>Tazayan</a:t>
            </a:r>
            <a:r>
              <a:rPr lang="en-US" sz="4800" dirty="0" smtClean="0"/>
              <a:t>, MVP)</a:t>
            </a:r>
            <a:endParaRPr lang="en-US" sz="4800" dirty="0" smtClean="0"/>
          </a:p>
          <a:p>
            <a:pPr marL="457200" indent="-457200">
              <a:buFont typeface="Arial" panose="020B0604020202020204" pitchFamily="34" charset="0"/>
              <a:buChar char="•"/>
            </a:pPr>
            <a:r>
              <a:rPr lang="en-US" sz="5400" b="1" dirty="0"/>
              <a:t>Azure</a:t>
            </a:r>
            <a:r>
              <a:rPr lang="en-US" sz="4800" dirty="0"/>
              <a:t> </a:t>
            </a:r>
            <a:r>
              <a:rPr lang="en-US" sz="4800" dirty="0" smtClean="0"/>
              <a:t>+ </a:t>
            </a:r>
            <a:r>
              <a:rPr lang="en-US" sz="4800" b="1" dirty="0" smtClean="0"/>
              <a:t>Web-sites</a:t>
            </a:r>
            <a:r>
              <a:rPr lang="en-US" sz="4800" dirty="0" smtClean="0"/>
              <a:t> (Alexey Bokov, Azure PM )</a:t>
            </a:r>
            <a:endParaRPr lang="en-US" sz="4800" dirty="0" smtClean="0"/>
          </a:p>
          <a:p>
            <a:pPr marL="457200" indent="-457200">
              <a:buFont typeface="Arial" panose="020B0604020202020204" pitchFamily="34" charset="0"/>
              <a:buChar char="•"/>
            </a:pPr>
            <a:r>
              <a:rPr lang="en-US" sz="5000" b="1" dirty="0" smtClean="0"/>
              <a:t>Internet </a:t>
            </a:r>
            <a:r>
              <a:rPr lang="en-US" sz="5000" b="1" dirty="0" smtClean="0"/>
              <a:t>of </a:t>
            </a:r>
            <a:r>
              <a:rPr lang="en-US" sz="5000" b="1" dirty="0" smtClean="0"/>
              <a:t>Things</a:t>
            </a:r>
            <a:r>
              <a:rPr lang="en-US" sz="4800" dirty="0" smtClean="0"/>
              <a:t> (Konstantin Goldstein</a:t>
            </a:r>
            <a:r>
              <a:rPr lang="en-US" sz="4800" dirty="0" smtClean="0"/>
              <a:t>, Senior</a:t>
            </a:r>
            <a:r>
              <a:rPr lang="en-US" sz="4800" dirty="0" smtClean="0"/>
              <a:t> PM )</a:t>
            </a:r>
            <a:endParaRPr lang="en-US" sz="4800" dirty="0" smtClean="0"/>
          </a:p>
          <a:p>
            <a:pPr marL="457200" indent="-457200">
              <a:buFont typeface="Arial" panose="020B0604020202020204" pitchFamily="34" charset="0"/>
              <a:buChar char="•"/>
            </a:pPr>
            <a:r>
              <a:rPr lang="en-US" sz="5400" b="1" dirty="0" err="1" smtClean="0"/>
              <a:t>BizSpark</a:t>
            </a:r>
            <a:r>
              <a:rPr lang="en-US" sz="4800" dirty="0"/>
              <a:t> (Levon </a:t>
            </a:r>
            <a:r>
              <a:rPr lang="en-US" sz="4800" dirty="0" smtClean="0"/>
              <a:t>Hovhannisyan, Microsoft evangelist )</a:t>
            </a:r>
          </a:p>
          <a:p>
            <a:pPr marL="457200" indent="-457200">
              <a:buFont typeface="Arial" panose="020B0604020202020204" pitchFamily="34" charset="0"/>
              <a:buChar char="•"/>
            </a:pPr>
            <a:r>
              <a:rPr lang="en-US" sz="4800" b="1" dirty="0" err="1" smtClean="0"/>
              <a:t>Hackaton</a:t>
            </a:r>
            <a:r>
              <a:rPr lang="en-US" sz="4800" dirty="0" smtClean="0"/>
              <a:t> </a:t>
            </a:r>
            <a:r>
              <a:rPr lang="en-US" sz="4800" dirty="0" smtClean="0"/>
              <a:t>– hands-on </a:t>
            </a:r>
            <a:r>
              <a:rPr lang="en-US" sz="4800" dirty="0" smtClean="0"/>
              <a:t>practice</a:t>
            </a:r>
          </a:p>
          <a:p>
            <a:pPr marL="457200" indent="-457200">
              <a:buFont typeface="Arial" panose="020B0604020202020204" pitchFamily="34" charset="0"/>
              <a:buChar char="•"/>
            </a:pPr>
            <a:r>
              <a:rPr lang="en-US" sz="4800" dirty="0" smtClean="0"/>
              <a:t>Code review with </a:t>
            </a:r>
            <a:r>
              <a:rPr lang="en-US" sz="4800" b="1" dirty="0" smtClean="0"/>
              <a:t>pizza</a:t>
            </a:r>
            <a:r>
              <a:rPr lang="en-US" sz="4800" dirty="0" smtClean="0"/>
              <a:t> </a:t>
            </a:r>
            <a:r>
              <a:rPr lang="en-US" sz="4400" i="1" dirty="0" smtClean="0"/>
              <a:t>(~5-6PM)</a:t>
            </a:r>
            <a:endParaRPr lang="en-US" sz="4800" i="1" dirty="0" smtClean="0"/>
          </a:p>
          <a:p>
            <a:r>
              <a:rPr lang="en-US" sz="4800" dirty="0" smtClean="0"/>
              <a:t/>
            </a:r>
            <a:br>
              <a:rPr lang="en-US" sz="4800" dirty="0" smtClean="0"/>
            </a:br>
            <a:endParaRPr lang="en-US" sz="4800" dirty="0" smtClean="0"/>
          </a:p>
          <a:p>
            <a:pPr marL="457200" indent="-457200">
              <a:buFont typeface="Arial" panose="020B0604020202020204" pitchFamily="34" charset="0"/>
              <a:buChar char="•"/>
            </a:pPr>
            <a:endParaRPr lang="en-US" sz="4800" dirty="0" smtClean="0"/>
          </a:p>
          <a:p>
            <a:endParaRPr lang="ru-RU" sz="4800" dirty="0"/>
          </a:p>
        </p:txBody>
      </p:sp>
    </p:spTree>
    <p:extLst>
      <p:ext uri="{BB962C8B-B14F-4D97-AF65-F5344CB8AC3E}">
        <p14:creationId xmlns:p14="http://schemas.microsoft.com/office/powerpoint/2010/main" val="3452218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412" y="74299"/>
            <a:ext cx="11409706" cy="6955750"/>
          </a:xfrm>
          <a:prstGeom prst="rect">
            <a:avLst/>
          </a:prstGeom>
          <a:noFill/>
        </p:spPr>
        <p:txBody>
          <a:bodyPr wrap="square" rtlCol="0">
            <a:spAutoFit/>
          </a:bodyPr>
          <a:lstStyle/>
          <a:p>
            <a:r>
              <a:rPr lang="en-US" sz="6000" b="1" dirty="0" smtClean="0"/>
              <a:t>Goals </a:t>
            </a:r>
            <a:r>
              <a:rPr lang="en-US" sz="6000" b="1" dirty="0" smtClean="0"/>
              <a:t>:</a:t>
            </a:r>
            <a:endParaRPr lang="en-US" sz="3200" b="1" dirty="0" smtClean="0"/>
          </a:p>
          <a:p>
            <a:pPr marL="457200" indent="-457200">
              <a:buFont typeface="Arial" panose="020B0604020202020204" pitchFamily="34" charset="0"/>
              <a:buChar char="•"/>
            </a:pPr>
            <a:r>
              <a:rPr lang="en-US" sz="4400" dirty="0" smtClean="0"/>
              <a:t>Help you to </a:t>
            </a:r>
            <a:r>
              <a:rPr lang="en-US" sz="5400" b="1" dirty="0" smtClean="0"/>
              <a:t>learn Azure</a:t>
            </a:r>
            <a:r>
              <a:rPr lang="en-US" sz="4400" dirty="0" smtClean="0"/>
              <a:t> technologies by real experience, no bull-shit slides!</a:t>
            </a:r>
          </a:p>
          <a:p>
            <a:pPr marL="457200" indent="-457200">
              <a:buFont typeface="Arial" panose="020B0604020202020204" pitchFamily="34" charset="0"/>
              <a:buChar char="•"/>
            </a:pPr>
            <a:r>
              <a:rPr lang="en-US" sz="6000" b="1" dirty="0" smtClean="0"/>
              <a:t>Contribute</a:t>
            </a:r>
            <a:r>
              <a:rPr lang="en-US" sz="4400" dirty="0" smtClean="0"/>
              <a:t> to open source, please deploy all code to </a:t>
            </a:r>
            <a:r>
              <a:rPr lang="en-US" sz="4400" dirty="0" err="1" smtClean="0"/>
              <a:t>github</a:t>
            </a:r>
            <a:r>
              <a:rPr lang="en-US" sz="4400" dirty="0" smtClean="0"/>
              <a:t>, </a:t>
            </a:r>
            <a:r>
              <a:rPr lang="en-US" sz="4400" dirty="0" err="1" smtClean="0"/>
              <a:t>codeplex</a:t>
            </a:r>
            <a:r>
              <a:rPr lang="en-US" sz="4400" dirty="0" smtClean="0"/>
              <a:t>, </a:t>
            </a:r>
            <a:r>
              <a:rPr lang="en-US" sz="4400" dirty="0" err="1" smtClean="0"/>
              <a:t>etc</a:t>
            </a:r>
            <a:endParaRPr lang="en-US" sz="4400" dirty="0" smtClean="0"/>
          </a:p>
          <a:p>
            <a:pPr marL="457200" indent="-457200">
              <a:buFont typeface="Arial" panose="020B0604020202020204" pitchFamily="34" charset="0"/>
              <a:buChar char="•"/>
            </a:pPr>
            <a:r>
              <a:rPr lang="en-US" sz="4400" dirty="0" smtClean="0"/>
              <a:t>Finalize your apps after </a:t>
            </a:r>
            <a:r>
              <a:rPr lang="en-US" sz="4400" dirty="0" err="1" smtClean="0"/>
              <a:t>hackaton</a:t>
            </a:r>
            <a:r>
              <a:rPr lang="en-US" sz="4400" dirty="0" smtClean="0"/>
              <a:t>, </a:t>
            </a:r>
            <a:r>
              <a:rPr lang="en-US" sz="5400" b="1" dirty="0" smtClean="0"/>
              <a:t>share  your ex</a:t>
            </a:r>
            <a:r>
              <a:rPr lang="en-US" sz="5400" b="1" dirty="0" smtClean="0"/>
              <a:t>perience</a:t>
            </a:r>
            <a:r>
              <a:rPr lang="en-US" sz="4400" dirty="0" smtClean="0"/>
              <a:t> with community </a:t>
            </a:r>
            <a:r>
              <a:rPr lang="en-US" sz="4400" dirty="0" smtClean="0"/>
              <a:t>and open source your app/framework/scripts</a:t>
            </a:r>
          </a:p>
          <a:p>
            <a:endParaRPr lang="en-US" sz="3200" dirty="0" smtClean="0"/>
          </a:p>
        </p:txBody>
      </p:sp>
    </p:spTree>
    <p:extLst>
      <p:ext uri="{BB962C8B-B14F-4D97-AF65-F5344CB8AC3E}">
        <p14:creationId xmlns:p14="http://schemas.microsoft.com/office/powerpoint/2010/main" val="2420912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27" y="115863"/>
            <a:ext cx="10297800" cy="720000"/>
          </a:xfrm>
        </p:spPr>
        <p:txBody>
          <a:bodyPr>
            <a:noAutofit/>
          </a:bodyPr>
          <a:lstStyle/>
          <a:p>
            <a:r>
              <a:rPr lang="en-US" sz="6000" b="1" i="1" dirty="0" smtClean="0"/>
              <a:t>How </a:t>
            </a:r>
            <a:r>
              <a:rPr lang="en-US" sz="6000" b="1" i="1" dirty="0" err="1" smtClean="0"/>
              <a:t>hackaton</a:t>
            </a:r>
            <a:r>
              <a:rPr lang="en-US" sz="6000" b="1" i="1" dirty="0" smtClean="0"/>
              <a:t> </a:t>
            </a:r>
            <a:r>
              <a:rPr lang="en-US" sz="6000" b="1" i="1" dirty="0" smtClean="0"/>
              <a:t>works!?</a:t>
            </a:r>
            <a:endParaRPr lang="ru-RU" sz="6000" b="1" i="1" dirty="0"/>
          </a:p>
        </p:txBody>
      </p:sp>
      <p:sp>
        <p:nvSpPr>
          <p:cNvPr id="4" name="TextBox 3"/>
          <p:cNvSpPr txBox="1"/>
          <p:nvPr/>
        </p:nvSpPr>
        <p:spPr>
          <a:xfrm>
            <a:off x="556245" y="835863"/>
            <a:ext cx="11133528" cy="6494085"/>
          </a:xfrm>
          <a:prstGeom prst="rect">
            <a:avLst/>
          </a:prstGeom>
          <a:noFill/>
        </p:spPr>
        <p:txBody>
          <a:bodyPr wrap="square" rtlCol="0">
            <a:spAutoFit/>
          </a:bodyPr>
          <a:lstStyle/>
          <a:p>
            <a:pPr marL="457200" indent="-457200">
              <a:buFont typeface="Arial" panose="020B0604020202020204" pitchFamily="34" charset="0"/>
              <a:buChar char="•"/>
            </a:pPr>
            <a:r>
              <a:rPr lang="en-US" sz="4400" b="1" dirty="0" smtClean="0"/>
              <a:t>Attend session </a:t>
            </a:r>
            <a:r>
              <a:rPr lang="en-US" sz="3200" dirty="0" smtClean="0">
                <a:sym typeface="Wingdings" panose="05000000000000000000" pitchFamily="2" charset="2"/>
              </a:rPr>
              <a:t></a:t>
            </a:r>
          </a:p>
          <a:p>
            <a:pPr marL="457200" indent="-457200">
              <a:buFont typeface="Arial" panose="020B0604020202020204" pitchFamily="34" charset="0"/>
              <a:buChar char="•"/>
            </a:pPr>
            <a:r>
              <a:rPr lang="en-US" sz="4000" b="1" dirty="0" smtClean="0">
                <a:sym typeface="Wingdings" panose="05000000000000000000" pitchFamily="2" charset="2"/>
              </a:rPr>
              <a:t>Choose topic </a:t>
            </a:r>
            <a:r>
              <a:rPr lang="en-US" sz="3200" dirty="0" smtClean="0">
                <a:sym typeface="Wingdings" panose="05000000000000000000" pitchFamily="2" charset="2"/>
              </a:rPr>
              <a:t>which you live/love more</a:t>
            </a:r>
          </a:p>
          <a:p>
            <a:pPr marL="457200" indent="-457200">
              <a:buFont typeface="Arial" panose="020B0604020202020204" pitchFamily="34" charset="0"/>
              <a:buChar char="•"/>
            </a:pPr>
            <a:r>
              <a:rPr lang="en-US" sz="3200" dirty="0" smtClean="0">
                <a:sym typeface="Wingdings" panose="05000000000000000000" pitchFamily="2" charset="2"/>
              </a:rPr>
              <a:t>Join (if you want) other folks in that topic – make a team!</a:t>
            </a:r>
          </a:p>
          <a:p>
            <a:pPr marL="457200" indent="-457200">
              <a:buFont typeface="Arial" panose="020B0604020202020204" pitchFamily="34" charset="0"/>
              <a:buChar char="•"/>
            </a:pPr>
            <a:r>
              <a:rPr lang="en-US" sz="4000" b="1" dirty="0" smtClean="0">
                <a:sym typeface="Wingdings" panose="05000000000000000000" pitchFamily="2" charset="2"/>
              </a:rPr>
              <a:t>Start </a:t>
            </a:r>
            <a:r>
              <a:rPr lang="en-US" sz="4000" b="1" dirty="0" smtClean="0">
                <a:sym typeface="Wingdings" panose="05000000000000000000" pitchFamily="2" charset="2"/>
              </a:rPr>
              <a:t>coding</a:t>
            </a:r>
            <a:r>
              <a:rPr lang="en-US" sz="3200" dirty="0" smtClean="0">
                <a:sym typeface="Wingdings" panose="05000000000000000000" pitchFamily="2" charset="2"/>
              </a:rPr>
              <a:t> </a:t>
            </a:r>
            <a:r>
              <a:rPr lang="en-US" sz="3200" dirty="0" smtClean="0">
                <a:sym typeface="Wingdings" panose="05000000000000000000" pitchFamily="2" charset="2"/>
              </a:rPr>
              <a:t>– choose any task which you want from selected topic or do your own </a:t>
            </a:r>
          </a:p>
          <a:p>
            <a:pPr marL="457200" indent="-457200">
              <a:buFont typeface="Arial" panose="020B0604020202020204" pitchFamily="34" charset="0"/>
              <a:buChar char="•"/>
            </a:pPr>
            <a:r>
              <a:rPr lang="en-US" sz="3200" dirty="0" smtClean="0">
                <a:sym typeface="Wingdings" panose="05000000000000000000" pitchFamily="2" charset="2"/>
              </a:rPr>
              <a:t>Use</a:t>
            </a:r>
            <a:r>
              <a:rPr lang="en-US" sz="3200" dirty="0" smtClean="0">
                <a:sym typeface="Wingdings" panose="05000000000000000000" pitchFamily="2" charset="2"/>
              </a:rPr>
              <a:t> </a:t>
            </a:r>
            <a:r>
              <a:rPr lang="en-US" sz="3600" b="1" i="1" dirty="0" smtClean="0">
                <a:solidFill>
                  <a:srgbClr val="0070C0"/>
                </a:solidFill>
                <a:sym typeface="Wingdings" panose="05000000000000000000" pitchFamily="2" charset="2"/>
              </a:rPr>
              <a:t>#</a:t>
            </a:r>
            <a:r>
              <a:rPr lang="en-US" sz="3600" b="1" i="1" dirty="0" err="1" smtClean="0">
                <a:solidFill>
                  <a:srgbClr val="0070C0"/>
                </a:solidFill>
                <a:sym typeface="Wingdings" panose="05000000000000000000" pitchFamily="2" charset="2"/>
              </a:rPr>
              <a:t>msgedev</a:t>
            </a:r>
            <a:r>
              <a:rPr lang="en-US" sz="3200" dirty="0" smtClean="0">
                <a:sym typeface="Wingdings" panose="05000000000000000000" pitchFamily="2" charset="2"/>
              </a:rPr>
              <a:t> </a:t>
            </a:r>
          </a:p>
          <a:p>
            <a:pPr marL="457200" indent="-457200">
              <a:buFont typeface="Arial" panose="020B0604020202020204" pitchFamily="34" charset="0"/>
              <a:buChar char="•"/>
            </a:pPr>
            <a:r>
              <a:rPr lang="en-US" sz="3200" dirty="0" smtClean="0">
                <a:sym typeface="Wingdings" panose="05000000000000000000" pitchFamily="2" charset="2"/>
              </a:rPr>
              <a:t>Commit to </a:t>
            </a:r>
            <a:r>
              <a:rPr lang="en-US" sz="3200" dirty="0" err="1" smtClean="0">
                <a:sym typeface="Wingdings" panose="05000000000000000000" pitchFamily="2" charset="2"/>
              </a:rPr>
              <a:t>github</a:t>
            </a:r>
            <a:r>
              <a:rPr lang="en-US" sz="3200" dirty="0" smtClean="0">
                <a:sym typeface="Wingdings" panose="05000000000000000000" pitchFamily="2" charset="2"/>
              </a:rPr>
              <a:t> </a:t>
            </a:r>
            <a:r>
              <a:rPr lang="en-US" sz="3200" dirty="0" smtClean="0">
                <a:sym typeface="Wingdings" panose="05000000000000000000" pitchFamily="2" charset="2"/>
              </a:rPr>
              <a:t>for </a:t>
            </a:r>
            <a:r>
              <a:rPr lang="en-US" sz="3200" dirty="0" smtClean="0">
                <a:sym typeface="Wingdings" panose="05000000000000000000" pitchFamily="2" charset="2"/>
              </a:rPr>
              <a:t>your code/scripts/</a:t>
            </a:r>
            <a:r>
              <a:rPr lang="en-US" sz="3200" dirty="0" err="1" smtClean="0">
                <a:sym typeface="Wingdings" panose="05000000000000000000" pitchFamily="2" charset="2"/>
              </a:rPr>
              <a:t>etc</a:t>
            </a:r>
            <a:endParaRPr lang="en-US" sz="3200" dirty="0" smtClean="0">
              <a:sym typeface="Wingdings" panose="05000000000000000000" pitchFamily="2" charset="2"/>
            </a:endParaRPr>
          </a:p>
          <a:p>
            <a:pPr marL="457200" indent="-457200">
              <a:buFont typeface="Arial" panose="020B0604020202020204" pitchFamily="34" charset="0"/>
              <a:buChar char="•"/>
            </a:pPr>
            <a:r>
              <a:rPr lang="en-US" sz="3600" b="1" dirty="0" smtClean="0">
                <a:sym typeface="Wingdings" panose="05000000000000000000" pitchFamily="2" charset="2"/>
              </a:rPr>
              <a:t>Ask </a:t>
            </a:r>
            <a:r>
              <a:rPr lang="en-US" sz="3600" b="1" dirty="0" smtClean="0">
                <a:sym typeface="Wingdings" panose="05000000000000000000" pitchFamily="2" charset="2"/>
              </a:rPr>
              <a:t>questions</a:t>
            </a:r>
            <a:endParaRPr lang="en-US" sz="3200" b="1" dirty="0" smtClean="0">
              <a:sym typeface="Wingdings" panose="05000000000000000000" pitchFamily="2" charset="2"/>
            </a:endParaRPr>
          </a:p>
          <a:p>
            <a:pPr marL="457200" indent="-457200">
              <a:buFont typeface="Arial" panose="020B0604020202020204" pitchFamily="34" charset="0"/>
              <a:buChar char="•"/>
            </a:pPr>
            <a:r>
              <a:rPr lang="en-US" sz="6000" b="1" i="1" dirty="0" smtClean="0">
                <a:sym typeface="Wingdings" panose="05000000000000000000" pitchFamily="2" charset="2"/>
              </a:rPr>
              <a:t>Enjoy your </a:t>
            </a:r>
            <a:r>
              <a:rPr lang="en-US" sz="6000" b="1" i="1" dirty="0" smtClean="0">
                <a:sym typeface="Wingdings" panose="05000000000000000000" pitchFamily="2" charset="2"/>
              </a:rPr>
              <a:t>time </a:t>
            </a:r>
            <a:r>
              <a:rPr lang="en-US" sz="3200" dirty="0" smtClean="0">
                <a:sym typeface="Wingdings" panose="05000000000000000000" pitchFamily="2" charset="2"/>
              </a:rPr>
              <a:t>– do code and have fun!</a:t>
            </a:r>
            <a:endParaRPr lang="en-US" sz="3200" dirty="0" smtClean="0"/>
          </a:p>
          <a:p>
            <a:pPr marL="457200" indent="-457200">
              <a:buFont typeface="Arial" panose="020B0604020202020204" pitchFamily="34" charset="0"/>
              <a:buChar char="•"/>
            </a:pPr>
            <a:endParaRPr lang="en-US" sz="3200" dirty="0" smtClean="0"/>
          </a:p>
          <a:p>
            <a:endParaRPr lang="ru-RU" sz="3200" dirty="0"/>
          </a:p>
        </p:txBody>
      </p:sp>
    </p:spTree>
    <p:extLst>
      <p:ext uri="{BB962C8B-B14F-4D97-AF65-F5344CB8AC3E}">
        <p14:creationId xmlns:p14="http://schemas.microsoft.com/office/powerpoint/2010/main" val="2221899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1942</TotalTime>
  <Words>231</Words>
  <Application>Microsoft Office PowerPoint</Application>
  <PresentationFormat>Widescreen</PresentationFormat>
  <Paragraphs>33</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Consolas</vt:lpstr>
      <vt:lpstr>Segoe UI</vt:lpstr>
      <vt:lpstr>Segoe UI Light</vt:lpstr>
      <vt:lpstr>Segoe UI Semibold</vt:lpstr>
      <vt:lpstr>Segoe UI Symbol</vt:lpstr>
      <vt:lpstr>Wingdings</vt:lpstr>
      <vt:lpstr>Тема Office</vt:lpstr>
      <vt:lpstr>PowerPoint Presentation</vt:lpstr>
      <vt:lpstr>Agenda:</vt:lpstr>
      <vt:lpstr>PowerPoint Presentation</vt:lpstr>
      <vt:lpstr>How hackaton works!?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Alexey Bokov</dc:creator>
  <cp:lastModifiedBy>Alexey Bokov</cp:lastModifiedBy>
  <cp:revision>18</cp:revision>
  <dcterms:created xsi:type="dcterms:W3CDTF">2015-03-18T10:07:00Z</dcterms:created>
  <dcterms:modified xsi:type="dcterms:W3CDTF">2015-03-20T06:01:26Z</dcterms:modified>
</cp:coreProperties>
</file>