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4"/>
    <p:sldMasterId id="2147483718" r:id="rId5"/>
    <p:sldMasterId id="2147483760" r:id="rId6"/>
  </p:sldMasterIdLst>
  <p:notesMasterIdLst>
    <p:notesMasterId r:id="rId19"/>
  </p:notesMasterIdLst>
  <p:handoutMasterIdLst>
    <p:handoutMasterId r:id="rId20"/>
  </p:handoutMasterIdLst>
  <p:sldIdLst>
    <p:sldId id="345" r:id="rId7"/>
    <p:sldId id="343" r:id="rId8"/>
    <p:sldId id="332" r:id="rId9"/>
    <p:sldId id="334" r:id="rId10"/>
    <p:sldId id="335" r:id="rId11"/>
    <p:sldId id="330" r:id="rId12"/>
    <p:sldId id="336" r:id="rId13"/>
    <p:sldId id="329" r:id="rId14"/>
    <p:sldId id="342" r:id="rId15"/>
    <p:sldId id="328" r:id="rId16"/>
    <p:sldId id="341" r:id="rId17"/>
    <p:sldId id="331" r:id="rId18"/>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Segoe UI" pitchFamily="34" charset="0"/>
        <a:ea typeface="+mn-ea"/>
        <a:cs typeface="Arial" charset="0"/>
      </a:defRPr>
    </a:lvl1pPr>
    <a:lvl2pPr marL="455613" indent="1588" algn="l" defTabSz="912813" rtl="0" fontAlgn="base">
      <a:spcBef>
        <a:spcPct val="0"/>
      </a:spcBef>
      <a:spcAft>
        <a:spcPct val="0"/>
      </a:spcAft>
      <a:defRPr kern="1200">
        <a:solidFill>
          <a:schemeClr val="tx1"/>
        </a:solidFill>
        <a:latin typeface="Segoe UI" pitchFamily="34" charset="0"/>
        <a:ea typeface="+mn-ea"/>
        <a:cs typeface="Arial" charset="0"/>
      </a:defRPr>
    </a:lvl2pPr>
    <a:lvl3pPr marL="912813" indent="1588" algn="l" defTabSz="912813" rtl="0" fontAlgn="base">
      <a:spcBef>
        <a:spcPct val="0"/>
      </a:spcBef>
      <a:spcAft>
        <a:spcPct val="0"/>
      </a:spcAft>
      <a:defRPr kern="1200">
        <a:solidFill>
          <a:schemeClr val="tx1"/>
        </a:solidFill>
        <a:latin typeface="Segoe UI" pitchFamily="34" charset="0"/>
        <a:ea typeface="+mn-ea"/>
        <a:cs typeface="Arial" charset="0"/>
      </a:defRPr>
    </a:lvl3pPr>
    <a:lvl4pPr marL="1370013" indent="1588" algn="l" defTabSz="912813" rtl="0" fontAlgn="base">
      <a:spcBef>
        <a:spcPct val="0"/>
      </a:spcBef>
      <a:spcAft>
        <a:spcPct val="0"/>
      </a:spcAft>
      <a:defRPr kern="1200">
        <a:solidFill>
          <a:schemeClr val="tx1"/>
        </a:solidFill>
        <a:latin typeface="Segoe UI" pitchFamily="34" charset="0"/>
        <a:ea typeface="+mn-ea"/>
        <a:cs typeface="Arial" charset="0"/>
      </a:defRPr>
    </a:lvl4pPr>
    <a:lvl5pPr marL="1827213" indent="1588" algn="l" defTabSz="912813" rtl="0" fontAlgn="base">
      <a:spcBef>
        <a:spcPct val="0"/>
      </a:spcBef>
      <a:spcAft>
        <a:spcPct val="0"/>
      </a:spcAft>
      <a:defRPr kern="1200">
        <a:solidFill>
          <a:schemeClr val="tx1"/>
        </a:solidFill>
        <a:latin typeface="Segoe UI" pitchFamily="34" charset="0"/>
        <a:ea typeface="+mn-ea"/>
        <a:cs typeface="Arial" charset="0"/>
      </a:defRPr>
    </a:lvl5pPr>
    <a:lvl6pPr marL="2286000" algn="l" defTabSz="914400" rtl="0" eaLnBrk="1" latinLnBrk="0" hangingPunct="1">
      <a:defRPr kern="1200">
        <a:solidFill>
          <a:schemeClr val="tx1"/>
        </a:solidFill>
        <a:latin typeface="Segoe UI" pitchFamily="34" charset="0"/>
        <a:ea typeface="+mn-ea"/>
        <a:cs typeface="Arial" charset="0"/>
      </a:defRPr>
    </a:lvl6pPr>
    <a:lvl7pPr marL="2743200" algn="l" defTabSz="914400" rtl="0" eaLnBrk="1" latinLnBrk="0" hangingPunct="1">
      <a:defRPr kern="1200">
        <a:solidFill>
          <a:schemeClr val="tx1"/>
        </a:solidFill>
        <a:latin typeface="Segoe UI" pitchFamily="34" charset="0"/>
        <a:ea typeface="+mn-ea"/>
        <a:cs typeface="Arial" charset="0"/>
      </a:defRPr>
    </a:lvl7pPr>
    <a:lvl8pPr marL="3200400" algn="l" defTabSz="914400" rtl="0" eaLnBrk="1" latinLnBrk="0" hangingPunct="1">
      <a:defRPr kern="1200">
        <a:solidFill>
          <a:schemeClr val="tx1"/>
        </a:solidFill>
        <a:latin typeface="Segoe UI" pitchFamily="34" charset="0"/>
        <a:ea typeface="+mn-ea"/>
        <a:cs typeface="Arial" charset="0"/>
      </a:defRPr>
    </a:lvl8pPr>
    <a:lvl9pPr marL="3657600" algn="l" defTabSz="914400" rtl="0" eaLnBrk="1" latinLnBrk="0" hangingPunct="1">
      <a:defRPr kern="1200">
        <a:solidFill>
          <a:schemeClr val="tx1"/>
        </a:solidFill>
        <a:latin typeface="Segoe U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2828"/>
    <a:srgbClr val="292929"/>
    <a:srgbClr val="333333"/>
    <a:srgbClr val="000000"/>
    <a:srgbClr val="F8F57B"/>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2" autoAdjust="0"/>
    <p:restoredTop sz="72909" autoAdjust="0"/>
  </p:normalViewPr>
  <p:slideViewPr>
    <p:cSldViewPr snapToGrid="0">
      <p:cViewPr varScale="1">
        <p:scale>
          <a:sx n="81" d="100"/>
          <a:sy n="81" d="100"/>
        </p:scale>
        <p:origin x="-198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smtClean="0">
                <a:cs typeface="+mn-cs"/>
              </a:defRPr>
            </a:lvl1pPr>
          </a:lstStyle>
          <a:p>
            <a:pPr>
              <a:defRPr/>
            </a:pPr>
            <a:r>
              <a:rPr lang="en-US"/>
              <a:t>Windows Azure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cs typeface="+mn-cs"/>
              </a:defRPr>
            </a:lvl1pPr>
          </a:lstStyle>
          <a:p>
            <a:pPr>
              <a:defRPr/>
            </a:pPr>
            <a:fld id="{30AC3390-58D4-4225-B9B1-5281C9297880}" type="datetimeFigureOut">
              <a:rPr lang="en-US"/>
              <a:pPr>
                <a:defRPr/>
              </a:pPr>
              <a:t>10/22/2012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cs typeface="+mn-cs"/>
              </a:defRPr>
            </a:lvl1pPr>
          </a:lstStyle>
          <a:p>
            <a:pPr>
              <a:defRPr/>
            </a:pPr>
            <a:r>
              <a:rPr lang="en-US"/>
              <a:t>© 2009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smtClean="0">
                <a:cs typeface="+mn-cs"/>
              </a:defRPr>
            </a:lvl1pPr>
          </a:lstStyle>
          <a:p>
            <a:pPr>
              <a:defRPr/>
            </a:pPr>
            <a:fld id="{BC8F3C29-E342-4A39-B6B4-365E9EED35E1}" type="slidenum">
              <a:rPr lang="en-US"/>
              <a:pPr>
                <a:defRPr/>
              </a:pPr>
              <a:t>‹#›</a:t>
            </a:fld>
            <a:endParaRPr lang="en-US" dirty="0"/>
          </a:p>
        </p:txBody>
      </p:sp>
    </p:spTree>
    <p:extLst>
      <p:ext uri="{BB962C8B-B14F-4D97-AF65-F5344CB8AC3E}">
        <p14:creationId xmlns:p14="http://schemas.microsoft.com/office/powerpoint/2010/main" val="176164231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smtClean="0">
                <a:latin typeface="Segoe UI" pitchFamily="34" charset="0"/>
                <a:cs typeface="+mn-cs"/>
              </a:defRPr>
            </a:lvl1pPr>
          </a:lstStyle>
          <a:p>
            <a:pPr>
              <a:defRPr/>
            </a:pPr>
            <a:r>
              <a:rPr lang="en-US"/>
              <a:t>Windows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Segoe UI" pitchFamily="34" charset="0"/>
                <a:cs typeface="+mn-cs"/>
              </a:defRPr>
            </a:lvl1pPr>
          </a:lstStyle>
          <a:p>
            <a:pPr>
              <a:defRPr/>
            </a:pPr>
            <a:fld id="{6F962F2F-8FA1-498B-8EB9-D546093F2296}" type="datetimeFigureOut">
              <a:rPr lang="en-US"/>
              <a:pPr>
                <a:defRPr/>
              </a:pPr>
              <a:t>10/22/2012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latin typeface="Segoe UI" pitchFamily="34" charset="0"/>
                <a:cs typeface="+mn-cs"/>
              </a:defRPr>
            </a:lvl1pPr>
          </a:lstStyle>
          <a:p>
            <a:pPr>
              <a:defRPr/>
            </a:pPr>
            <a:r>
              <a:rPr lang="en-US"/>
              <a:t>© 2009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Segoe UI" pitchFamily="34" charset="0"/>
                <a:cs typeface="+mn-cs"/>
              </a:defRPr>
            </a:lvl1pPr>
          </a:lstStyle>
          <a:p>
            <a:pPr>
              <a:defRPr/>
            </a:pPr>
            <a:fld id="{633F7B43-F8BE-41EE-B01E-1EBE7BCD3F65}" type="slidenum">
              <a:rPr lang="en-US"/>
              <a:pPr>
                <a:defRPr/>
              </a:pPr>
              <a:t>‹#›</a:t>
            </a:fld>
            <a:endParaRPr lang="en-US" dirty="0"/>
          </a:p>
        </p:txBody>
      </p:sp>
    </p:spTree>
    <p:extLst>
      <p:ext uri="{BB962C8B-B14F-4D97-AF65-F5344CB8AC3E}">
        <p14:creationId xmlns:p14="http://schemas.microsoft.com/office/powerpoint/2010/main" val="1885884472"/>
      </p:ext>
    </p:extLst>
  </p:cSld>
  <p:clrMap bg1="lt1" tx1="dk1" bg2="lt2" tx2="dk2" accent1="accent1" accent2="accent2" accent3="accent3" accent4="accent4" accent5="accent5" accent6="accent6" hlink="hlink" folHlink="folHlink"/>
  <p:hf/>
  <p:notesStyle>
    <a:lvl1pPr algn="l" defTabSz="912813" rtl="0" fontAlgn="base">
      <a:lnSpc>
        <a:spcPct val="90000"/>
      </a:lnSpc>
      <a:spcBef>
        <a:spcPct val="30000"/>
      </a:spcBef>
      <a:spcAft>
        <a:spcPts val="338"/>
      </a:spcAft>
      <a:defRPr sz="900" kern="1200">
        <a:solidFill>
          <a:schemeClr val="tx1"/>
        </a:solidFill>
        <a:latin typeface="Segoe UI" pitchFamily="34" charset="0"/>
        <a:ea typeface="+mn-ea"/>
        <a:cs typeface="+mn-cs"/>
      </a:defRPr>
    </a:lvl1pPr>
    <a:lvl2pPr marL="212725" indent="-104775" algn="l" defTabSz="912813" rtl="0" fontAlgn="base">
      <a:lnSpc>
        <a:spcPct val="90000"/>
      </a:lnSpc>
      <a:spcBef>
        <a:spcPct val="30000"/>
      </a:spcBef>
      <a:spcAft>
        <a:spcPts val="338"/>
      </a:spcAft>
      <a:buFont typeface="Arial" charset="0"/>
      <a:buChar char="•"/>
      <a:defRPr sz="900" kern="1200">
        <a:solidFill>
          <a:schemeClr val="tx1"/>
        </a:solidFill>
        <a:latin typeface="Segoe UI" pitchFamily="34" charset="0"/>
        <a:ea typeface="+mn-ea"/>
        <a:cs typeface="+mn-cs"/>
      </a:defRPr>
    </a:lvl2pPr>
    <a:lvl3pPr marL="327025" indent="-114300" algn="l" defTabSz="912813" rtl="0" fontAlgn="base">
      <a:lnSpc>
        <a:spcPct val="90000"/>
      </a:lnSpc>
      <a:spcBef>
        <a:spcPct val="30000"/>
      </a:spcBef>
      <a:spcAft>
        <a:spcPts val="338"/>
      </a:spcAft>
      <a:buFont typeface="Arial" charset="0"/>
      <a:buChar char="•"/>
      <a:defRPr sz="900" kern="1200">
        <a:solidFill>
          <a:schemeClr val="tx1"/>
        </a:solidFill>
        <a:latin typeface="Segoe UI" pitchFamily="34" charset="0"/>
        <a:ea typeface="+mn-ea"/>
        <a:cs typeface="+mn-cs"/>
      </a:defRPr>
    </a:lvl3pPr>
    <a:lvl4pPr marL="482600" indent="-146050" algn="l" defTabSz="912813" rtl="0" fontAlgn="base">
      <a:lnSpc>
        <a:spcPct val="90000"/>
      </a:lnSpc>
      <a:spcBef>
        <a:spcPct val="30000"/>
      </a:spcBef>
      <a:spcAft>
        <a:spcPts val="338"/>
      </a:spcAft>
      <a:buFont typeface="Arial" charset="0"/>
      <a:buChar char="•"/>
      <a:defRPr sz="900" kern="1200">
        <a:solidFill>
          <a:schemeClr val="tx1"/>
        </a:solidFill>
        <a:latin typeface="Segoe UI" pitchFamily="34" charset="0"/>
        <a:ea typeface="+mn-ea"/>
        <a:cs typeface="+mn-cs"/>
      </a:defRPr>
    </a:lvl4pPr>
    <a:lvl5pPr marL="614363" indent="-114300" algn="l" defTabSz="912813" rtl="0" fontAlgn="base">
      <a:lnSpc>
        <a:spcPct val="90000"/>
      </a:lnSpc>
      <a:spcBef>
        <a:spcPct val="30000"/>
      </a:spcBef>
      <a:spcAft>
        <a:spcPts val="338"/>
      </a:spcAft>
      <a:buFont typeface="Arial"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10/23/2012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2</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11</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12</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3</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4</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5</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6</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7</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10/22/2012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8</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10/23/2012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9</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686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B19B5984-803C-4631-A9F7-7617C4E8B735}" type="datetime1">
              <a:rPr lang="en-US"/>
              <a:pPr defTabSz="912813" fontAlgn="base">
                <a:spcBef>
                  <a:spcPct val="0"/>
                </a:spcBef>
                <a:spcAft>
                  <a:spcPct val="0"/>
                </a:spcAft>
              </a:pPr>
              <a:t>10/23/2012</a:t>
            </a:fld>
            <a:endParaRPr lang="en-US"/>
          </a:p>
        </p:txBody>
      </p:sp>
      <p:sp>
        <p:nvSpPr>
          <p:cNvPr id="36869" name="Header Placeholder 8"/>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t>Windows Azure</a:t>
            </a:r>
          </a:p>
        </p:txBody>
      </p:sp>
      <p:sp>
        <p:nvSpPr>
          <p:cNvPr id="36870"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fld id="{DEFE5CE1-A013-4D05-8E3C-1B367F4E2B1E}" type="slidenum">
              <a:rPr lang="en-US"/>
              <a:pPr defTabSz="912813" fontAlgn="base">
                <a:spcBef>
                  <a:spcPct val="0"/>
                </a:spcBef>
                <a:spcAft>
                  <a:spcPct val="0"/>
                </a:spcAft>
              </a:pPr>
              <a:t>10</a:t>
            </a:fld>
            <a:endParaRPr lang="en-US"/>
          </a:p>
        </p:txBody>
      </p:sp>
      <p:sp>
        <p:nvSpPr>
          <p:cNvPr id="36871" name="Footer Placeholder 10"/>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defTabSz="912813" fontAlgn="base">
              <a:spcBef>
                <a:spcPct val="0"/>
              </a:spcBef>
              <a:spcAft>
                <a:spcPct val="0"/>
              </a:spcAft>
              <a:defRPr>
                <a:solidFill>
                  <a:schemeClr val="tx1"/>
                </a:solidFill>
                <a:latin typeface="Segoe UI" pitchFamily="34" charset="0"/>
              </a:defRPr>
            </a:lvl6pPr>
            <a:lvl7pPr marL="2971800" indent="-228600" defTabSz="912813" fontAlgn="base">
              <a:spcBef>
                <a:spcPct val="0"/>
              </a:spcBef>
              <a:spcAft>
                <a:spcPct val="0"/>
              </a:spcAft>
              <a:defRPr>
                <a:solidFill>
                  <a:schemeClr val="tx1"/>
                </a:solidFill>
                <a:latin typeface="Segoe UI" pitchFamily="34" charset="0"/>
              </a:defRPr>
            </a:lvl7pPr>
            <a:lvl8pPr marL="3429000" indent="-228600" defTabSz="912813" fontAlgn="base">
              <a:spcBef>
                <a:spcPct val="0"/>
              </a:spcBef>
              <a:spcAft>
                <a:spcPct val="0"/>
              </a:spcAft>
              <a:defRPr>
                <a:solidFill>
                  <a:schemeClr val="tx1"/>
                </a:solidFill>
                <a:latin typeface="Segoe UI" pitchFamily="34" charset="0"/>
              </a:defRPr>
            </a:lvl8pPr>
            <a:lvl9pPr marL="3886200" indent="-228600" defTabSz="912813" fontAlgn="base">
              <a:spcBef>
                <a:spcPct val="0"/>
              </a:spcBef>
              <a:spcAft>
                <a:spcPct val="0"/>
              </a:spcAft>
              <a:defRPr>
                <a:solidFill>
                  <a:schemeClr val="tx1"/>
                </a:solidFill>
                <a:latin typeface="Segoe UI" pitchFamily="34" charset="0"/>
              </a:defRPr>
            </a:lvl9pPr>
          </a:lstStyle>
          <a:p>
            <a:pPr defTabSz="912813" fontAlgn="base">
              <a:spcBef>
                <a:spcPct val="0"/>
              </a:spcBef>
              <a:spcAft>
                <a:spcPct val="0"/>
              </a:spcAft>
            </a:pPr>
            <a:r>
              <a:rPr lang="en-US">
                <a:solidFill>
                  <a:srgbClr val="000000"/>
                </a:solidFill>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9.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Master" Target="../slideMasters/slideMaster3.xml"/><Relationship Id="rId6" Type="http://schemas.microsoft.com/office/2007/relationships/hdphoto" Target="../media/hdphoto5.wdp"/><Relationship Id="rId5" Type="http://schemas.openxmlformats.org/officeDocument/2006/relationships/image" Target="../media/image19.png"/><Relationship Id="rId4" Type="http://schemas.microsoft.com/office/2007/relationships/hdphoto" Target="../media/hdphoto4.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S:\InternalBin\Resource DVD\DVD_ART36\Logos\Azure Services Platform\Windows Azure\Windows Azure logo b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725" y="6262688"/>
            <a:ext cx="2438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2588" y="1447801"/>
            <a:ext cx="8380412" cy="1523497"/>
          </a:xfrm>
        </p:spPr>
        <p:txBody>
          <a:bodyPr>
            <a:noAutofit/>
          </a:bodyPr>
          <a:lstStyle>
            <a:lvl1pPr>
              <a:lnSpc>
                <a:spcPct val="90000"/>
              </a:lnSpc>
              <a:defRPr sz="6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382588" y="4343401"/>
            <a:ext cx="8380412" cy="46325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277439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674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2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7981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3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9215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4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2080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5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0426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78809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280098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6"/>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2588" y="1905000"/>
            <a:ext cx="8380411"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531717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2234114"/>
            <a:ext cx="6281777"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2"/>
            <a:ext cx="4091815"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8" cy="290338"/>
          </a:xfrm>
          <a:prstGeom prst="rect">
            <a:avLst/>
          </a:prstGeom>
        </p:spPr>
      </p:pic>
    </p:spTree>
    <p:extLst>
      <p:ext uri="{BB962C8B-B14F-4D97-AF65-F5344CB8AC3E}">
        <p14:creationId xmlns:p14="http://schemas.microsoft.com/office/powerpoint/2010/main" val="14682369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87331789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5" name="Picture 3" descr="S:\InternalBin\Resource DVD\DVD_ART36\Logos\Azure Services Platform\Windows Azure\Windows Azure logo b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725" y="6262688"/>
            <a:ext cx="2438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2588" y="1905506"/>
            <a:ext cx="8380412" cy="1523494"/>
          </a:xfrm>
        </p:spPr>
        <p:txBody>
          <a:bodyPr anchorCtr="0">
            <a:noAutofit/>
          </a:bodyPr>
          <a:lstStyle>
            <a:lvl1pPr>
              <a:lnSpc>
                <a:spcPct val="90000"/>
              </a:lnSpc>
              <a:defRPr sz="6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382588" y="4343401"/>
            <a:ext cx="8380412" cy="46166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382588" y="228600"/>
            <a:ext cx="8380412"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1" i="0" u="none" strike="noStrike" kern="1200" cap="none" spc="-600"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98258064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296207247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0"/>
            <a:ext cx="4115872"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277987660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04601"/>
            <a:ext cx="4115872" cy="886397"/>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2332946"/>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04601"/>
            <a:ext cx="4115872" cy="886397"/>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266796"/>
            <a:ext cx="4115872" cy="2332946"/>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350383645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97367478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396684692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112962"/>
            <a:ext cx="5210341" cy="1851276"/>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900364"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6" name="Rectangle 5"/>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900364"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Tree>
    <p:extLst>
      <p:ext uri="{BB962C8B-B14F-4D97-AF65-F5344CB8AC3E}">
        <p14:creationId xmlns:p14="http://schemas.microsoft.com/office/powerpoint/2010/main" val="283250906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2136047"/>
            <a:ext cx="2625030"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grpSp>
      <p:sp>
        <p:nvSpPr>
          <p:cNvPr id="10" name="Freeform 6"/>
          <p:cNvSpPr>
            <a:spLocks/>
          </p:cNvSpPr>
          <p:nvPr userDrawn="1"/>
        </p:nvSpPr>
        <p:spPr bwMode="auto">
          <a:xfrm>
            <a:off x="6535353" y="2136045"/>
            <a:ext cx="1876223"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Tree>
    <p:extLst>
      <p:ext uri="{BB962C8B-B14F-4D97-AF65-F5344CB8AC3E}">
        <p14:creationId xmlns:p14="http://schemas.microsoft.com/office/powerpoint/2010/main" val="61665814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
        <p:nvSpPr>
          <p:cNvPr id="6"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Tree>
    <p:extLst>
      <p:ext uri="{BB962C8B-B14F-4D97-AF65-F5344CB8AC3E}">
        <p14:creationId xmlns:p14="http://schemas.microsoft.com/office/powerpoint/2010/main" val="18715039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2242931"/>
            <a:ext cx="2383306"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grpSp>
      <p:grpSp>
        <p:nvGrpSpPr>
          <p:cNvPr id="11" name="Group 10"/>
          <p:cNvGrpSpPr/>
          <p:nvPr userDrawn="1"/>
        </p:nvGrpSpPr>
        <p:grpSpPr bwMode="black">
          <a:xfrm>
            <a:off x="5929973" y="2242931"/>
            <a:ext cx="2383306"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grpSp>
    </p:spTree>
    <p:extLst>
      <p:ext uri="{BB962C8B-B14F-4D97-AF65-F5344CB8AC3E}">
        <p14:creationId xmlns:p14="http://schemas.microsoft.com/office/powerpoint/2010/main" val="264643723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
        <p:nvSpPr>
          <p:cNvPr id="6"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fontAlgn="auto">
              <a:spcBef>
                <a:spcPts val="0"/>
              </a:spcBef>
              <a:spcAft>
                <a:spcPts val="0"/>
              </a:spcAft>
            </a:pPr>
            <a:endParaRPr lang="en-US" sz="1600" dirty="0">
              <a:solidFill>
                <a:srgbClr val="292929"/>
              </a:solidFill>
              <a:latin typeface="Segoe UI"/>
              <a:cs typeface="+mn-cs"/>
            </a:endParaRPr>
          </a:p>
        </p:txBody>
      </p:sp>
    </p:spTree>
    <p:extLst>
      <p:ext uri="{BB962C8B-B14F-4D97-AF65-F5344CB8AC3E}">
        <p14:creationId xmlns:p14="http://schemas.microsoft.com/office/powerpoint/2010/main" val="31741347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4" name="TextBox 3"/>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9B86C036-9793-4BB2-B099-29543908D65B}"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6" name="TextBox 5"/>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7" name="Straight Connector 6"/>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2588" y="228601"/>
            <a:ext cx="8380412"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2588" y="1447800"/>
            <a:ext cx="8380412"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79068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grpSp>
      <p:grpSp>
        <p:nvGrpSpPr>
          <p:cNvPr id="8" name="Group 7"/>
          <p:cNvGrpSpPr/>
          <p:nvPr userDrawn="1"/>
        </p:nvGrpSpPr>
        <p:grpSpPr>
          <a:xfrm>
            <a:off x="6663804" y="1905000"/>
            <a:ext cx="958447"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fontAlgn="auto">
                <a:spcBef>
                  <a:spcPts val="0"/>
                </a:spcBef>
                <a:spcAft>
                  <a:spcPts val="0"/>
                </a:spcAft>
              </a:pPr>
              <a:endParaRPr lang="en-US" sz="2400" dirty="0">
                <a:solidFill>
                  <a:srgbClr val="292929"/>
                </a:solidFill>
                <a:latin typeface="Segoe UI"/>
                <a:cs typeface="+mn-cs"/>
              </a:endParaRPr>
            </a:p>
          </p:txBody>
        </p:sp>
      </p:grpSp>
    </p:spTree>
    <p:extLst>
      <p:ext uri="{BB962C8B-B14F-4D97-AF65-F5344CB8AC3E}">
        <p14:creationId xmlns:p14="http://schemas.microsoft.com/office/powerpoint/2010/main" val="23065501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8"/>
            <a:ext cx="1880410"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8"/>
            <a:ext cx="1880410" cy="291353"/>
          </a:xfrm>
          <a:prstGeom prst="rect">
            <a:avLst/>
          </a:prstGeom>
        </p:spPr>
      </p:pic>
    </p:spTree>
    <p:extLst>
      <p:ext uri="{BB962C8B-B14F-4D97-AF65-F5344CB8AC3E}">
        <p14:creationId xmlns:p14="http://schemas.microsoft.com/office/powerpoint/2010/main" val="162537185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3241725" y="3140274"/>
            <a:ext cx="2660550" cy="577452"/>
          </a:xfrm>
          <a:prstGeom prst="rect">
            <a:avLst/>
          </a:prstGeom>
          <a:noFill/>
          <a:ln>
            <a:noFill/>
          </a:ln>
        </p:spPr>
      </p:pic>
      <p:sp>
        <p:nvSpPr>
          <p:cNvPr id="3"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fontAlgn="auto" hangingPunct="0">
              <a:spcBef>
                <a:spcPts val="0"/>
              </a:spcBef>
              <a:spcAft>
                <a:spcPts val="0"/>
              </a:spcAft>
            </a:pPr>
            <a:r>
              <a:rPr lang="en-US" sz="700" dirty="0">
                <a:solidFill>
                  <a:srgbClr val="FFFFFF">
                    <a:alpha val="99000"/>
                  </a:srgbClr>
                </a:solidFill>
              </a:rPr>
              <a:t>© </a:t>
            </a:r>
            <a:r>
              <a:rPr lang="en-US" sz="700" dirty="0" smtClean="0">
                <a:solidFill>
                  <a:srgbClr val="FFFFFF">
                    <a:alpha val="99000"/>
                  </a:srgbClr>
                </a:solidFill>
              </a:rPr>
              <a:t>2011 Microsoft </a:t>
            </a:r>
            <a:r>
              <a:rPr lang="en-US" sz="700" dirty="0">
                <a:solidFill>
                  <a:srgbClr val="FFFFFF">
                    <a:alpha val="99000"/>
                  </a:srgbClr>
                </a:solidFill>
              </a:rPr>
              <a:t>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pPr>
            <a:r>
              <a:rPr lang="en-US" sz="700" dirty="0">
                <a:solidFill>
                  <a:srgbClr val="FFFFFF">
                    <a:alpha val="99000"/>
                  </a:srgb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rPr>
              <a:t>MICROSOFT </a:t>
            </a:r>
            <a:r>
              <a:rPr lang="en-US" sz="700" dirty="0">
                <a:solidFill>
                  <a:srgbClr val="FFFFFF">
                    <a:alpha val="99000"/>
                  </a:srgbClr>
                </a:solidFill>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5" y="3140274"/>
            <a:ext cx="2660550" cy="577452"/>
          </a:xfrm>
          <a:prstGeom prst="rect">
            <a:avLst/>
          </a:prstGeom>
          <a:noFill/>
          <a:ln>
            <a:noFill/>
          </a:ln>
        </p:spPr>
      </p:pic>
      <p:sp>
        <p:nvSpPr>
          <p:cNvPr id="5" name="Text Box 3"/>
          <p:cNvSpPr txBox="1">
            <a:spLocks noChangeArrowheads="1"/>
          </p:cNvSpPr>
          <p:nvPr userDrawn="1"/>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fontAlgn="auto" hangingPunct="0">
              <a:spcBef>
                <a:spcPts val="0"/>
              </a:spcBef>
              <a:spcAft>
                <a:spcPts val="0"/>
              </a:spcAft>
            </a:pPr>
            <a:r>
              <a:rPr lang="en-US" sz="700" dirty="0">
                <a:solidFill>
                  <a:srgbClr val="FFFFFF">
                    <a:alpha val="99000"/>
                  </a:srgbClr>
                </a:solidFill>
              </a:rPr>
              <a:t>© </a:t>
            </a:r>
            <a:r>
              <a:rPr lang="en-US" sz="700" dirty="0" smtClean="0">
                <a:solidFill>
                  <a:srgbClr val="FFFFFF">
                    <a:alpha val="99000"/>
                  </a:srgbClr>
                </a:solidFill>
              </a:rPr>
              <a:t>2011 Microsoft </a:t>
            </a:r>
            <a:r>
              <a:rPr lang="en-US" sz="700" dirty="0">
                <a:solidFill>
                  <a:srgbClr val="FFFFFF">
                    <a:alpha val="99000"/>
                  </a:srgbClr>
                </a:solidFill>
              </a:rPr>
              <a:t>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pPr>
            <a:r>
              <a:rPr lang="en-US" sz="700" dirty="0">
                <a:solidFill>
                  <a:srgbClr val="FFFFFF">
                    <a:alpha val="99000"/>
                  </a:srgbClr>
                </a:solidFill>
              </a:rPr>
              <a:t>The information herein is for informational purposes only and represents the current view of Microsoft Corporation as of the date of this presentation</a:t>
            </a:r>
            <a:r>
              <a:rPr lang="en-US" sz="700" dirty="0" smtClean="0">
                <a:solidFill>
                  <a:srgbClr val="FFFFFF">
                    <a:alpha val="99000"/>
                  </a:srgbClr>
                </a:solidFill>
              </a:rPr>
              <a:t>. Because </a:t>
            </a:r>
            <a:r>
              <a:rPr lang="en-US" sz="700" dirty="0">
                <a:solidFill>
                  <a:srgbClr val="FFFFFF">
                    <a:alpha val="99000"/>
                  </a:srgbClr>
                </a:solidFill>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rgbClr val="FFFFFF">
                    <a:alpha val="99000"/>
                  </a:srgbClr>
                </a:solidFill>
              </a:rPr>
              <a:t>. MICROSOFT </a:t>
            </a:r>
            <a:r>
              <a:rPr lang="en-US" sz="700" dirty="0">
                <a:solidFill>
                  <a:srgbClr val="FFFFFF">
                    <a:alpha val="99000"/>
                  </a:srgbClr>
                </a:solidFill>
              </a:rPr>
              <a:t>MAKES NO WARRANTIES, EXPRESS, IMPLIED OR STATUTORY, AS TO THE INFORMATION IN THIS PRESENTATION.</a:t>
            </a:r>
          </a:p>
        </p:txBody>
      </p:sp>
    </p:spTree>
    <p:extLst>
      <p:ext uri="{BB962C8B-B14F-4D97-AF65-F5344CB8AC3E}">
        <p14:creationId xmlns:p14="http://schemas.microsoft.com/office/powerpoint/2010/main" val="1500510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757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9677398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16510"/>
            <a:ext cx="8368939"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2" y="4267200"/>
            <a:ext cx="6859786"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8" cy="290338"/>
          </a:xfrm>
          <a:prstGeom prst="rect">
            <a:avLst/>
          </a:prstGeom>
        </p:spPr>
      </p:pic>
    </p:spTree>
    <p:extLst>
      <p:ext uri="{BB962C8B-B14F-4D97-AF65-F5344CB8AC3E}">
        <p14:creationId xmlns:p14="http://schemas.microsoft.com/office/powerpoint/2010/main" val="143589634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1472" y="2571745"/>
            <a:ext cx="811532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457200" y="6356353"/>
            <a:ext cx="2133600" cy="365125"/>
          </a:xfrm>
          <a:prstGeom prst="rect">
            <a:avLst/>
          </a:prstGeom>
        </p:spPr>
        <p:txBody>
          <a:bodyPr lIns="121883" tIns="60941" rIns="121883" bIns="60941"/>
          <a:lstStyle/>
          <a:p>
            <a:pPr defTabSz="1218987" fontAlgn="auto">
              <a:spcBef>
                <a:spcPts val="0"/>
              </a:spcBef>
              <a:spcAft>
                <a:spcPts val="0"/>
              </a:spcAft>
            </a:pPr>
            <a:fld id="{00B0806A-3FF6-4D4F-A34C-75A45DBA47E5}" type="datetimeFigureOut">
              <a:rPr lang="ru-RU" sz="2400" smtClean="0">
                <a:solidFill>
                  <a:prstClr val="black"/>
                </a:solidFill>
                <a:latin typeface="Segoe UI"/>
                <a:cs typeface="+mn-cs"/>
              </a:rPr>
              <a:pPr defTabSz="1218987" fontAlgn="auto">
                <a:spcBef>
                  <a:spcPts val="0"/>
                </a:spcBef>
                <a:spcAft>
                  <a:spcPts val="0"/>
                </a:spcAft>
              </a:pPr>
              <a:t>22.10.2012</a:t>
            </a:fld>
            <a:endParaRPr lang="ru-RU" sz="2400" dirty="0">
              <a:solidFill>
                <a:prstClr val="black"/>
              </a:solidFill>
              <a:latin typeface="Segoe UI"/>
              <a:cs typeface="+mn-cs"/>
            </a:endParaRPr>
          </a:p>
        </p:txBody>
      </p:sp>
      <p:sp>
        <p:nvSpPr>
          <p:cNvPr id="5" name="Нижний колонтитул 4"/>
          <p:cNvSpPr>
            <a:spLocks noGrp="1"/>
          </p:cNvSpPr>
          <p:nvPr>
            <p:ph type="ftr" sz="quarter" idx="11"/>
          </p:nvPr>
        </p:nvSpPr>
        <p:spPr>
          <a:xfrm>
            <a:off x="3124200" y="6356353"/>
            <a:ext cx="2895600" cy="365125"/>
          </a:xfrm>
          <a:prstGeom prst="rect">
            <a:avLst/>
          </a:prstGeom>
        </p:spPr>
        <p:txBody>
          <a:bodyPr lIns="121883" tIns="60941" rIns="121883" bIns="60941"/>
          <a:lstStyle/>
          <a:p>
            <a:pPr defTabSz="1218987" fontAlgn="auto">
              <a:spcBef>
                <a:spcPts val="0"/>
              </a:spcBef>
              <a:spcAft>
                <a:spcPts val="0"/>
              </a:spcAft>
            </a:pPr>
            <a:endParaRPr lang="ru-RU" sz="2400" dirty="0">
              <a:solidFill>
                <a:prstClr val="black"/>
              </a:solidFill>
              <a:latin typeface="Segoe UI"/>
              <a:cs typeface="+mn-cs"/>
            </a:endParaRPr>
          </a:p>
        </p:txBody>
      </p:sp>
      <p:sp>
        <p:nvSpPr>
          <p:cNvPr id="6" name="Номер слайда 5"/>
          <p:cNvSpPr>
            <a:spLocks noGrp="1"/>
          </p:cNvSpPr>
          <p:nvPr>
            <p:ph type="sldNum" sz="quarter" idx="12"/>
          </p:nvPr>
        </p:nvSpPr>
        <p:spPr>
          <a:xfrm>
            <a:off x="6553201" y="6356353"/>
            <a:ext cx="2133600" cy="365125"/>
          </a:xfrm>
          <a:prstGeom prst="rect">
            <a:avLst/>
          </a:prstGeom>
        </p:spPr>
        <p:txBody>
          <a:bodyPr lIns="121883" tIns="60941" rIns="121883" bIns="60941"/>
          <a:lstStyle/>
          <a:p>
            <a:pPr defTabSz="1218987" fontAlgn="auto">
              <a:spcBef>
                <a:spcPts val="0"/>
              </a:spcBef>
              <a:spcAft>
                <a:spcPts val="0"/>
              </a:spcAft>
            </a:pPr>
            <a:fld id="{E5742F8B-14A1-4CD8-A0DC-ECD3BCB5B6F8}" type="slidenum">
              <a:rPr lang="ru-RU" sz="2400" smtClean="0">
                <a:solidFill>
                  <a:prstClr val="black"/>
                </a:solidFill>
                <a:latin typeface="Segoe UI"/>
                <a:cs typeface="+mn-cs"/>
              </a:rPr>
              <a:pPr defTabSz="1218987" fontAlgn="auto">
                <a:spcBef>
                  <a:spcPts val="0"/>
                </a:spcBef>
                <a:spcAft>
                  <a:spcPts val="0"/>
                </a:spcAft>
              </a:pPr>
              <a:t>‹#›</a:t>
            </a:fld>
            <a:endParaRPr lang="ru-RU" sz="2400" dirty="0">
              <a:solidFill>
                <a:prstClr val="black"/>
              </a:solidFill>
              <a:latin typeface="Segoe UI"/>
              <a:cs typeface="+mn-cs"/>
            </a:endParaRPr>
          </a:p>
        </p:txBody>
      </p:sp>
      <p:sp>
        <p:nvSpPr>
          <p:cNvPr id="7" name="Заголовок 1"/>
          <p:cNvSpPr>
            <a:spLocks noGrp="1"/>
          </p:cNvSpPr>
          <p:nvPr>
            <p:ph type="title"/>
          </p:nvPr>
        </p:nvSpPr>
        <p:spPr>
          <a:xfrm>
            <a:off x="571472" y="1214424"/>
            <a:ext cx="8086724"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1710427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978" y="291071"/>
            <a:ext cx="2147009"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51370" y="6029990"/>
            <a:ext cx="990702" cy="506083"/>
          </a:xfrm>
          <a:prstGeom prst="rect">
            <a:avLst/>
          </a:prstGeom>
        </p:spPr>
      </p:pic>
      <p:sp>
        <p:nvSpPr>
          <p:cNvPr id="5" name="Text Placeholder 4"/>
          <p:cNvSpPr>
            <a:spLocks noGrp="1"/>
          </p:cNvSpPr>
          <p:nvPr>
            <p:ph type="body" sz="quarter" idx="12" hasCustomPrompt="1"/>
          </p:nvPr>
        </p:nvSpPr>
        <p:spPr>
          <a:xfrm>
            <a:off x="201930" y="4593273"/>
            <a:ext cx="4705063" cy="1794661"/>
          </a:xfrm>
          <a:noFill/>
        </p:spPr>
        <p:txBody>
          <a:bodyPr lIns="143392" tIns="107544" rIns="143392" bIns="107544">
            <a:noAutofit/>
          </a:bodyPr>
          <a:lstStyle>
            <a:lvl1pPr marL="0" indent="0">
              <a:spcBef>
                <a:spcPts val="0"/>
              </a:spcBef>
              <a:buNone/>
              <a:defRPr sz="35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01929" y="2881140"/>
            <a:ext cx="7395458" cy="919687"/>
          </a:xfrm>
          <a:noFill/>
        </p:spPr>
        <p:txBody>
          <a:bodyPr lIns="143392" tIns="89620" rIns="143392" bIns="89620" anchor="t" anchorCtr="0"/>
          <a:lstStyle>
            <a:lvl1pPr>
              <a:defRPr sz="5300" spc="-99"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3210553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3"/>
            <a:ext cx="8423524" cy="2437590"/>
          </a:xfrm>
        </p:spPr>
        <p:txBody>
          <a:bodyPr/>
          <a:lstStyle>
            <a:lvl1pPr marL="0" indent="0">
              <a:buNone/>
              <a:defRPr lang="en-US" sz="8800" i="0" kern="1200" spc="-100" baseline="0" dirty="0" smtClean="0">
                <a:solidFill>
                  <a:schemeClr val="tx1">
                    <a:alpha val="99000"/>
                  </a:schemeClr>
                </a:solidFill>
                <a:latin typeface="Segoe UI Light" pitchFamily="34" charset="0"/>
                <a:ea typeface="+mn-ea"/>
                <a:cs typeface="+mn-cs"/>
              </a:defRPr>
            </a:lvl1pPr>
          </a:lstStyle>
          <a:p>
            <a:pPr marL="0" lvl="0" indent="0" algn="l" defTabSz="91392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6" y="4343407"/>
            <a:ext cx="5636696" cy="443199"/>
          </a:xfrm>
        </p:spPr>
        <p:txBody>
          <a:bodyPr/>
          <a:lstStyle>
            <a:lvl1pPr marL="0" indent="0">
              <a:buNone/>
              <a:defRPr lang="en-US" sz="3200" kern="1200" spc="-100" baseline="0" dirty="0">
                <a:solidFill>
                  <a:schemeClr val="tx1">
                    <a:alpha val="99000"/>
                  </a:schemeClr>
                </a:solidFill>
                <a:latin typeface="+mj-lt"/>
                <a:ea typeface="+mn-ea"/>
                <a:cs typeface="+mn-cs"/>
              </a:defRPr>
            </a:lvl1pPr>
          </a:lstStyle>
          <a:p>
            <a:pPr marL="0" lvl="0" indent="0" algn="l" defTabSz="91392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40" y="6364653"/>
            <a:ext cx="1197051" cy="26836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40" y="228602"/>
            <a:ext cx="1873858" cy="290339"/>
          </a:xfrm>
          <a:prstGeom prst="rect">
            <a:avLst/>
          </a:prstGeom>
        </p:spPr>
      </p:pic>
    </p:spTree>
    <p:extLst>
      <p:ext uri="{BB962C8B-B14F-4D97-AF65-F5344CB8AC3E}">
        <p14:creationId xmlns:p14="http://schemas.microsoft.com/office/powerpoint/2010/main" val="14840376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Box 3"/>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1360171D-4981-4B33-8ADF-7E5B93FF3ED9}"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5" name="TextBox 4"/>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6" name="Straight Connector 5"/>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2588" y="228601"/>
            <a:ext cx="8380412" cy="66638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2588" y="1447800"/>
            <a:ext cx="8380412"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16151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015F0AB3-3DDA-4351-A95E-6C169CBCFE7C}"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6" name="TextBox 5"/>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7" name="Straight Connector 6"/>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2588" y="228601"/>
            <a:ext cx="8380412" cy="66638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2588" y="1447800"/>
            <a:ext cx="412272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7128" y="1447800"/>
            <a:ext cx="4115872"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5266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6B953E0D-4E4F-4E29-AF90-990E61431A17}"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8" name="TextBox 7"/>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9" name="Straight Connector 8"/>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2588" y="228601"/>
            <a:ext cx="8380412" cy="66638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1"/>
            <a:ext cx="412272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272656"/>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128" y="1447801"/>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7128" y="2272656"/>
            <a:ext cx="4115872"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327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Box 2"/>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6CE10CC0-9E10-4CBA-BE56-3FEACB2FD89F}"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4" name="TextBox 3"/>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5" name="Straight Connector 4"/>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2588" y="228601"/>
            <a:ext cx="8380412" cy="66638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867187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p:nvPr/>
        </p:nvSpPr>
        <p:spPr>
          <a:xfrm>
            <a:off x="8753374" y="6508285"/>
            <a:ext cx="274391" cy="138499"/>
          </a:xfrm>
          <a:prstGeom prst="rect">
            <a:avLst/>
          </a:prstGeom>
          <a:noFill/>
        </p:spPr>
        <p:txBody>
          <a:bodyPr lIns="0" tIns="0" rIns="0" bIns="0">
            <a:spAutoFit/>
          </a:bodyPr>
          <a:lstStyle/>
          <a:p>
            <a:pPr defTabSz="914363" fontAlgn="auto">
              <a:spcBef>
                <a:spcPts val="0"/>
              </a:spcBef>
              <a:spcAft>
                <a:spcPts val="0"/>
              </a:spcAft>
              <a:tabLst>
                <a:tab pos="230188" algn="l"/>
              </a:tabLst>
              <a:defRPr/>
            </a:pPr>
            <a:fld id="{2BAE804D-7B56-4D46-BD96-A30C5B587846}" type="slidenum">
              <a:rPr lang="en-US" sz="900">
                <a:gradFill>
                  <a:gsLst>
                    <a:gs pos="0">
                      <a:schemeClr val="accent3"/>
                    </a:gs>
                    <a:gs pos="86000">
                      <a:schemeClr val="accent3"/>
                    </a:gs>
                  </a:gsLst>
                  <a:lin ang="5400000" scaled="0"/>
                </a:gradFill>
                <a:latin typeface="+mn-lt"/>
                <a:cs typeface="+mn-cs"/>
              </a:rPr>
              <a:pPr defTabSz="914363" fontAlgn="auto">
                <a:spcBef>
                  <a:spcPts val="0"/>
                </a:spcBef>
                <a:spcAft>
                  <a:spcPts val="0"/>
                </a:spcAft>
                <a:tabLst>
                  <a:tab pos="230188" algn="l"/>
                </a:tabLst>
                <a:defRPr/>
              </a:pPr>
              <a:t>‹#›</a:t>
            </a:fld>
            <a:endParaRPr lang="en-US" sz="900" dirty="0">
              <a:gradFill>
                <a:gsLst>
                  <a:gs pos="0">
                    <a:schemeClr val="accent3"/>
                  </a:gs>
                  <a:gs pos="86000">
                    <a:schemeClr val="accent3"/>
                  </a:gs>
                </a:gsLst>
                <a:lin ang="5400000" scaled="0"/>
              </a:gradFill>
              <a:latin typeface="+mn-lt"/>
              <a:cs typeface="+mn-cs"/>
            </a:endParaRPr>
          </a:p>
        </p:txBody>
      </p:sp>
      <p:sp>
        <p:nvSpPr>
          <p:cNvPr id="3" name="TextBox 2"/>
          <p:cNvSpPr txBox="1"/>
          <p:nvPr/>
        </p:nvSpPr>
        <p:spPr>
          <a:xfrm>
            <a:off x="6392861" y="6508285"/>
            <a:ext cx="2029113" cy="138499"/>
          </a:xfrm>
          <a:prstGeom prst="rect">
            <a:avLst/>
          </a:prstGeom>
          <a:noFill/>
        </p:spPr>
        <p:txBody>
          <a:bodyPr lIns="0" tIns="0" rIns="0" bIns="0">
            <a:spAutoFit/>
          </a:bodyPr>
          <a:lstStyle/>
          <a:p>
            <a:pPr algn="r" defTabSz="914363" fontAlgn="auto">
              <a:spcBef>
                <a:spcPts val="0"/>
              </a:spcBef>
              <a:spcAft>
                <a:spcPts val="0"/>
              </a:spcAft>
              <a:defRPr/>
            </a:pPr>
            <a:r>
              <a:rPr lang="en-US" sz="900" dirty="0">
                <a:gradFill>
                  <a:gsLst>
                    <a:gs pos="0">
                      <a:schemeClr val="accent3"/>
                    </a:gs>
                    <a:gs pos="86000">
                      <a:schemeClr val="accent3"/>
                    </a:gs>
                  </a:gsLst>
                  <a:lin ang="5400000" scaled="0"/>
                </a:gradFill>
                <a:latin typeface="+mn-lt"/>
                <a:cs typeface="+mn-cs"/>
              </a:rPr>
              <a:t>© 2009 Microsoft Confidential</a:t>
            </a:r>
          </a:p>
        </p:txBody>
      </p:sp>
      <p:cxnSp>
        <p:nvCxnSpPr>
          <p:cNvPr id="4" name="Straight Connector 3"/>
          <p:cNvCxnSpPr/>
          <p:nvPr/>
        </p:nvCxnSpPr>
        <p:spPr>
          <a:xfrm rot="5400000">
            <a:off x="8480425" y="657701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226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4854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7.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588" y="228600"/>
            <a:ext cx="8380412" cy="666750"/>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2588" y="1447800"/>
            <a:ext cx="8380412" cy="2000250"/>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ransition>
    <p:fade/>
  </p:transition>
  <p:txStyles>
    <p:titleStyle>
      <a:lvl1pPr algn="l" defTabSz="912813" rtl="0" eaLnBrk="1" fontAlgn="base" hangingPunct="1">
        <a:lnSpc>
          <a:spcPct val="90000"/>
        </a:lnSpc>
        <a:spcBef>
          <a:spcPct val="0"/>
        </a:spcBef>
        <a:spcAft>
          <a:spcPct val="0"/>
        </a:spcAft>
        <a:defRPr lang="en-US" sz="4800" kern="1200" spc="-2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9pPr>
    </p:titleStyle>
    <p:bodyStyle>
      <a:lvl1pPr marL="398463" indent="-398463"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747713" indent="-349250" algn="l" defTabSz="912813" rtl="0" eaLnBrk="1" fontAlgn="base" hangingPunct="1">
        <a:lnSpc>
          <a:spcPct val="90000"/>
        </a:lnSpc>
        <a:spcBef>
          <a:spcPct val="20000"/>
        </a:spcBef>
        <a:spcAft>
          <a:spcPct val="0"/>
        </a:spcAft>
        <a:buSzPct val="90000"/>
        <a:buBlip>
          <a:blip r:embed="rId20"/>
        </a:buBlip>
        <a:defRPr sz="2800" kern="1200">
          <a:gradFill>
            <a:gsLst>
              <a:gs pos="0">
                <a:schemeClr val="tx1"/>
              </a:gs>
              <a:gs pos="86000">
                <a:schemeClr val="tx1"/>
              </a:gs>
            </a:gsLst>
            <a:lin ang="5400000" scaled="0"/>
          </a:gradFill>
          <a:latin typeface="+mn-lt"/>
          <a:ea typeface="+mn-ea"/>
          <a:cs typeface="+mn-cs"/>
        </a:defRPr>
      </a:lvl2pPr>
      <a:lvl3pPr marL="1081088" indent="-333375" algn="l" defTabSz="912813" rtl="0" eaLnBrk="1" fontAlgn="base" hangingPunct="1">
        <a:lnSpc>
          <a:spcPct val="90000"/>
        </a:lnSpc>
        <a:spcBef>
          <a:spcPct val="20000"/>
        </a:spcBef>
        <a:spcAft>
          <a:spcPct val="0"/>
        </a:spcAft>
        <a:buSzPct val="90000"/>
        <a:buBlip>
          <a:blip r:embed="rId20"/>
        </a:buBlip>
        <a:defRPr sz="2400" kern="1200">
          <a:gradFill>
            <a:gsLst>
              <a:gs pos="0">
                <a:schemeClr val="tx1"/>
              </a:gs>
              <a:gs pos="86000">
                <a:schemeClr val="tx1"/>
              </a:gs>
            </a:gsLst>
            <a:lin ang="5400000" scaled="0"/>
          </a:gradFill>
          <a:latin typeface="+mn-lt"/>
          <a:ea typeface="+mn-ea"/>
          <a:cs typeface="+mn-cs"/>
        </a:defRPr>
      </a:lvl3pPr>
      <a:lvl4pPr marL="1379538" indent="-298450" algn="l" defTabSz="912813" rtl="0" eaLnBrk="1" fontAlgn="base" hangingPunct="1">
        <a:lnSpc>
          <a:spcPct val="90000"/>
        </a:lnSpc>
        <a:spcBef>
          <a:spcPct val="20000"/>
        </a:spcBef>
        <a:spcAft>
          <a:spcPct val="0"/>
        </a:spcAft>
        <a:buSzPct val="90000"/>
        <a:buBlip>
          <a:blip r:embed="rId20"/>
        </a:buBlip>
        <a:defRPr sz="2000" kern="1200">
          <a:gradFill>
            <a:gsLst>
              <a:gs pos="0">
                <a:schemeClr val="tx1"/>
              </a:gs>
              <a:gs pos="86000">
                <a:schemeClr val="tx1"/>
              </a:gs>
            </a:gsLst>
            <a:lin ang="5400000" scaled="0"/>
          </a:gradFill>
          <a:latin typeface="+mn-lt"/>
          <a:ea typeface="+mn-ea"/>
          <a:cs typeface="+mn-cs"/>
        </a:defRPr>
      </a:lvl4pPr>
      <a:lvl5pPr marL="1662113" indent="-282575" algn="l" defTabSz="912813" rtl="0" eaLnBrk="1" fontAlgn="base" hangingPunct="1">
        <a:lnSpc>
          <a:spcPct val="90000"/>
        </a:lnSpc>
        <a:spcBef>
          <a:spcPct val="20000"/>
        </a:spcBef>
        <a:spcAft>
          <a:spcPct val="0"/>
        </a:spcAft>
        <a:buSzPct val="90000"/>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2588" y="228600"/>
            <a:ext cx="8380412" cy="666750"/>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2588" y="1905000"/>
            <a:ext cx="8380412" cy="2108200"/>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3" r:id="rId1"/>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79992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hyperlink" Target="http://twitter.com/abok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bokov@microsoft.com"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06667" y="1952760"/>
            <a:ext cx="8387973" cy="1359196"/>
          </a:xfrm>
        </p:spPr>
        <p:txBody>
          <a:bodyPr/>
          <a:lstStyle/>
          <a:p>
            <a:r>
              <a:rPr lang="en-US" dirty="0" smtClean="0"/>
              <a:t>Windows Azure</a:t>
            </a:r>
            <a:r>
              <a:rPr lang="ru-RU" dirty="0" smtClean="0"/>
              <a:t> – </a:t>
            </a:r>
            <a:r>
              <a:rPr lang="ru-RU" dirty="0" smtClean="0"/>
              <a:t>облако для бизнеса</a:t>
            </a:r>
            <a:endParaRPr lang="en-US" dirty="0"/>
          </a:p>
        </p:txBody>
      </p:sp>
    </p:spTree>
    <p:extLst>
      <p:ext uri="{BB962C8B-B14F-4D97-AF65-F5344CB8AC3E}">
        <p14:creationId xmlns:p14="http://schemas.microsoft.com/office/powerpoint/2010/main" val="13916704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sp>
        <p:nvSpPr>
          <p:cNvPr id="2" name="TextBox 1"/>
          <p:cNvSpPr txBox="1"/>
          <p:nvPr/>
        </p:nvSpPr>
        <p:spPr>
          <a:xfrm>
            <a:off x="671978" y="458113"/>
            <a:ext cx="8385525" cy="1477328"/>
          </a:xfrm>
          <a:prstGeom prst="rect">
            <a:avLst/>
          </a:prstGeom>
          <a:noFill/>
        </p:spPr>
        <p:txBody>
          <a:bodyPr wrap="square" lIns="0" tIns="0" rIns="0" bIns="0" rtlCol="0">
            <a:spAutoFit/>
          </a:bodyPr>
          <a:lstStyle/>
          <a:p>
            <a:r>
              <a:rPr lang="ru-RU" sz="3200" dirty="0">
                <a:gradFill>
                  <a:gsLst>
                    <a:gs pos="0">
                      <a:schemeClr val="tx1"/>
                    </a:gs>
                    <a:gs pos="86000">
                      <a:schemeClr val="tx1"/>
                    </a:gs>
                  </a:gsLst>
                  <a:lin ang="5400000" scaled="0"/>
                </a:gradFill>
              </a:rPr>
              <a:t>Наши облачные технологии – преимущество Вашего бизнеса</a:t>
            </a:r>
          </a:p>
          <a:p>
            <a:endParaRPr lang="ru-RU" sz="3200" dirty="0" smtClean="0">
              <a:gradFill>
                <a:gsLst>
                  <a:gs pos="0">
                    <a:schemeClr val="tx1"/>
                  </a:gs>
                  <a:gs pos="86000">
                    <a:schemeClr val="tx1"/>
                  </a:gs>
                </a:gsLst>
                <a:lin ang="5400000" scaled="0"/>
              </a:gradFill>
            </a:endParaRPr>
          </a:p>
        </p:txBody>
      </p:sp>
      <p:sp>
        <p:nvSpPr>
          <p:cNvPr id="3" name="TextBox 2"/>
          <p:cNvSpPr txBox="1"/>
          <p:nvPr/>
        </p:nvSpPr>
        <p:spPr>
          <a:xfrm flipH="1">
            <a:off x="407837" y="1660480"/>
            <a:ext cx="8526096" cy="5539978"/>
          </a:xfrm>
          <a:prstGeom prst="rect">
            <a:avLst/>
          </a:prstGeom>
          <a:noFill/>
        </p:spPr>
        <p:txBody>
          <a:bodyPr wrap="square" lIns="0" tIns="0" rIns="0" bIns="0" rtlCol="0">
            <a:spAutoFit/>
          </a:bodyPr>
          <a:lstStyle/>
          <a:p>
            <a:pPr marL="457200" indent="-457200">
              <a:lnSpc>
                <a:spcPct val="150000"/>
              </a:lnSpc>
              <a:buFont typeface="Arial" pitchFamily="34" charset="0"/>
              <a:buChar char="•"/>
            </a:pPr>
            <a:r>
              <a:rPr lang="ru-RU" sz="2000" dirty="0">
                <a:gradFill>
                  <a:gsLst>
                    <a:gs pos="0">
                      <a:schemeClr val="tx1"/>
                    </a:gs>
                    <a:gs pos="86000">
                      <a:schemeClr val="tx1"/>
                    </a:gs>
                  </a:gsLst>
                  <a:lin ang="5400000" scaled="0"/>
                </a:gradFill>
              </a:rPr>
              <a:t>Поддержка партнеров от </a:t>
            </a:r>
            <a:r>
              <a:rPr lang="en-US" sz="2000" dirty="0">
                <a:gradFill>
                  <a:gsLst>
                    <a:gs pos="0">
                      <a:schemeClr val="tx1"/>
                    </a:gs>
                    <a:gs pos="86000">
                      <a:schemeClr val="tx1"/>
                    </a:gs>
                  </a:gsLst>
                  <a:lin ang="5400000" scaled="0"/>
                </a:gradFill>
              </a:rPr>
              <a:t>Microsoft </a:t>
            </a:r>
            <a:r>
              <a:rPr lang="en-US" sz="2000" dirty="0" smtClean="0">
                <a:gradFill>
                  <a:gsLst>
                    <a:gs pos="0">
                      <a:schemeClr val="tx1"/>
                    </a:gs>
                    <a:gs pos="86000">
                      <a:schemeClr val="tx1"/>
                    </a:gs>
                  </a:gsLst>
                  <a:lin ang="5400000" scaled="0"/>
                </a:gradFill>
              </a:rPr>
              <a:t> - </a:t>
            </a:r>
            <a:r>
              <a:rPr lang="ru-RU" sz="2000" dirty="0" smtClean="0">
                <a:gradFill>
                  <a:gsLst>
                    <a:gs pos="0">
                      <a:schemeClr val="tx1"/>
                    </a:gs>
                    <a:gs pos="86000">
                      <a:schemeClr val="tx1"/>
                    </a:gs>
                  </a:gsLst>
                  <a:lin ang="5400000" scaled="0"/>
                </a:gradFill>
              </a:rPr>
              <a:t>мы здесь и мы работаем вместе с Вами!</a:t>
            </a:r>
            <a:endParaRPr lang="en-US" sz="20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r>
              <a:rPr lang="ru-RU" sz="2000" dirty="0" smtClean="0">
                <a:gradFill>
                  <a:gsLst>
                    <a:gs pos="0">
                      <a:schemeClr val="tx1"/>
                    </a:gs>
                    <a:gs pos="86000">
                      <a:schemeClr val="tx1"/>
                    </a:gs>
                  </a:gsLst>
                  <a:lin ang="5400000" scaled="0"/>
                </a:gradFill>
              </a:rPr>
              <a:t>Минимальные </a:t>
            </a:r>
            <a:r>
              <a:rPr lang="ru-RU" sz="2000" dirty="0" smtClean="0">
                <a:gradFill>
                  <a:gsLst>
                    <a:gs pos="0">
                      <a:schemeClr val="tx1"/>
                    </a:gs>
                    <a:gs pos="86000">
                      <a:schemeClr val="tx1"/>
                    </a:gs>
                  </a:gsLst>
                  <a:lin ang="5400000" scaled="0"/>
                </a:gradFill>
              </a:rPr>
              <a:t>начальные вложения</a:t>
            </a:r>
          </a:p>
          <a:p>
            <a:pPr marL="457200" indent="-457200">
              <a:lnSpc>
                <a:spcPct val="150000"/>
              </a:lnSpc>
              <a:buFont typeface="Arial" pitchFamily="34" charset="0"/>
              <a:buChar char="•"/>
            </a:pPr>
            <a:r>
              <a:rPr lang="ru-RU" sz="2000" dirty="0" smtClean="0">
                <a:gradFill>
                  <a:gsLst>
                    <a:gs pos="0">
                      <a:schemeClr val="tx1"/>
                    </a:gs>
                    <a:gs pos="86000">
                      <a:schemeClr val="tx1"/>
                    </a:gs>
                  </a:gsLst>
                  <a:lin ang="5400000" scaled="0"/>
                </a:gradFill>
              </a:rPr>
              <a:t>Прозрачные и легко </a:t>
            </a:r>
            <a:r>
              <a:rPr lang="ru-RU" sz="2000" dirty="0" smtClean="0">
                <a:gradFill>
                  <a:gsLst>
                    <a:gs pos="0">
                      <a:schemeClr val="tx1"/>
                    </a:gs>
                    <a:gs pos="86000">
                      <a:schemeClr val="tx1"/>
                    </a:gs>
                  </a:gsLst>
                  <a:lin ang="5400000" scaled="0"/>
                </a:gradFill>
              </a:rPr>
              <a:t>контролируемые </a:t>
            </a:r>
            <a:r>
              <a:rPr lang="ru-RU" sz="2000" dirty="0" smtClean="0">
                <a:gradFill>
                  <a:gsLst>
                    <a:gs pos="0">
                      <a:schemeClr val="tx1"/>
                    </a:gs>
                    <a:gs pos="86000">
                      <a:schemeClr val="tx1"/>
                    </a:gs>
                  </a:gsLst>
                  <a:lin ang="5400000" scaled="0"/>
                </a:gradFill>
              </a:rPr>
              <a:t>расходы на</a:t>
            </a:r>
            <a:r>
              <a:rPr lang="en-US" sz="2000" dirty="0" smtClean="0">
                <a:gradFill>
                  <a:gsLst>
                    <a:gs pos="0">
                      <a:schemeClr val="tx1"/>
                    </a:gs>
                    <a:gs pos="86000">
                      <a:schemeClr val="tx1"/>
                    </a:gs>
                  </a:gsLst>
                  <a:lin ang="5400000" scaled="0"/>
                </a:gradFill>
              </a:rPr>
              <a:t> </a:t>
            </a:r>
            <a:r>
              <a:rPr lang="ru-RU" sz="2000" dirty="0" smtClean="0">
                <a:gradFill>
                  <a:gsLst>
                    <a:gs pos="0">
                      <a:schemeClr val="tx1"/>
                    </a:gs>
                    <a:gs pos="86000">
                      <a:schemeClr val="tx1"/>
                    </a:gs>
                  </a:gsLst>
                  <a:lin ang="5400000" scaled="0"/>
                </a:gradFill>
              </a:rPr>
              <a:t>используемые ресурсы в </a:t>
            </a:r>
            <a:r>
              <a:rPr lang="en-US" sz="2000" dirty="0" smtClean="0">
                <a:gradFill>
                  <a:gsLst>
                    <a:gs pos="0">
                      <a:schemeClr val="tx1"/>
                    </a:gs>
                    <a:gs pos="86000">
                      <a:schemeClr val="tx1"/>
                    </a:gs>
                  </a:gsLst>
                  <a:lin ang="5400000" scaled="0"/>
                </a:gradFill>
              </a:rPr>
              <a:t>Windows Azure</a:t>
            </a:r>
            <a:endParaRPr lang="ru-RU" sz="20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r>
              <a:rPr lang="ru-RU" sz="2000" dirty="0" smtClean="0">
                <a:gradFill>
                  <a:gsLst>
                    <a:gs pos="0">
                      <a:schemeClr val="tx1"/>
                    </a:gs>
                    <a:gs pos="86000">
                      <a:schemeClr val="tx1"/>
                    </a:gs>
                  </a:gsLst>
                  <a:lin ang="5400000" scaled="0"/>
                </a:gradFill>
              </a:rPr>
              <a:t>Оптимизация расходов на разработку – быстрый прототип, использование уже готовых сторонних компонент</a:t>
            </a:r>
          </a:p>
          <a:p>
            <a:pPr marL="457200" indent="-457200">
              <a:lnSpc>
                <a:spcPct val="150000"/>
              </a:lnSpc>
              <a:buFont typeface="Arial" pitchFamily="34" charset="0"/>
              <a:buChar char="•"/>
            </a:pPr>
            <a:r>
              <a:rPr lang="ru-RU" sz="2000" dirty="0" smtClean="0">
                <a:gradFill>
                  <a:gsLst>
                    <a:gs pos="0">
                      <a:schemeClr val="tx1"/>
                    </a:gs>
                    <a:gs pos="86000">
                      <a:schemeClr val="tx1"/>
                    </a:gs>
                  </a:gsLst>
                  <a:lin ang="5400000" scaled="0"/>
                </a:gradFill>
              </a:rPr>
              <a:t>Высокий </a:t>
            </a:r>
            <a:r>
              <a:rPr lang="en-US" sz="2000" dirty="0" smtClean="0">
                <a:gradFill>
                  <a:gsLst>
                    <a:gs pos="0">
                      <a:schemeClr val="tx1"/>
                    </a:gs>
                    <a:gs pos="86000">
                      <a:schemeClr val="tx1"/>
                    </a:gs>
                  </a:gsLst>
                  <a:lin ang="5400000" scaled="0"/>
                </a:gradFill>
              </a:rPr>
              <a:t>SLA </a:t>
            </a:r>
            <a:r>
              <a:rPr lang="ru-RU" sz="2000" dirty="0" smtClean="0">
                <a:gradFill>
                  <a:gsLst>
                    <a:gs pos="0">
                      <a:schemeClr val="tx1"/>
                    </a:gs>
                    <a:gs pos="86000">
                      <a:schemeClr val="tx1"/>
                    </a:gs>
                  </a:gsLst>
                  <a:lin ang="5400000" scaled="0"/>
                </a:gradFill>
              </a:rPr>
              <a:t>создаваемого продукта для конечного </a:t>
            </a:r>
            <a:r>
              <a:rPr lang="ru-RU" sz="2000" dirty="0" smtClean="0">
                <a:gradFill>
                  <a:gsLst>
                    <a:gs pos="0">
                      <a:schemeClr val="tx1"/>
                    </a:gs>
                    <a:gs pos="86000">
                      <a:schemeClr val="tx1"/>
                    </a:gs>
                  </a:gsLst>
                  <a:lin ang="5400000" scaled="0"/>
                </a:gradFill>
              </a:rPr>
              <a:t>клиента</a:t>
            </a:r>
          </a:p>
          <a:p>
            <a:pPr marL="457200" indent="-457200">
              <a:lnSpc>
                <a:spcPct val="150000"/>
              </a:lnSpc>
              <a:buFont typeface="Arial" pitchFamily="34" charset="0"/>
              <a:buChar char="•"/>
            </a:pPr>
            <a:r>
              <a:rPr lang="ru-RU" sz="2000" dirty="0" smtClean="0">
                <a:gradFill>
                  <a:gsLst>
                    <a:gs pos="0">
                      <a:schemeClr val="tx1"/>
                    </a:gs>
                    <a:gs pos="86000">
                      <a:schemeClr val="tx1"/>
                    </a:gs>
                  </a:gsLst>
                  <a:lin ang="5400000" scaled="0"/>
                </a:gradFill>
              </a:rPr>
              <a:t>Гибкие программы оплаты ресурсов</a:t>
            </a:r>
          </a:p>
          <a:p>
            <a:pPr marL="457200" indent="-457200">
              <a:lnSpc>
                <a:spcPct val="150000"/>
              </a:lnSpc>
              <a:buFont typeface="Arial" pitchFamily="34" charset="0"/>
              <a:buChar char="•"/>
            </a:pPr>
            <a:endParaRPr lang="ru-RU" sz="20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endParaRPr lang="en-US" sz="20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endParaRPr lang="en-US" sz="2000" dirty="0" smtClean="0">
              <a:gradFill>
                <a:gsLst>
                  <a:gs pos="0">
                    <a:schemeClr val="tx1"/>
                  </a:gs>
                  <a:gs pos="86000">
                    <a:schemeClr val="tx1"/>
                  </a:gs>
                </a:gsLst>
                <a:lin ang="5400000" scaled="0"/>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4874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Объект 2"/>
          <p:cNvSpPr txBox="1">
            <a:spLocks/>
          </p:cNvSpPr>
          <p:nvPr/>
        </p:nvSpPr>
        <p:spPr>
          <a:xfrm>
            <a:off x="421801" y="430437"/>
            <a:ext cx="11902222" cy="6889207"/>
          </a:xfrm>
          <a:prstGeom prst="rect">
            <a:avLst/>
          </a:prstGeom>
        </p:spPr>
        <p:txBody>
          <a:bodyPr lIns="121883" tIns="60941" rIns="121883" bIns="60941">
            <a:normAutofit/>
          </a:bodyPr>
          <a:lstStyle>
            <a:lvl1pPr marL="259450" indent="-259450" algn="l" defTabSz="685498"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490" indent="-213036" algn="l" defTabSz="685498" rtl="0" eaLnBrk="1" latinLnBrk="0" hangingPunct="1">
              <a:lnSpc>
                <a:spcPct val="90000"/>
              </a:lnSpc>
              <a:spcBef>
                <a:spcPct val="20000"/>
              </a:spcBef>
              <a:buSzPct val="90000"/>
              <a:buFont typeface="Arial" pitchFamily="34" charset="0"/>
              <a:buChar char="•"/>
              <a:tabLst>
                <a:tab pos="472490"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525" indent="-213036" algn="l" defTabSz="685498"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1599" indent="-167811" algn="l" defTabSz="685498" rtl="0" eaLnBrk="1" latinLnBrk="0" hangingPunct="1">
              <a:lnSpc>
                <a:spcPct val="90000"/>
              </a:lnSpc>
              <a:spcBef>
                <a:spcPct val="20000"/>
              </a:spcBef>
              <a:buSzPct val="90000"/>
              <a:buFont typeface="Arial" pitchFamily="34" charset="0"/>
              <a:buChar char="•"/>
              <a:tabLst>
                <a:tab pos="685525"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172" indent="-172573" algn="l" defTabSz="685498" rtl="0" eaLnBrk="1" latinLnBrk="0" hangingPunct="1">
              <a:lnSpc>
                <a:spcPct val="90000"/>
              </a:lnSpc>
              <a:spcBef>
                <a:spcPct val="20000"/>
              </a:spcBef>
              <a:buSzPct val="90000"/>
              <a:buFont typeface="Arial" pitchFamily="34" charset="0"/>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5121" indent="-171374" algn="l" defTabSz="68549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69" indent="-171374" algn="l" defTabSz="68549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18" indent="-171374" algn="l" defTabSz="68549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69" indent="-171374" algn="l" defTabSz="685498"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ru-RU" sz="4300" dirty="0">
                <a:solidFill>
                  <a:schemeClr val="tx1"/>
                </a:solidFill>
                <a:latin typeface="Segoe UI" pitchFamily="34" charset="0"/>
                <a:ea typeface="Segoe UI" pitchFamily="34" charset="0"/>
                <a:cs typeface="Segoe UI" pitchFamily="34" charset="0"/>
              </a:rPr>
              <a:t>Полезные  ресурсы</a:t>
            </a:r>
            <a:endParaRPr lang="en-US" sz="4300" dirty="0">
              <a:solidFill>
                <a:schemeClr val="tx1"/>
              </a:solidFill>
              <a:latin typeface="Segoe UI" pitchFamily="34" charset="0"/>
              <a:ea typeface="Segoe UI" pitchFamily="34" charset="0"/>
              <a:cs typeface="Segoe UI" pitchFamily="34" charset="0"/>
            </a:endParaRPr>
          </a:p>
          <a:p>
            <a:pPr>
              <a:lnSpc>
                <a:spcPct val="150000"/>
              </a:lnSpc>
            </a:pPr>
            <a:r>
              <a:rPr lang="ru-RU" sz="2700" dirty="0">
                <a:solidFill>
                  <a:schemeClr val="tx1"/>
                </a:solidFill>
                <a:latin typeface="Segoe UI" pitchFamily="34" charset="0"/>
                <a:ea typeface="Segoe UI" pitchFamily="34" charset="0"/>
                <a:cs typeface="Segoe UI" pitchFamily="34" charset="0"/>
              </a:rPr>
              <a:t>Портал о технологиях </a:t>
            </a:r>
            <a:r>
              <a:rPr lang="en-US" sz="2700" dirty="0">
                <a:solidFill>
                  <a:schemeClr val="tx1"/>
                </a:solidFill>
                <a:latin typeface="Segoe UI" pitchFamily="34" charset="0"/>
                <a:ea typeface="Segoe UI" pitchFamily="34" charset="0"/>
                <a:cs typeface="Segoe UI" pitchFamily="34" charset="0"/>
              </a:rPr>
              <a:t>Windows Azure: </a:t>
            </a:r>
            <a:r>
              <a:rPr lang="en-US" sz="2700" u="sng" dirty="0">
                <a:solidFill>
                  <a:schemeClr val="tx1"/>
                </a:solidFill>
                <a:latin typeface="Segoe UI" pitchFamily="34" charset="0"/>
                <a:ea typeface="Segoe UI" pitchFamily="34" charset="0"/>
                <a:cs typeface="Segoe UI" pitchFamily="34" charset="0"/>
              </a:rPr>
              <a:t>azurehub.ru</a:t>
            </a:r>
            <a:endParaRPr lang="ru-RU" sz="2700" u="sng" dirty="0">
              <a:solidFill>
                <a:schemeClr val="tx1"/>
              </a:solidFill>
              <a:latin typeface="Segoe UI" pitchFamily="34" charset="0"/>
              <a:ea typeface="Segoe UI" pitchFamily="34" charset="0"/>
              <a:cs typeface="Segoe UI" pitchFamily="34" charset="0"/>
            </a:endParaRPr>
          </a:p>
          <a:p>
            <a:pPr>
              <a:lnSpc>
                <a:spcPct val="150000"/>
              </a:lnSpc>
            </a:pPr>
            <a:r>
              <a:rPr lang="ru-RU" sz="2700" dirty="0">
                <a:solidFill>
                  <a:schemeClr val="tx1"/>
                </a:solidFill>
                <a:latin typeface="Segoe UI" pitchFamily="34" charset="0"/>
                <a:ea typeface="Segoe UI" pitchFamily="34" charset="0"/>
                <a:cs typeface="Segoe UI" pitchFamily="34" charset="0"/>
              </a:rPr>
              <a:t>Группа разработчиков</a:t>
            </a:r>
            <a:r>
              <a:rPr lang="en-US" sz="2700" dirty="0">
                <a:solidFill>
                  <a:schemeClr val="tx1"/>
                </a:solidFill>
                <a:latin typeface="Segoe UI" pitchFamily="34" charset="0"/>
                <a:ea typeface="Segoe UI" pitchFamily="34" charset="0"/>
                <a:cs typeface="Segoe UI" pitchFamily="34" charset="0"/>
              </a:rPr>
              <a:t> Windows Azure:  </a:t>
            </a:r>
            <a:r>
              <a:rPr lang="en-US" sz="2700" u="sng" dirty="0">
                <a:solidFill>
                  <a:schemeClr val="tx1"/>
                </a:solidFill>
                <a:latin typeface="Segoe UI" pitchFamily="34" charset="0"/>
                <a:ea typeface="Segoe UI" pitchFamily="34" charset="0"/>
                <a:cs typeface="Segoe UI" pitchFamily="34" charset="0"/>
              </a:rPr>
              <a:t>ou.gs/user</a:t>
            </a:r>
          </a:p>
          <a:p>
            <a:pPr>
              <a:lnSpc>
                <a:spcPct val="150000"/>
              </a:lnSpc>
            </a:pPr>
            <a:r>
              <a:rPr lang="ru-RU" sz="2700" dirty="0" smtClean="0">
                <a:solidFill>
                  <a:schemeClr val="tx1"/>
                </a:solidFill>
                <a:latin typeface="Segoe UI" pitchFamily="34" charset="0"/>
                <a:ea typeface="Segoe UI" pitchFamily="34" charset="0"/>
                <a:cs typeface="Segoe UI" pitchFamily="34" charset="0"/>
              </a:rPr>
              <a:t>Блог </a:t>
            </a:r>
            <a:r>
              <a:rPr lang="en-US" sz="2700" dirty="0">
                <a:solidFill>
                  <a:schemeClr val="tx1"/>
                </a:solidFill>
                <a:latin typeface="Segoe UI" pitchFamily="34" charset="0"/>
                <a:ea typeface="Segoe UI" pitchFamily="34" charset="0"/>
                <a:cs typeface="Segoe UI" pitchFamily="34" charset="0"/>
              </a:rPr>
              <a:t>Windows</a:t>
            </a:r>
            <a:r>
              <a:rPr lang="ru-RU" sz="2700" dirty="0">
                <a:solidFill>
                  <a:schemeClr val="tx1"/>
                </a:solidFill>
                <a:latin typeface="Segoe UI" pitchFamily="34" charset="0"/>
                <a:ea typeface="Segoe UI" pitchFamily="34" charset="0"/>
                <a:cs typeface="Segoe UI" pitchFamily="34" charset="0"/>
              </a:rPr>
              <a:t> </a:t>
            </a:r>
            <a:r>
              <a:rPr lang="en-US" sz="2700" dirty="0">
                <a:solidFill>
                  <a:schemeClr val="tx1"/>
                </a:solidFill>
                <a:latin typeface="Segoe UI" pitchFamily="34" charset="0"/>
                <a:ea typeface="Segoe UI" pitchFamily="34" charset="0"/>
                <a:cs typeface="Segoe UI" pitchFamily="34" charset="0"/>
              </a:rPr>
              <a:t>Azure: </a:t>
            </a:r>
            <a:r>
              <a:rPr lang="en-US" sz="2700" u="sng" dirty="0">
                <a:solidFill>
                  <a:schemeClr val="tx1"/>
                </a:solidFill>
                <a:latin typeface="Segoe UI" pitchFamily="34" charset="0"/>
                <a:ea typeface="Segoe UI" pitchFamily="34" charset="0"/>
                <a:cs typeface="Segoe UI" pitchFamily="34" charset="0"/>
              </a:rPr>
              <a:t>ou.gs/</a:t>
            </a:r>
            <a:r>
              <a:rPr lang="en-US" sz="2700" u="sng" dirty="0" err="1">
                <a:solidFill>
                  <a:schemeClr val="tx1"/>
                </a:solidFill>
                <a:latin typeface="Segoe UI" pitchFamily="34" charset="0"/>
                <a:ea typeface="Segoe UI" pitchFamily="34" charset="0"/>
                <a:cs typeface="Segoe UI" pitchFamily="34" charset="0"/>
              </a:rPr>
              <a:t>msdn</a:t>
            </a:r>
            <a:r>
              <a:rPr lang="en-US" sz="2700" dirty="0">
                <a:solidFill>
                  <a:schemeClr val="tx1"/>
                </a:solidFill>
                <a:latin typeface="Segoe UI" pitchFamily="34" charset="0"/>
                <a:ea typeface="Segoe UI" pitchFamily="34" charset="0"/>
                <a:cs typeface="Segoe UI" pitchFamily="34" charset="0"/>
              </a:rPr>
              <a:t> </a:t>
            </a:r>
          </a:p>
          <a:p>
            <a:pPr>
              <a:lnSpc>
                <a:spcPct val="150000"/>
              </a:lnSpc>
            </a:pPr>
            <a:r>
              <a:rPr lang="ru-RU" sz="2700" dirty="0">
                <a:solidFill>
                  <a:schemeClr val="tx1"/>
                </a:solidFill>
                <a:latin typeface="Segoe UI" pitchFamily="34" charset="0"/>
                <a:ea typeface="Segoe UI" pitchFamily="34" charset="0"/>
                <a:cs typeface="Segoe UI" pitchFamily="34" charset="0"/>
              </a:rPr>
              <a:t>Наш твиттер</a:t>
            </a:r>
            <a:r>
              <a:rPr lang="en-US" sz="2700" dirty="0">
                <a:solidFill>
                  <a:schemeClr val="tx1"/>
                </a:solidFill>
                <a:latin typeface="Segoe UI" pitchFamily="34" charset="0"/>
                <a:ea typeface="Segoe UI" pitchFamily="34" charset="0"/>
                <a:cs typeface="Segoe UI" pitchFamily="34" charset="0"/>
              </a:rPr>
              <a:t>: @</a:t>
            </a:r>
            <a:r>
              <a:rPr lang="en-US" sz="2700" dirty="0" err="1">
                <a:solidFill>
                  <a:schemeClr val="tx1"/>
                </a:solidFill>
                <a:latin typeface="Segoe UI" pitchFamily="34" charset="0"/>
                <a:ea typeface="Segoe UI" pitchFamily="34" charset="0"/>
                <a:cs typeface="Segoe UI" pitchFamily="34" charset="0"/>
              </a:rPr>
              <a:t>windowsazure_ru</a:t>
            </a:r>
            <a:endParaRPr lang="en-US" sz="2700" dirty="0">
              <a:solidFill>
                <a:schemeClr val="tx1"/>
              </a:solidFill>
              <a:latin typeface="Segoe UI" pitchFamily="34" charset="0"/>
              <a:ea typeface="Segoe UI" pitchFamily="34" charset="0"/>
              <a:cs typeface="Segoe UI" pitchFamily="34" charset="0"/>
            </a:endParaRPr>
          </a:p>
          <a:p>
            <a:pPr>
              <a:lnSpc>
                <a:spcPct val="150000"/>
              </a:lnSpc>
            </a:pPr>
            <a:r>
              <a:rPr lang="ru-RU" sz="2700" dirty="0">
                <a:solidFill>
                  <a:schemeClr val="tx1"/>
                </a:solidFill>
                <a:latin typeface="Segoe UI" pitchFamily="34" charset="0"/>
                <a:ea typeface="Segoe UI" pitchFamily="34" charset="0"/>
                <a:cs typeface="Segoe UI" pitchFamily="34" charset="0"/>
              </a:rPr>
              <a:t>Контактный </a:t>
            </a:r>
            <a:r>
              <a:rPr lang="en-US" sz="2700" dirty="0">
                <a:solidFill>
                  <a:schemeClr val="tx1"/>
                </a:solidFill>
                <a:latin typeface="Segoe UI" pitchFamily="34" charset="0"/>
                <a:ea typeface="Segoe UI" pitchFamily="34" charset="0"/>
                <a:cs typeface="Segoe UI" pitchFamily="34" charset="0"/>
              </a:rPr>
              <a:t>email: azurerus@microsoft.com</a:t>
            </a:r>
            <a:endParaRPr lang="ru-RU" sz="2700" dirty="0">
              <a:solidFill>
                <a:schemeClr val="tx1"/>
              </a:solidFill>
              <a:latin typeface="Segoe UI" pitchFamily="34" charset="0"/>
              <a:ea typeface="Segoe UI" pitchFamily="34" charset="0"/>
              <a:cs typeface="Segoe UI" pitchFamily="34" charset="0"/>
            </a:endParaRPr>
          </a:p>
          <a:p>
            <a:pPr marL="0" indent="0">
              <a:lnSpc>
                <a:spcPct val="150000"/>
              </a:lnSpc>
              <a:buNone/>
            </a:pPr>
            <a:endParaRPr lang="ru-RU" sz="2700" dirty="0">
              <a:solidFill>
                <a:schemeClr val="tx1"/>
              </a:solidFill>
              <a:latin typeface="Segoe UI" pitchFamily="34" charset="0"/>
              <a:ea typeface="Segoe UI" pitchFamily="34" charset="0"/>
              <a:cs typeface="Segoe UI" pitchFamily="34" charset="0"/>
            </a:endParaRPr>
          </a:p>
          <a:p>
            <a:pPr marL="0" indent="0">
              <a:lnSpc>
                <a:spcPct val="150000"/>
              </a:lnSpc>
              <a:buNone/>
            </a:pPr>
            <a:r>
              <a:rPr lang="ru-RU" sz="2700" dirty="0">
                <a:solidFill>
                  <a:schemeClr val="tx1"/>
                </a:solidFill>
                <a:latin typeface="Segoe UI" pitchFamily="34" charset="0"/>
                <a:ea typeface="Segoe UI" pitchFamily="34" charset="0"/>
                <a:cs typeface="Segoe UI" pitchFamily="34" charset="0"/>
              </a:rPr>
              <a:t> </a:t>
            </a:r>
          </a:p>
          <a:p>
            <a:pPr>
              <a:lnSpc>
                <a:spcPct val="150000"/>
              </a:lnSpc>
            </a:pPr>
            <a:endParaRPr lang="ru-RU" sz="27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48937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wamp\www\microsoft\assets\wav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88"/>
          <a:stretch/>
        </p:blipFill>
        <p:spPr bwMode="auto">
          <a:xfrm>
            <a:off x="0" y="-64631"/>
            <a:ext cx="9144000" cy="6922631"/>
          </a:xfrm>
          <a:prstGeom prst="rect">
            <a:avLst/>
          </a:prstGeom>
          <a:noFill/>
          <a:ln>
            <a:noFill/>
          </a:ln>
          <a:effectLst>
            <a:glow rad="127000">
              <a:schemeClr val="accent1">
                <a:alpha val="19000"/>
              </a:schemeClr>
            </a:glow>
            <a:outerShdw blurRad="50800" dist="50800" dir="5400000" algn="ctr" rotWithShape="0">
              <a:srgbClr val="000000">
                <a:alpha val="80000"/>
              </a:srgbClr>
            </a:outerShdw>
          </a:effectLst>
        </p:spPr>
      </p:pic>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sp>
        <p:nvSpPr>
          <p:cNvPr id="5" name="TextBox 4"/>
          <p:cNvSpPr txBox="1"/>
          <p:nvPr/>
        </p:nvSpPr>
        <p:spPr>
          <a:xfrm>
            <a:off x="2780270" y="383059"/>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ndParaRPr>
          </a:p>
        </p:txBody>
      </p:sp>
      <p:sp>
        <p:nvSpPr>
          <p:cNvPr id="3" name="TextBox 2"/>
          <p:cNvSpPr txBox="1"/>
          <p:nvPr/>
        </p:nvSpPr>
        <p:spPr>
          <a:xfrm>
            <a:off x="877330" y="5299221"/>
            <a:ext cx="5471883" cy="984885"/>
          </a:xfrm>
          <a:prstGeom prst="rect">
            <a:avLst/>
          </a:prstGeom>
          <a:noFill/>
        </p:spPr>
        <p:txBody>
          <a:bodyPr wrap="none" lIns="0" tIns="0" rIns="0" bIns="0" rtlCol="0">
            <a:spAutoFit/>
          </a:bodyPr>
          <a:lstStyle/>
          <a:p>
            <a:r>
              <a:rPr lang="ru-RU" sz="3200" dirty="0" smtClean="0">
                <a:gradFill>
                  <a:gsLst>
                    <a:gs pos="0">
                      <a:schemeClr val="tx1"/>
                    </a:gs>
                    <a:gs pos="86000">
                      <a:schemeClr val="tx1"/>
                    </a:gs>
                  </a:gsLst>
                  <a:lin ang="5400000" scaled="0"/>
                </a:gradFill>
              </a:rPr>
              <a:t>Алексей Боков</a:t>
            </a:r>
          </a:p>
          <a:p>
            <a:r>
              <a:rPr lang="en-US" sz="3200" dirty="0" smtClean="0">
                <a:gradFill>
                  <a:gsLst>
                    <a:gs pos="0">
                      <a:schemeClr val="tx1"/>
                    </a:gs>
                    <a:gs pos="86000">
                      <a:schemeClr val="tx1"/>
                    </a:gs>
                  </a:gsLst>
                  <a:lin ang="5400000" scaled="0"/>
                </a:gradFill>
              </a:rPr>
              <a:t>email: abokov</a:t>
            </a:r>
            <a:r>
              <a:rPr lang="en-US" sz="3200" dirty="0">
                <a:gradFill>
                  <a:gsLst>
                    <a:gs pos="0">
                      <a:schemeClr val="tx1"/>
                    </a:gs>
                    <a:gs pos="86000">
                      <a:schemeClr val="tx1"/>
                    </a:gs>
                  </a:gsLst>
                  <a:lin ang="5400000" scaled="0"/>
                </a:gradFill>
              </a:rPr>
              <a:t>@</a:t>
            </a:r>
            <a:r>
              <a:rPr lang="en-US" sz="3200" dirty="0" smtClean="0">
                <a:gradFill>
                  <a:gsLst>
                    <a:gs pos="0">
                      <a:schemeClr val="tx1"/>
                    </a:gs>
                    <a:gs pos="86000">
                      <a:schemeClr val="tx1"/>
                    </a:gs>
                  </a:gsLst>
                  <a:lin ang="5400000" scaled="0"/>
                </a:gradFill>
              </a:rPr>
              <a:t>microsoft.com</a:t>
            </a:r>
          </a:p>
        </p:txBody>
      </p:sp>
      <p:sp>
        <p:nvSpPr>
          <p:cNvPr id="7" name="TextBox 6"/>
          <p:cNvSpPr txBox="1"/>
          <p:nvPr/>
        </p:nvSpPr>
        <p:spPr>
          <a:xfrm>
            <a:off x="1581664" y="320361"/>
            <a:ext cx="6425514" cy="615553"/>
          </a:xfrm>
          <a:prstGeom prst="rect">
            <a:avLst/>
          </a:prstGeom>
          <a:noFill/>
        </p:spPr>
        <p:txBody>
          <a:bodyPr wrap="square" lIns="0" tIns="0" rIns="0" bIns="0" rtlCol="0">
            <a:spAutoFit/>
          </a:bodyPr>
          <a:lstStyle/>
          <a:p>
            <a:r>
              <a:rPr lang="ru-RU" sz="4000" i="1" dirty="0" smtClean="0">
                <a:gradFill>
                  <a:gsLst>
                    <a:gs pos="0">
                      <a:schemeClr val="tx1"/>
                    </a:gs>
                    <a:gs pos="86000">
                      <a:schemeClr val="tx1"/>
                    </a:gs>
                  </a:gsLst>
                  <a:lin ang="5400000" scaled="0"/>
                </a:gradFill>
              </a:rPr>
              <a:t>Спасибо за внимание </a:t>
            </a:r>
            <a:r>
              <a:rPr lang="en-US" sz="4000" i="1" dirty="0" smtClean="0">
                <a:gradFill>
                  <a:gsLst>
                    <a:gs pos="0">
                      <a:schemeClr val="tx1"/>
                    </a:gs>
                    <a:gs pos="86000">
                      <a:schemeClr val="tx1"/>
                    </a:gs>
                  </a:gsLst>
                  <a:lin ang="5400000" scaled="0"/>
                </a:gradFill>
              </a:rPr>
              <a:t>;</a:t>
            </a:r>
            <a:r>
              <a:rPr lang="ru-RU" sz="4000" i="1" dirty="0" smtClean="0">
                <a:gradFill>
                  <a:gsLst>
                    <a:gs pos="0">
                      <a:schemeClr val="tx1"/>
                    </a:gs>
                    <a:gs pos="86000">
                      <a:schemeClr val="tx1"/>
                    </a:gs>
                  </a:gsLst>
                  <a:lin ang="5400000" scaled="0"/>
                </a:gradFill>
              </a:rPr>
              <a:t>-)</a:t>
            </a:r>
            <a:endParaRPr lang="en-US" sz="4000" i="1" dirty="0" err="1" smtClean="0">
              <a:gradFill>
                <a:gsLst>
                  <a:gs pos="0">
                    <a:schemeClr val="tx1"/>
                  </a:gs>
                  <a:gs pos="86000">
                    <a:schemeClr val="tx1"/>
                  </a:gs>
                </a:gsLst>
                <a:lin ang="5400000" scaled="0"/>
              </a:gradFill>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911" y="6209846"/>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275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30545" y="406003"/>
            <a:ext cx="7379555" cy="3151376"/>
          </a:xfrm>
          <a:prstGeom prst="rect">
            <a:avLst/>
          </a:prstGeom>
          <a:noFill/>
        </p:spPr>
        <p:txBody>
          <a:bodyPr wrap="square" lIns="0" tIns="0" rIns="0" bIns="0" rtlCol="0">
            <a:spAutoFit/>
          </a:bodyPr>
          <a:lstStyle/>
          <a:p>
            <a:pPr>
              <a:lnSpc>
                <a:spcPct val="150000"/>
              </a:lnSpc>
            </a:pPr>
            <a:endParaRPr lang="ru-RU" sz="28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r>
              <a:rPr lang="ru-RU" sz="2800" dirty="0" smtClean="0">
                <a:gradFill>
                  <a:gsLst>
                    <a:gs pos="0">
                      <a:schemeClr val="tx1"/>
                    </a:gs>
                    <a:gs pos="86000">
                      <a:schemeClr val="tx1"/>
                    </a:gs>
                  </a:gsLst>
                  <a:lin ang="5400000" scaled="0"/>
                </a:gradFill>
              </a:rPr>
              <a:t>Облако – зачем, когда, почему...</a:t>
            </a:r>
          </a:p>
          <a:p>
            <a:pPr marL="457200" indent="-457200">
              <a:lnSpc>
                <a:spcPct val="150000"/>
              </a:lnSpc>
              <a:buFont typeface="Arial" pitchFamily="34" charset="0"/>
              <a:buChar char="•"/>
            </a:pPr>
            <a:r>
              <a:rPr lang="ru-RU" sz="2800" dirty="0" smtClean="0">
                <a:gradFill>
                  <a:gsLst>
                    <a:gs pos="0">
                      <a:schemeClr val="tx1"/>
                    </a:gs>
                    <a:gs pos="86000">
                      <a:schemeClr val="tx1"/>
                    </a:gs>
                  </a:gsLst>
                  <a:lin ang="5400000" scaled="0"/>
                </a:gradFill>
              </a:rPr>
              <a:t>Немного о технологиях</a:t>
            </a:r>
            <a:endParaRPr lang="en-US" sz="2800" dirty="0" smtClean="0">
              <a:gradFill>
                <a:gsLst>
                  <a:gs pos="0">
                    <a:schemeClr val="tx1"/>
                  </a:gs>
                  <a:gs pos="86000">
                    <a:schemeClr val="tx1"/>
                  </a:gs>
                </a:gsLst>
                <a:lin ang="5400000" scaled="0"/>
              </a:gradFill>
            </a:endParaRPr>
          </a:p>
          <a:p>
            <a:pPr marL="457200" indent="-457200">
              <a:lnSpc>
                <a:spcPct val="150000"/>
              </a:lnSpc>
              <a:buFont typeface="Arial" pitchFamily="34" charset="0"/>
              <a:buChar char="•"/>
            </a:pPr>
            <a:r>
              <a:rPr lang="ru-RU" sz="2800" dirty="0" smtClean="0">
                <a:gradFill>
                  <a:gsLst>
                    <a:gs pos="0">
                      <a:schemeClr val="tx1"/>
                    </a:gs>
                    <a:gs pos="86000">
                      <a:schemeClr val="tx1"/>
                    </a:gs>
                  </a:gsLst>
                  <a:lin ang="5400000" scaled="0"/>
                </a:gradFill>
              </a:rPr>
              <a:t>Бизнес преимущества </a:t>
            </a:r>
            <a:r>
              <a:rPr lang="en-US" sz="2800" dirty="0" smtClean="0">
                <a:gradFill>
                  <a:gsLst>
                    <a:gs pos="0">
                      <a:schemeClr val="tx1"/>
                    </a:gs>
                    <a:gs pos="86000">
                      <a:schemeClr val="tx1"/>
                    </a:gs>
                  </a:gsLst>
                  <a:lin ang="5400000" scaled="0"/>
                </a:gradFill>
              </a:rPr>
              <a:t>Windows Azu</a:t>
            </a:r>
            <a:r>
              <a:rPr lang="en-US" sz="2800" dirty="0" smtClean="0">
                <a:gradFill>
                  <a:gsLst>
                    <a:gs pos="0">
                      <a:schemeClr val="tx1"/>
                    </a:gs>
                    <a:gs pos="86000">
                      <a:schemeClr val="tx1"/>
                    </a:gs>
                  </a:gsLst>
                  <a:lin ang="5400000" scaled="0"/>
                </a:gradFill>
              </a:rPr>
              <a:t>re</a:t>
            </a:r>
            <a:endParaRPr lang="ru-RU" sz="2800" dirty="0" smtClean="0">
              <a:gradFill>
                <a:gsLst>
                  <a:gs pos="0">
                    <a:schemeClr val="tx1"/>
                  </a:gs>
                  <a:gs pos="86000">
                    <a:schemeClr val="tx1"/>
                  </a:gs>
                </a:gsLst>
                <a:lin ang="5400000" scaled="0"/>
              </a:gradFill>
            </a:endParaRPr>
          </a:p>
          <a:p>
            <a:pPr>
              <a:lnSpc>
                <a:spcPct val="150000"/>
              </a:lnSpc>
            </a:pPr>
            <a:endParaRPr lang="en-US" sz="2800" b="1" dirty="0" err="1" smtClean="0">
              <a:gradFill>
                <a:gsLst>
                  <a:gs pos="0">
                    <a:schemeClr val="tx1"/>
                  </a:gs>
                  <a:gs pos="86000">
                    <a:schemeClr val="tx1"/>
                  </a:gs>
                </a:gsLst>
                <a:lin ang="5400000" scaled="0"/>
              </a:gradFill>
            </a:endParaRPr>
          </a:p>
        </p:txBody>
      </p:sp>
      <p:sp>
        <p:nvSpPr>
          <p:cNvPr id="9" name="TextBox 8"/>
          <p:cNvSpPr txBox="1"/>
          <p:nvPr/>
        </p:nvSpPr>
        <p:spPr>
          <a:xfrm>
            <a:off x="402495" y="300269"/>
            <a:ext cx="5330352" cy="492443"/>
          </a:xfrm>
          <a:prstGeom prst="rect">
            <a:avLst/>
          </a:prstGeom>
          <a:noFill/>
        </p:spPr>
        <p:txBody>
          <a:bodyPr wrap="square" lIns="0" tIns="0" rIns="0" bIns="0" rtlCol="0">
            <a:spAutoFit/>
          </a:bodyPr>
          <a:lstStyle/>
          <a:p>
            <a:r>
              <a:rPr lang="ru-RU" sz="3200" dirty="0" smtClean="0">
                <a:gradFill>
                  <a:gsLst>
                    <a:gs pos="0">
                      <a:schemeClr val="tx1"/>
                    </a:gs>
                    <a:gs pos="86000">
                      <a:schemeClr val="tx1"/>
                    </a:gs>
                  </a:gsLst>
                  <a:lin ang="5400000" scaled="0"/>
                </a:gradFill>
              </a:rPr>
              <a:t>Содержание</a:t>
            </a:r>
            <a:endParaRPr lang="en-US" sz="3200" dirty="0" err="1" smtClean="0">
              <a:gradFill>
                <a:gsLst>
                  <a:gs pos="0">
                    <a:schemeClr val="tx1"/>
                  </a:gs>
                  <a:gs pos="86000">
                    <a:schemeClr val="tx1"/>
                  </a:gs>
                </a:gsLst>
                <a:lin ang="5400000" scaled="0"/>
              </a:gradFill>
            </a:endParaRPr>
          </a:p>
        </p:txBody>
      </p:sp>
      <p:sp>
        <p:nvSpPr>
          <p:cNvPr id="8" name="Text Placeholder 21"/>
          <p:cNvSpPr txBox="1">
            <a:spLocks/>
          </p:cNvSpPr>
          <p:nvPr/>
        </p:nvSpPr>
        <p:spPr>
          <a:xfrm>
            <a:off x="663780" y="3876945"/>
            <a:ext cx="7729942" cy="1551194"/>
          </a:xfrm>
          <a:prstGeom prst="rect">
            <a:avLst/>
          </a:prstGeom>
        </p:spPr>
        <p:txBody>
          <a:bodyPr/>
          <a:lstStyle>
            <a:lvl1pPr marL="398463" indent="-398463" algn="l" defTabSz="912813" rtl="0" eaLnBrk="1" fontAlgn="base" hangingPunct="1">
              <a:lnSpc>
                <a:spcPct val="90000"/>
              </a:lnSpc>
              <a:spcBef>
                <a:spcPct val="20000"/>
              </a:spcBef>
              <a:spcAft>
                <a:spcPct val="0"/>
              </a:spcAft>
              <a:buSzPct val="90000"/>
              <a:buBlip>
                <a:blip r:embed="rId4"/>
              </a:buBlip>
              <a:defRPr sz="3200" kern="1200">
                <a:gradFill>
                  <a:gsLst>
                    <a:gs pos="0">
                      <a:schemeClr val="tx1"/>
                    </a:gs>
                    <a:gs pos="86000">
                      <a:schemeClr val="tx1"/>
                    </a:gs>
                  </a:gsLst>
                  <a:lin ang="5400000" scaled="0"/>
                </a:gradFill>
                <a:latin typeface="+mn-lt"/>
                <a:ea typeface="+mn-ea"/>
                <a:cs typeface="+mn-cs"/>
              </a:defRPr>
            </a:lvl1pPr>
            <a:lvl2pPr marL="747713" indent="-349250" algn="l" defTabSz="912813" rtl="0" eaLnBrk="1" fontAlgn="base" hangingPunct="1">
              <a:lnSpc>
                <a:spcPct val="90000"/>
              </a:lnSpc>
              <a:spcBef>
                <a:spcPct val="20000"/>
              </a:spcBef>
              <a:spcAft>
                <a:spcPct val="0"/>
              </a:spcAft>
              <a:buSzPct val="90000"/>
              <a:buBlip>
                <a:blip r:embed="rId5"/>
              </a:buBlip>
              <a:defRPr sz="2800" kern="1200">
                <a:gradFill>
                  <a:gsLst>
                    <a:gs pos="0">
                      <a:schemeClr val="tx1"/>
                    </a:gs>
                    <a:gs pos="86000">
                      <a:schemeClr val="tx1"/>
                    </a:gs>
                  </a:gsLst>
                  <a:lin ang="5400000" scaled="0"/>
                </a:gradFill>
                <a:latin typeface="+mn-lt"/>
                <a:ea typeface="+mn-ea"/>
                <a:cs typeface="+mn-cs"/>
              </a:defRPr>
            </a:lvl2pPr>
            <a:lvl3pPr marL="1081088" indent="-333375" algn="l" defTabSz="912813" rtl="0" eaLnBrk="1" fontAlgn="base" hangingPunct="1">
              <a:lnSpc>
                <a:spcPct val="90000"/>
              </a:lnSpc>
              <a:spcBef>
                <a:spcPct val="20000"/>
              </a:spcBef>
              <a:spcAft>
                <a:spcPct val="0"/>
              </a:spcAft>
              <a:buSzPct val="90000"/>
              <a:buBlip>
                <a:blip r:embed="rId5"/>
              </a:buBlip>
              <a:defRPr sz="2400" kern="1200">
                <a:gradFill>
                  <a:gsLst>
                    <a:gs pos="0">
                      <a:schemeClr val="tx1"/>
                    </a:gs>
                    <a:gs pos="86000">
                      <a:schemeClr val="tx1"/>
                    </a:gs>
                  </a:gsLst>
                  <a:lin ang="5400000" scaled="0"/>
                </a:gradFill>
                <a:latin typeface="+mn-lt"/>
                <a:ea typeface="+mn-ea"/>
                <a:cs typeface="+mn-cs"/>
              </a:defRPr>
            </a:lvl3pPr>
            <a:lvl4pPr marL="1379538" indent="-298450" algn="l" defTabSz="912813" rtl="0" eaLnBrk="1" fontAlgn="base" hangingPunct="1">
              <a:lnSpc>
                <a:spcPct val="90000"/>
              </a:lnSpc>
              <a:spcBef>
                <a:spcPct val="20000"/>
              </a:spcBef>
              <a:spcAft>
                <a:spcPct val="0"/>
              </a:spcAft>
              <a:buSzPct val="90000"/>
              <a:buBlip>
                <a:blip r:embed="rId5"/>
              </a:buBlip>
              <a:defRPr sz="2000" kern="1200">
                <a:gradFill>
                  <a:gsLst>
                    <a:gs pos="0">
                      <a:schemeClr val="tx1"/>
                    </a:gs>
                    <a:gs pos="86000">
                      <a:schemeClr val="tx1"/>
                    </a:gs>
                  </a:gsLst>
                  <a:lin ang="5400000" scaled="0"/>
                </a:gradFill>
                <a:latin typeface="+mn-lt"/>
                <a:ea typeface="+mn-ea"/>
                <a:cs typeface="+mn-cs"/>
              </a:defRPr>
            </a:lvl4pPr>
            <a:lvl5pPr marL="1662113" indent="-282575" algn="l" defTabSz="912813" rtl="0" eaLnBrk="1" fontAlgn="base" hangingPunct="1">
              <a:lnSpc>
                <a:spcPct val="90000"/>
              </a:lnSpc>
              <a:spcBef>
                <a:spcPct val="20000"/>
              </a:spcBef>
              <a:spcAft>
                <a:spcPct val="0"/>
              </a:spcAft>
              <a:buSzPct val="90000"/>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smtClean="0"/>
              <a:t>Алексей Боков</a:t>
            </a:r>
          </a:p>
          <a:p>
            <a:pPr marL="0" indent="0">
              <a:buNone/>
            </a:pPr>
            <a:r>
              <a:rPr lang="ru-RU" sz="2400" dirty="0"/>
              <a:t>Э</a:t>
            </a:r>
            <a:r>
              <a:rPr lang="ru-RU" sz="2400" dirty="0" smtClean="0"/>
              <a:t>ксперт по облачной платформе </a:t>
            </a:r>
            <a:r>
              <a:rPr lang="en-US" sz="2400" dirty="0" smtClean="0"/>
              <a:t>Windows Azure</a:t>
            </a:r>
          </a:p>
          <a:p>
            <a:pPr marL="0" indent="0">
              <a:buNone/>
            </a:pPr>
            <a:r>
              <a:rPr lang="en-US" sz="2400" dirty="0" smtClean="0"/>
              <a:t>     </a:t>
            </a:r>
            <a:r>
              <a:rPr lang="en-US" sz="2400" dirty="0" smtClean="0">
                <a:hlinkClick r:id="rId6"/>
              </a:rPr>
              <a:t>abokov@microsoft.com</a:t>
            </a:r>
            <a:endParaRPr lang="en-US" sz="2400" dirty="0" smtClean="0"/>
          </a:p>
          <a:p>
            <a:pPr marL="0" indent="0">
              <a:buNone/>
            </a:pPr>
            <a:r>
              <a:rPr lang="en-US" sz="2400" dirty="0" smtClean="0"/>
              <a:t>     </a:t>
            </a:r>
            <a:r>
              <a:rPr lang="en-US" sz="2400" u="sng" dirty="0" err="1" smtClean="0">
                <a:hlinkClick r:id="rId7"/>
              </a:rPr>
              <a:t>abokov</a:t>
            </a:r>
            <a:endParaRPr lang="en-US" sz="2400" u="sng" dirty="0"/>
          </a:p>
        </p:txBody>
      </p:sp>
      <p:pic>
        <p:nvPicPr>
          <p:cNvPr id="10" name="Picture 2" descr="http://devumi.com/wp-content/uploads/2011/12/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4513" y="5072247"/>
            <a:ext cx="356032" cy="3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upportweb.cs.bham.ac.uk/sys-local/images/emai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0290" y="4720601"/>
            <a:ext cx="278543" cy="2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878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23126" y="526004"/>
            <a:ext cx="8380412" cy="463255"/>
          </a:xfrm>
        </p:spPr>
        <p:txBody>
          <a:bodyPr/>
          <a:lstStyle/>
          <a:p>
            <a:r>
              <a:rPr lang="ru-RU" sz="3200" dirty="0" smtClean="0"/>
              <a:t>Облачные сервисы – </a:t>
            </a:r>
            <a:r>
              <a:rPr lang="en-US" sz="3200" dirty="0" err="1" smtClean="0"/>
              <a:t>IaaS</a:t>
            </a:r>
            <a:r>
              <a:rPr lang="en-US" sz="3200" dirty="0" smtClean="0"/>
              <a:t>, </a:t>
            </a:r>
            <a:r>
              <a:rPr lang="en-US" sz="3200" dirty="0" err="1" smtClean="0"/>
              <a:t>PaaS</a:t>
            </a:r>
            <a:r>
              <a:rPr lang="en-US" sz="3200" dirty="0"/>
              <a:t> </a:t>
            </a:r>
            <a:r>
              <a:rPr lang="en-US" sz="3200" dirty="0" smtClean="0"/>
              <a:t>….</a:t>
            </a:r>
            <a:r>
              <a:rPr lang="en-US" sz="3200" dirty="0" smtClean="0"/>
              <a:t> </a:t>
            </a:r>
            <a:endParaRPr lang="en-US" sz="3200" dirty="0"/>
          </a:p>
        </p:txBody>
      </p:sp>
      <p:pic>
        <p:nvPicPr>
          <p:cNvPr id="6" name="Picture 1" descr="Description: http://dilbert.com/dyn/str_strip/000000000/00000000/0000000/100000/00000/9000/700/109703/109703.strip.pri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30" y="1692644"/>
            <a:ext cx="7757715" cy="2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4"/>
          <p:cNvSpPr txBox="1">
            <a:spLocks/>
          </p:cNvSpPr>
          <p:nvPr/>
        </p:nvSpPr>
        <p:spPr>
          <a:xfrm>
            <a:off x="553521" y="4422201"/>
            <a:ext cx="8380412" cy="463255"/>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ru-RU" sz="2800" dirty="0" smtClean="0"/>
              <a:t>Несмотря на то, что есть много маркетингового шума, облачные технологии действительно могут быть полезными!</a:t>
            </a:r>
            <a:endParaRPr lang="en-US" sz="2800" dirty="0"/>
          </a:p>
        </p:txBody>
      </p:sp>
    </p:spTree>
    <p:extLst>
      <p:ext uri="{BB962C8B-B14F-4D97-AF65-F5344CB8AC3E}">
        <p14:creationId xmlns:p14="http://schemas.microsoft.com/office/powerpoint/2010/main" val="2340399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8426" y="243745"/>
            <a:ext cx="7076974" cy="664797"/>
          </a:xfrm>
          <a:prstGeom prst="rect">
            <a:avLst/>
          </a:prstGeom>
        </p:spPr>
        <p:txBody>
          <a:bodyPr vert="horz" wrap="square" lIns="0" tIns="0" rIns="0" bIns="0" rtlCol="0" anchor="t">
            <a:noAutofit/>
          </a:bodyPr>
          <a:lstStyle>
            <a:lvl1pPr algn="l" defTabSz="912813" rtl="0" eaLnBrk="1" fontAlgn="base" hangingPunct="1">
              <a:lnSpc>
                <a:spcPct val="90000"/>
              </a:lnSpc>
              <a:spcBef>
                <a:spcPct val="0"/>
              </a:spcBef>
              <a:spcAft>
                <a:spcPct val="0"/>
              </a:spcAft>
              <a:defRPr lang="en-US" sz="6000" kern="1200" spc="-200" baseline="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9pPr>
          </a:lstStyle>
          <a:p>
            <a:r>
              <a:rPr lang="ru-RU" sz="4000" dirty="0" smtClean="0"/>
              <a:t>Потребление </a:t>
            </a:r>
            <a:r>
              <a:rPr lang="en-US" sz="4000" dirty="0" smtClean="0"/>
              <a:t>IT </a:t>
            </a:r>
            <a:r>
              <a:rPr lang="ru-RU" sz="4000" dirty="0" smtClean="0"/>
              <a:t>ресурсов –</a:t>
            </a:r>
            <a:r>
              <a:rPr lang="en-US" sz="4000" dirty="0" smtClean="0"/>
              <a:t> “</a:t>
            </a:r>
            <a:r>
              <a:rPr lang="ru-RU" sz="4000" dirty="0" smtClean="0"/>
              <a:t>классический</a:t>
            </a:r>
            <a:r>
              <a:rPr lang="en-US" sz="4000" dirty="0" smtClean="0"/>
              <a:t>”</a:t>
            </a:r>
            <a:r>
              <a:rPr lang="ru-RU" sz="4000" dirty="0" smtClean="0"/>
              <a:t> сценарий</a:t>
            </a:r>
            <a:endParaRPr lang="en-GB" sz="4000" dirty="0"/>
          </a:p>
        </p:txBody>
      </p:sp>
      <p:sp>
        <p:nvSpPr>
          <p:cNvPr id="4" name="Freihandform 49"/>
          <p:cNvSpPr/>
          <p:nvPr/>
        </p:nvSpPr>
        <p:spPr>
          <a:xfrm>
            <a:off x="4192139" y="3377380"/>
            <a:ext cx="355337" cy="411224"/>
          </a:xfrm>
          <a:custGeom>
            <a:avLst/>
            <a:gdLst>
              <a:gd name="connsiteX0" fmla="*/ 343325 w 403945"/>
              <a:gd name="connsiteY0" fmla="*/ 545014 h 643025"/>
              <a:gd name="connsiteX1" fmla="*/ 346724 w 403945"/>
              <a:gd name="connsiteY1" fmla="*/ 1133 h 643025"/>
              <a:gd name="connsiteX2" fmla="*/ 0 w 403945"/>
              <a:gd name="connsiteY2" fmla="*/ 551812 h 643025"/>
              <a:gd name="connsiteX3" fmla="*/ 343325 w 403945"/>
              <a:gd name="connsiteY3" fmla="*/ 545014 h 643025"/>
              <a:gd name="connsiteX0" fmla="*/ 343325 w 403945"/>
              <a:gd name="connsiteY0" fmla="*/ 545014 h 636794"/>
              <a:gd name="connsiteX1" fmla="*/ 346724 w 403945"/>
              <a:gd name="connsiteY1" fmla="*/ 1133 h 636794"/>
              <a:gd name="connsiteX2" fmla="*/ 0 w 403945"/>
              <a:gd name="connsiteY2" fmla="*/ 551812 h 636794"/>
              <a:gd name="connsiteX3" fmla="*/ 343325 w 403945"/>
              <a:gd name="connsiteY3" fmla="*/ 545014 h 636794"/>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356356"/>
              <a:gd name="connsiteY0" fmla="*/ 543881 h 550679"/>
              <a:gd name="connsiteX1" fmla="*/ 346724 w 356356"/>
              <a:gd name="connsiteY1" fmla="*/ 0 h 550679"/>
              <a:gd name="connsiteX2" fmla="*/ 0 w 356356"/>
              <a:gd name="connsiteY2" fmla="*/ 550679 h 550679"/>
              <a:gd name="connsiteX3" fmla="*/ 343325 w 356356"/>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0943 w 350575"/>
              <a:gd name="connsiteY0" fmla="*/ 543881 h 550679"/>
              <a:gd name="connsiteX1" fmla="*/ 344342 w 350575"/>
              <a:gd name="connsiteY1" fmla="*/ 0 h 550679"/>
              <a:gd name="connsiteX2" fmla="*/ 0 w 350575"/>
              <a:gd name="connsiteY2" fmla="*/ 550679 h 550679"/>
              <a:gd name="connsiteX3" fmla="*/ 340943 w 350575"/>
              <a:gd name="connsiteY3" fmla="*/ 543881 h 550679"/>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51476"/>
              <a:gd name="connsiteX1" fmla="*/ 344342 w 350575"/>
              <a:gd name="connsiteY1" fmla="*/ 0 h 551476"/>
              <a:gd name="connsiteX2" fmla="*/ 0 w 350575"/>
              <a:gd name="connsiteY2" fmla="*/ 548298 h 551476"/>
              <a:gd name="connsiteX3" fmla="*/ 340943 w 350575"/>
              <a:gd name="connsiteY3" fmla="*/ 543881 h 551476"/>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44342"/>
              <a:gd name="connsiteY0" fmla="*/ 543881 h 548298"/>
              <a:gd name="connsiteX1" fmla="*/ 344342 w 344342"/>
              <a:gd name="connsiteY1" fmla="*/ 0 h 548298"/>
              <a:gd name="connsiteX2" fmla="*/ 0 w 344342"/>
              <a:gd name="connsiteY2" fmla="*/ 548298 h 548298"/>
              <a:gd name="connsiteX3" fmla="*/ 340943 w 344342"/>
              <a:gd name="connsiteY3" fmla="*/ 543881 h 548298"/>
            </a:gdLst>
            <a:ahLst/>
            <a:cxnLst>
              <a:cxn ang="0">
                <a:pos x="connsiteX0" y="connsiteY0"/>
              </a:cxn>
              <a:cxn ang="0">
                <a:pos x="connsiteX1" y="connsiteY1"/>
              </a:cxn>
              <a:cxn ang="0">
                <a:pos x="connsiteX2" y="connsiteY2"/>
              </a:cxn>
              <a:cxn ang="0">
                <a:pos x="connsiteX3" y="connsiteY3"/>
              </a:cxn>
            </a:cxnLst>
            <a:rect l="l" t="t" r="r" b="b"/>
            <a:pathLst>
              <a:path w="344342" h="548298">
                <a:moveTo>
                  <a:pt x="340943" y="543881"/>
                </a:moveTo>
                <a:cubicBezTo>
                  <a:pt x="338562" y="398023"/>
                  <a:pt x="343431" y="117841"/>
                  <a:pt x="344342" y="0"/>
                </a:cubicBezTo>
                <a:cubicBezTo>
                  <a:pt x="247693" y="31745"/>
                  <a:pt x="38100" y="299922"/>
                  <a:pt x="0" y="548298"/>
                </a:cubicBezTo>
                <a:lnTo>
                  <a:pt x="340943" y="543881"/>
                </a:lnTo>
                <a:close/>
              </a:path>
            </a:pathLst>
          </a:custGeom>
          <a:ln/>
        </p:spPr>
        <p:style>
          <a:lnRef idx="1">
            <a:schemeClr val="accent2"/>
          </a:lnRef>
          <a:fillRef idx="3">
            <a:schemeClr val="accent2"/>
          </a:fillRef>
          <a:effectRef idx="2">
            <a:schemeClr val="accent2"/>
          </a:effectRef>
          <a:fontRef idx="minor">
            <a:schemeClr val="lt1"/>
          </a:fontRef>
        </p:style>
        <p:txBody>
          <a:bodyPr lIns="91436" tIns="45718" rIns="91436" bIns="45718" rtlCol="0" anchor="ctr"/>
          <a:lstStyle/>
          <a:p>
            <a:pPr algn="ctr"/>
            <a:endParaRPr lang="de-DE">
              <a:solidFill>
                <a:schemeClr val="tx1"/>
              </a:solidFill>
              <a:latin typeface="Arial" pitchFamily="34" charset="0"/>
              <a:cs typeface="Arial" pitchFamily="34" charset="0"/>
            </a:endParaRPr>
          </a:p>
        </p:txBody>
      </p:sp>
      <p:sp>
        <p:nvSpPr>
          <p:cNvPr id="6" name="Freihandform 56"/>
          <p:cNvSpPr/>
          <p:nvPr/>
        </p:nvSpPr>
        <p:spPr>
          <a:xfrm>
            <a:off x="1516578" y="3780098"/>
            <a:ext cx="2649897" cy="1768091"/>
          </a:xfrm>
          <a:custGeom>
            <a:avLst/>
            <a:gdLst>
              <a:gd name="connsiteX0" fmla="*/ 279400 w 2960687"/>
              <a:gd name="connsiteY0" fmla="*/ 2633662 h 2762249"/>
              <a:gd name="connsiteX1" fmla="*/ 317500 w 2960687"/>
              <a:gd name="connsiteY1" fmla="*/ 2547937 h 2762249"/>
              <a:gd name="connsiteX2" fmla="*/ 317500 w 2960687"/>
              <a:gd name="connsiteY2" fmla="*/ 1347787 h 2762249"/>
              <a:gd name="connsiteX3" fmla="*/ 1793875 w 2960687"/>
              <a:gd name="connsiteY3" fmla="*/ 1347787 h 2762249"/>
              <a:gd name="connsiteX4" fmla="*/ 1793875 w 2960687"/>
              <a:gd name="connsiteY4" fmla="*/ 280987 h 2762249"/>
              <a:gd name="connsiteX5" fmla="*/ 2927350 w 2960687"/>
              <a:gd name="connsiteY5" fmla="*/ 280987 h 2762249"/>
              <a:gd name="connsiteX6" fmla="*/ 1993900 w 2960687"/>
              <a:gd name="connsiteY6" fmla="*/ 1966912 h 2762249"/>
              <a:gd name="connsiteX7" fmla="*/ 279400 w 2960687"/>
              <a:gd name="connsiteY7" fmla="*/ 2633662 h 2762249"/>
              <a:gd name="connsiteX0" fmla="*/ 279400 w 2960687"/>
              <a:gd name="connsiteY0" fmla="*/ 2633662 h 2736849"/>
              <a:gd name="connsiteX1" fmla="*/ 317500 w 2960687"/>
              <a:gd name="connsiteY1" fmla="*/ 1347787 h 2736849"/>
              <a:gd name="connsiteX2" fmla="*/ 1793875 w 2960687"/>
              <a:gd name="connsiteY2" fmla="*/ 1347787 h 2736849"/>
              <a:gd name="connsiteX3" fmla="*/ 1793875 w 2960687"/>
              <a:gd name="connsiteY3" fmla="*/ 280987 h 2736849"/>
              <a:gd name="connsiteX4" fmla="*/ 2927350 w 2960687"/>
              <a:gd name="connsiteY4" fmla="*/ 280987 h 2736849"/>
              <a:gd name="connsiteX5" fmla="*/ 1993900 w 2960687"/>
              <a:gd name="connsiteY5" fmla="*/ 1966912 h 2736849"/>
              <a:gd name="connsiteX6" fmla="*/ 279400 w 2960687"/>
              <a:gd name="connsiteY6" fmla="*/ 2633662 h 2736849"/>
              <a:gd name="connsiteX0" fmla="*/ 214313 w 2895600"/>
              <a:gd name="connsiteY0" fmla="*/ 2633662 h 2736849"/>
              <a:gd name="connsiteX1" fmla="*/ 252413 w 2895600"/>
              <a:gd name="connsiteY1" fmla="*/ 1347787 h 2736849"/>
              <a:gd name="connsiteX2" fmla="*/ 1728788 w 2895600"/>
              <a:gd name="connsiteY2" fmla="*/ 1347787 h 2736849"/>
              <a:gd name="connsiteX3" fmla="*/ 1728788 w 2895600"/>
              <a:gd name="connsiteY3" fmla="*/ 280987 h 2736849"/>
              <a:gd name="connsiteX4" fmla="*/ 2862263 w 2895600"/>
              <a:gd name="connsiteY4" fmla="*/ 280987 h 2736849"/>
              <a:gd name="connsiteX5" fmla="*/ 1928813 w 2895600"/>
              <a:gd name="connsiteY5" fmla="*/ 1966912 h 2736849"/>
              <a:gd name="connsiteX6" fmla="*/ 214313 w 2895600"/>
              <a:gd name="connsiteY6" fmla="*/ 2633662 h 2736849"/>
              <a:gd name="connsiteX0" fmla="*/ 252434 w 2933721"/>
              <a:gd name="connsiteY0" fmla="*/ 2633662 h 2736849"/>
              <a:gd name="connsiteX1" fmla="*/ 252413 w 2933721"/>
              <a:gd name="connsiteY1" fmla="*/ 1328745 h 2736849"/>
              <a:gd name="connsiteX2" fmla="*/ 1766909 w 2933721"/>
              <a:gd name="connsiteY2" fmla="*/ 1347787 h 2736849"/>
              <a:gd name="connsiteX3" fmla="*/ 1766909 w 2933721"/>
              <a:gd name="connsiteY3" fmla="*/ 280987 h 2736849"/>
              <a:gd name="connsiteX4" fmla="*/ 2900384 w 2933721"/>
              <a:gd name="connsiteY4" fmla="*/ 280987 h 2736849"/>
              <a:gd name="connsiteX5" fmla="*/ 1966934 w 2933721"/>
              <a:gd name="connsiteY5" fmla="*/ 1966912 h 2736849"/>
              <a:gd name="connsiteX6" fmla="*/ 252434 w 2933721"/>
              <a:gd name="connsiteY6" fmla="*/ 2633662 h 2736849"/>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6691 w 2687998"/>
              <a:gd name="connsiteY0" fmla="*/ 2614629 h 2717816"/>
              <a:gd name="connsiteX1" fmla="*/ 6690 w 2687998"/>
              <a:gd name="connsiteY1" fmla="*/ 1328745 h 2717816"/>
              <a:gd name="connsiteX2" fmla="*/ 1521186 w 2687998"/>
              <a:gd name="connsiteY2" fmla="*/ 1347787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357454 h 2460641"/>
              <a:gd name="connsiteX1" fmla="*/ 6690 w 2690381"/>
              <a:gd name="connsiteY1" fmla="*/ 1071570 h 2460641"/>
              <a:gd name="connsiteX2" fmla="*/ 1506889 w 2690381"/>
              <a:gd name="connsiteY2" fmla="*/ 1071570 h 2460641"/>
              <a:gd name="connsiteX3" fmla="*/ 1506889 w 2690381"/>
              <a:gd name="connsiteY3" fmla="*/ 0 h 2460641"/>
              <a:gd name="connsiteX4" fmla="*/ 2654661 w 2690381"/>
              <a:gd name="connsiteY4" fmla="*/ 23812 h 2460641"/>
              <a:gd name="connsiteX5" fmla="*/ 1721211 w 2690381"/>
              <a:gd name="connsiteY5" fmla="*/ 1709737 h 2460641"/>
              <a:gd name="connsiteX6" fmla="*/ 6691 w 2690381"/>
              <a:gd name="connsiteY6" fmla="*/ 2357454 h 2460641"/>
              <a:gd name="connsiteX0" fmla="*/ 6691 w 2685617"/>
              <a:gd name="connsiteY0" fmla="*/ 2357454 h 2460641"/>
              <a:gd name="connsiteX1" fmla="*/ 6690 w 2685617"/>
              <a:gd name="connsiteY1" fmla="*/ 1071570 h 2460641"/>
              <a:gd name="connsiteX2" fmla="*/ 1506889 w 2685617"/>
              <a:gd name="connsiteY2" fmla="*/ 1071570 h 2460641"/>
              <a:gd name="connsiteX3" fmla="*/ 1506889 w 2685617"/>
              <a:gd name="connsiteY3" fmla="*/ 0 h 2460641"/>
              <a:gd name="connsiteX4" fmla="*/ 2649897 w 2685617"/>
              <a:gd name="connsiteY4" fmla="*/ 1 h 2460641"/>
              <a:gd name="connsiteX5" fmla="*/ 1721211 w 2685617"/>
              <a:gd name="connsiteY5" fmla="*/ 1709737 h 2460641"/>
              <a:gd name="connsiteX6" fmla="*/ 6691 w 268561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373674"/>
              <a:gd name="connsiteX1" fmla="*/ 6690 w 2649897"/>
              <a:gd name="connsiteY1" fmla="*/ 1071570 h 2373674"/>
              <a:gd name="connsiteX2" fmla="*/ 1506889 w 2649897"/>
              <a:gd name="connsiteY2" fmla="*/ 1071570 h 2373674"/>
              <a:gd name="connsiteX3" fmla="*/ 1506889 w 2649897"/>
              <a:gd name="connsiteY3" fmla="*/ 0 h 2373674"/>
              <a:gd name="connsiteX4" fmla="*/ 2649897 w 2649897"/>
              <a:gd name="connsiteY4" fmla="*/ 1 h 2373674"/>
              <a:gd name="connsiteX5" fmla="*/ 1721211 w 2649897"/>
              <a:gd name="connsiteY5" fmla="*/ 1709737 h 2373674"/>
              <a:gd name="connsiteX6" fmla="*/ 6691 w 2649897"/>
              <a:gd name="connsiteY6" fmla="*/ 2357454 h 237367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649765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897" h="2357454">
                <a:moveTo>
                  <a:pt x="6691" y="2357454"/>
                </a:moveTo>
                <a:cubicBezTo>
                  <a:pt x="0" y="1934619"/>
                  <a:pt x="4123" y="1339442"/>
                  <a:pt x="6690" y="1071570"/>
                </a:cubicBezTo>
                <a:lnTo>
                  <a:pt x="1506889" y="1071570"/>
                </a:lnTo>
                <a:cubicBezTo>
                  <a:pt x="1507853" y="605472"/>
                  <a:pt x="1505833" y="345666"/>
                  <a:pt x="1506889" y="0"/>
                </a:cubicBezTo>
                <a:lnTo>
                  <a:pt x="2649897" y="1"/>
                </a:lnTo>
                <a:cubicBezTo>
                  <a:pt x="2518661" y="540221"/>
                  <a:pt x="2259990" y="1256952"/>
                  <a:pt x="1792913" y="1633278"/>
                </a:cubicBezTo>
                <a:cubicBezTo>
                  <a:pt x="1269659" y="2024948"/>
                  <a:pt x="553829" y="2210324"/>
                  <a:pt x="6691" y="2357454"/>
                </a:cubicBezTo>
                <a:close/>
              </a:path>
            </a:pathLst>
          </a:custGeom>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endParaRPr lang="de-DE" dirty="0">
              <a:solidFill>
                <a:schemeClr val="tx1"/>
              </a:solidFill>
              <a:latin typeface="Arial" pitchFamily="34" charset="0"/>
              <a:cs typeface="Arial" pitchFamily="34" charset="0"/>
            </a:endParaRPr>
          </a:p>
        </p:txBody>
      </p:sp>
      <p:grpSp>
        <p:nvGrpSpPr>
          <p:cNvPr id="7" name="Group 6"/>
          <p:cNvGrpSpPr/>
          <p:nvPr/>
        </p:nvGrpSpPr>
        <p:grpSpPr>
          <a:xfrm>
            <a:off x="1513744" y="2474216"/>
            <a:ext cx="5736469" cy="2116703"/>
            <a:chOff x="1647806" y="1759262"/>
            <a:chExt cx="5736469" cy="2822270"/>
          </a:xfrm>
        </p:grpSpPr>
        <p:cxnSp>
          <p:nvCxnSpPr>
            <p:cNvPr id="8" name="Gerade Verbindung 21"/>
            <p:cNvCxnSpPr/>
            <p:nvPr/>
          </p:nvCxnSpPr>
          <p:spPr>
            <a:xfrm>
              <a:off x="1647806" y="4572008"/>
              <a:ext cx="15001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23"/>
            <p:cNvCxnSpPr/>
            <p:nvPr/>
          </p:nvCxnSpPr>
          <p:spPr>
            <a:xfrm rot="5400000" flipH="1" flipV="1">
              <a:off x="2612219" y="4045747"/>
              <a:ext cx="1071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26"/>
            <p:cNvCxnSpPr/>
            <p:nvPr/>
          </p:nvCxnSpPr>
          <p:spPr>
            <a:xfrm>
              <a:off x="3129787" y="3500438"/>
              <a:ext cx="1539548" cy="69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28"/>
            <p:cNvCxnSpPr/>
            <p:nvPr/>
          </p:nvCxnSpPr>
          <p:spPr>
            <a:xfrm rot="5400000" flipH="1" flipV="1">
              <a:off x="4157189" y="2986561"/>
              <a:ext cx="10248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30"/>
            <p:cNvCxnSpPr/>
            <p:nvPr/>
          </p:nvCxnSpPr>
          <p:spPr>
            <a:xfrm>
              <a:off x="4662487" y="2483637"/>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37"/>
            <p:cNvCxnSpPr/>
            <p:nvPr/>
          </p:nvCxnSpPr>
          <p:spPr>
            <a:xfrm rot="5400000" flipH="1" flipV="1">
              <a:off x="5384957" y="2125022"/>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42"/>
            <p:cNvCxnSpPr/>
            <p:nvPr/>
          </p:nvCxnSpPr>
          <p:spPr>
            <a:xfrm>
              <a:off x="5741201" y="1769259"/>
              <a:ext cx="16430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Gerade Verbindung mit Pfeil 5"/>
          <p:cNvCxnSpPr/>
          <p:nvPr/>
        </p:nvCxnSpPr>
        <p:spPr>
          <a:xfrm>
            <a:off x="1451829" y="5601767"/>
            <a:ext cx="7072362" cy="1191"/>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6" name="Gerade Verbindung mit Pfeil 7"/>
          <p:cNvCxnSpPr/>
          <p:nvPr/>
        </p:nvCxnSpPr>
        <p:spPr>
          <a:xfrm rot="5400000" flipH="1" flipV="1">
            <a:off x="-290267" y="3860268"/>
            <a:ext cx="3482603"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17" name="Textfeld 11"/>
          <p:cNvSpPr txBox="1"/>
          <p:nvPr/>
        </p:nvSpPr>
        <p:spPr>
          <a:xfrm>
            <a:off x="4309350" y="5626757"/>
            <a:ext cx="1357322" cy="276999"/>
          </a:xfrm>
          <a:prstGeom prst="rect">
            <a:avLst/>
          </a:prstGeom>
          <a:noFill/>
        </p:spPr>
        <p:txBody>
          <a:bodyPr wrap="none" lIns="91436" tIns="45718" rIns="91436" bIns="45718" rtlCol="0">
            <a:noAutofit/>
          </a:bodyPr>
          <a:lstStyle/>
          <a:p>
            <a:pPr algn="ctr"/>
            <a:r>
              <a:rPr lang="ru-RU" b="1" dirty="0" smtClean="0">
                <a:latin typeface="Arial" pitchFamily="34" charset="0"/>
                <a:cs typeface="Arial" pitchFamily="34" charset="0"/>
              </a:rPr>
              <a:t>Время</a:t>
            </a:r>
            <a:endParaRPr lang="de-DE" b="1" dirty="0">
              <a:latin typeface="Arial" pitchFamily="34" charset="0"/>
              <a:cs typeface="Arial" pitchFamily="34" charset="0"/>
            </a:endParaRPr>
          </a:p>
        </p:txBody>
      </p:sp>
      <p:sp>
        <p:nvSpPr>
          <p:cNvPr id="18" name="Textfeld 12"/>
          <p:cNvSpPr txBox="1"/>
          <p:nvPr/>
        </p:nvSpPr>
        <p:spPr>
          <a:xfrm rot="16200000">
            <a:off x="750133" y="3673777"/>
            <a:ext cx="903356" cy="374571"/>
          </a:xfrm>
          <a:prstGeom prst="rect">
            <a:avLst/>
          </a:prstGeom>
          <a:noFill/>
        </p:spPr>
        <p:txBody>
          <a:bodyPr wrap="none" lIns="91436" tIns="45718" rIns="91436" bIns="45718" rtlCol="0">
            <a:noAutofit/>
          </a:bodyPr>
          <a:lstStyle/>
          <a:p>
            <a:pPr algn="ctr"/>
            <a:r>
              <a:rPr lang="de-DE" b="1" dirty="0" smtClean="0">
                <a:latin typeface="Arial" pitchFamily="34" charset="0"/>
                <a:cs typeface="Arial" pitchFamily="34" charset="0"/>
              </a:rPr>
              <a:t> </a:t>
            </a:r>
            <a:r>
              <a:rPr lang="ru-RU" b="1" dirty="0" smtClean="0">
                <a:latin typeface="Arial" pitchFamily="34" charset="0"/>
                <a:cs typeface="Arial" pitchFamily="34" charset="0"/>
              </a:rPr>
              <a:t>ресурсы </a:t>
            </a:r>
            <a:r>
              <a:rPr lang="de-DE" b="1" dirty="0" smtClean="0">
                <a:latin typeface="Arial" pitchFamily="34" charset="0"/>
                <a:cs typeface="Arial" pitchFamily="34" charset="0"/>
              </a:rPr>
              <a:t>IT </a:t>
            </a:r>
            <a:endParaRPr lang="de-DE" b="1" dirty="0">
              <a:latin typeface="Arial" pitchFamily="34" charset="0"/>
              <a:cs typeface="Arial" pitchFamily="34" charset="0"/>
            </a:endParaRPr>
          </a:p>
        </p:txBody>
      </p:sp>
      <p:cxnSp>
        <p:nvCxnSpPr>
          <p:cNvPr id="19" name="Gerade Verbindung mit Pfeil 15"/>
          <p:cNvCxnSpPr/>
          <p:nvPr/>
        </p:nvCxnSpPr>
        <p:spPr>
          <a:xfrm flipV="1">
            <a:off x="1523267" y="2440636"/>
            <a:ext cx="6000792" cy="3107553"/>
          </a:xfrm>
          <a:prstGeom prst="straightConnector1">
            <a:avLst/>
          </a:prstGeom>
          <a:ln w="127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0" name="Freihandform 50"/>
          <p:cNvSpPr/>
          <p:nvPr/>
        </p:nvSpPr>
        <p:spPr>
          <a:xfrm>
            <a:off x="5198851" y="3163401"/>
            <a:ext cx="1032695" cy="1316792"/>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de-DE" baseline="-25000">
              <a:latin typeface="Arial" pitchFamily="34" charset="0"/>
              <a:cs typeface="Arial" pitchFamily="34" charset="0"/>
            </a:endParaRPr>
          </a:p>
        </p:txBody>
      </p:sp>
      <p:sp>
        <p:nvSpPr>
          <p:cNvPr id="21" name="Freihandform 52"/>
          <p:cNvSpPr/>
          <p:nvPr/>
        </p:nvSpPr>
        <p:spPr>
          <a:xfrm>
            <a:off x="6229086" y="2634169"/>
            <a:ext cx="798564" cy="2065581"/>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40097" y="2627749"/>
                  <a:pt x="190807" y="2754108"/>
                  <a:pt x="284214" y="2618453"/>
                </a:cubicBezTo>
                <a:cubicBezTo>
                  <a:pt x="377621" y="2482798"/>
                  <a:pt x="474714" y="2074709"/>
                  <a:pt x="560439" y="1638300"/>
                </a:cubicBezTo>
                <a:cubicBezTo>
                  <a:pt x="646164" y="1201891"/>
                  <a:pt x="722364" y="560387"/>
                  <a:pt x="798564"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de-DE" baseline="-25000">
              <a:latin typeface="Arial" pitchFamily="34" charset="0"/>
              <a:cs typeface="Arial" pitchFamily="34" charset="0"/>
            </a:endParaRPr>
          </a:p>
        </p:txBody>
      </p:sp>
      <p:sp>
        <p:nvSpPr>
          <p:cNvPr id="22" name="Freihandform 47"/>
          <p:cNvSpPr/>
          <p:nvPr/>
        </p:nvSpPr>
        <p:spPr>
          <a:xfrm>
            <a:off x="1515592" y="3817421"/>
            <a:ext cx="2650733" cy="174147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de-DE" baseline="-25000">
              <a:latin typeface="Arial" pitchFamily="34" charset="0"/>
              <a:cs typeface="Arial" pitchFamily="34" charset="0"/>
            </a:endParaRPr>
          </a:p>
        </p:txBody>
      </p:sp>
      <p:sp>
        <p:nvSpPr>
          <p:cNvPr id="23" name="Freihandform 48"/>
          <p:cNvSpPr/>
          <p:nvPr/>
        </p:nvSpPr>
        <p:spPr>
          <a:xfrm>
            <a:off x="4165847" y="3187648"/>
            <a:ext cx="1040814" cy="629774"/>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Lst>
            <a:ahLst/>
            <a:cxnLst>
              <a:cxn ang="0">
                <a:pos x="connsiteX0" y="connsiteY0"/>
              </a:cxn>
              <a:cxn ang="0">
                <a:pos x="connsiteX1" y="connsiteY1"/>
              </a:cxn>
              <a:cxn ang="0">
                <a:pos x="connsiteX2" y="connsiteY2"/>
              </a:cxn>
            </a:cxnLst>
            <a:rect l="l" t="t" r="r" b="b"/>
            <a:pathLst>
              <a:path w="1052610" h="839698">
                <a:moveTo>
                  <a:pt x="0" y="839698"/>
                </a:moveTo>
                <a:cubicBezTo>
                  <a:pt x="72775" y="588837"/>
                  <a:pt x="191260" y="381095"/>
                  <a:pt x="365870" y="241145"/>
                </a:cubicBezTo>
                <a:cubicBezTo>
                  <a:pt x="534606" y="123932"/>
                  <a:pt x="760190" y="32213"/>
                  <a:pt x="1052610"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de-DE" baseline="-25000">
              <a:latin typeface="Arial" pitchFamily="34" charset="0"/>
              <a:cs typeface="Arial" pitchFamily="34" charset="0"/>
            </a:endParaRPr>
          </a:p>
        </p:txBody>
      </p:sp>
      <p:sp>
        <p:nvSpPr>
          <p:cNvPr id="24" name="Textfeld 60"/>
          <p:cNvSpPr txBox="1"/>
          <p:nvPr/>
        </p:nvSpPr>
        <p:spPr>
          <a:xfrm>
            <a:off x="3332596" y="4901208"/>
            <a:ext cx="1185869" cy="646981"/>
          </a:xfrm>
          <a:prstGeom prst="roundRect">
            <a:avLst/>
          </a:prstGeom>
          <a:noFill/>
          <a:ln w="6350">
            <a:noFill/>
          </a:ln>
        </p:spPr>
        <p:txBody>
          <a:bodyPr wrap="square" lIns="0" tIns="45718" rIns="0" bIns="45718" rtlCol="0">
            <a:spAutoFit/>
          </a:bodyPr>
          <a:lstStyle/>
          <a:p>
            <a:pPr algn="ctr"/>
            <a:r>
              <a:rPr lang="ru-RU" sz="1600" dirty="0" smtClean="0">
                <a:latin typeface="Arial" pitchFamily="34" charset="0"/>
                <a:cs typeface="Arial" pitchFamily="34" charset="0"/>
              </a:rPr>
              <a:t>Реальная нагрузка</a:t>
            </a:r>
            <a:endParaRPr lang="de-DE" sz="1600" dirty="0">
              <a:latin typeface="Arial" pitchFamily="34" charset="0"/>
              <a:cs typeface="Arial" pitchFamily="34" charset="0"/>
            </a:endParaRPr>
          </a:p>
        </p:txBody>
      </p:sp>
      <p:sp>
        <p:nvSpPr>
          <p:cNvPr id="25" name="Textfeld 61"/>
          <p:cNvSpPr txBox="1"/>
          <p:nvPr/>
        </p:nvSpPr>
        <p:spPr>
          <a:xfrm>
            <a:off x="3882810" y="1813717"/>
            <a:ext cx="1304925" cy="591633"/>
          </a:xfrm>
          <a:prstGeom prst="roundRect">
            <a:avLst/>
          </a:prstGeom>
          <a:noFill/>
          <a:ln w="6350">
            <a:noFill/>
          </a:ln>
        </p:spPr>
        <p:txBody>
          <a:bodyPr wrap="square" lIns="0" tIns="45718" rIns="0" bIns="45718" rtlCol="0">
            <a:spAutoFit/>
          </a:bodyPr>
          <a:lstStyle/>
          <a:p>
            <a:pPr algn="ctr">
              <a:lnSpc>
                <a:spcPts val="1700"/>
              </a:lnSpc>
            </a:pPr>
            <a:r>
              <a:rPr lang="ru-RU" sz="1600" dirty="0" smtClean="0">
                <a:latin typeface="Arial" pitchFamily="34" charset="0"/>
                <a:cs typeface="Arial" pitchFamily="34" charset="0"/>
              </a:rPr>
              <a:t>Планы по</a:t>
            </a:r>
            <a:r>
              <a:rPr lang="de-DE" sz="1600" dirty="0">
                <a:latin typeface="Arial" pitchFamily="34" charset="0"/>
                <a:cs typeface="Arial" pitchFamily="34" charset="0"/>
              </a:rPr>
              <a:t/>
            </a:r>
            <a:br>
              <a:rPr lang="de-DE" sz="1600" dirty="0">
                <a:latin typeface="Arial" pitchFamily="34" charset="0"/>
                <a:cs typeface="Arial" pitchFamily="34" charset="0"/>
              </a:rPr>
            </a:br>
            <a:r>
              <a:rPr lang="de-DE" sz="1600" dirty="0" smtClean="0">
                <a:latin typeface="Arial" pitchFamily="34" charset="0"/>
                <a:cs typeface="Arial" pitchFamily="34" charset="0"/>
              </a:rPr>
              <a:t>IT</a:t>
            </a:r>
            <a:r>
              <a:rPr lang="ru-RU" sz="1600" dirty="0" smtClean="0">
                <a:latin typeface="Arial" pitchFamily="34" charset="0"/>
                <a:cs typeface="Arial" pitchFamily="34" charset="0"/>
              </a:rPr>
              <a:t> ресурсам</a:t>
            </a:r>
            <a:endParaRPr lang="de-DE" sz="1600" dirty="0">
              <a:latin typeface="Arial" pitchFamily="34" charset="0"/>
              <a:cs typeface="Arial" pitchFamily="34" charset="0"/>
            </a:endParaRPr>
          </a:p>
        </p:txBody>
      </p:sp>
      <p:sp>
        <p:nvSpPr>
          <p:cNvPr id="26" name="Textfeld 62"/>
          <p:cNvSpPr txBox="1"/>
          <p:nvPr/>
        </p:nvSpPr>
        <p:spPr>
          <a:xfrm>
            <a:off x="1451829" y="3297892"/>
            <a:ext cx="1608549" cy="584553"/>
          </a:xfrm>
          <a:prstGeom prst="roundRect">
            <a:avLst/>
          </a:prstGeom>
          <a:noFill/>
          <a:ln w="6350">
            <a:noFill/>
          </a:ln>
        </p:spPr>
        <p:txBody>
          <a:bodyPr wrap="square" lIns="0" tIns="45718" rIns="0" bIns="45718" rtlCol="0">
            <a:spAutoFit/>
          </a:bodyPr>
          <a:lstStyle/>
          <a:p>
            <a:pPr algn="ctr">
              <a:lnSpc>
                <a:spcPts val="1700"/>
              </a:lnSpc>
            </a:pPr>
            <a:r>
              <a:rPr lang="ru-RU" sz="1400" dirty="0" smtClean="0">
                <a:latin typeface="Arial" pitchFamily="34" charset="0"/>
                <a:cs typeface="Arial" pitchFamily="34" charset="0"/>
              </a:rPr>
              <a:t>Неиспользуемые </a:t>
            </a:r>
          </a:p>
          <a:p>
            <a:pPr algn="ctr">
              <a:lnSpc>
                <a:spcPts val="1700"/>
              </a:lnSpc>
            </a:pPr>
            <a:r>
              <a:rPr lang="ru-RU" sz="1400" dirty="0" smtClean="0">
                <a:latin typeface="Arial" pitchFamily="34" charset="0"/>
                <a:cs typeface="Arial" pitchFamily="34" charset="0"/>
              </a:rPr>
              <a:t>ресурсы</a:t>
            </a:r>
            <a:endParaRPr lang="de-DE" sz="1400" dirty="0">
              <a:latin typeface="Arial" pitchFamily="34" charset="0"/>
              <a:cs typeface="Arial" pitchFamily="34" charset="0"/>
            </a:endParaRPr>
          </a:p>
        </p:txBody>
      </p:sp>
      <p:sp>
        <p:nvSpPr>
          <p:cNvPr id="27" name="Textfeld 65"/>
          <p:cNvSpPr txBox="1"/>
          <p:nvPr/>
        </p:nvSpPr>
        <p:spPr>
          <a:xfrm>
            <a:off x="1902942" y="2096447"/>
            <a:ext cx="1889318" cy="1066954"/>
          </a:xfrm>
          <a:prstGeom prst="roundRect">
            <a:avLst/>
          </a:prstGeom>
          <a:noFill/>
          <a:ln w="6350">
            <a:noFill/>
          </a:ln>
        </p:spPr>
        <p:txBody>
          <a:bodyPr wrap="square" lIns="0" tIns="45718" rIns="0" bIns="45718" rtlCol="0">
            <a:spAutoFit/>
          </a:bodyPr>
          <a:lstStyle/>
          <a:p>
            <a:pPr algn="ctr">
              <a:lnSpc>
                <a:spcPts val="1700"/>
              </a:lnSpc>
            </a:pPr>
            <a:r>
              <a:rPr lang="ru-RU" sz="1600" dirty="0" smtClean="0">
                <a:latin typeface="Arial" pitchFamily="34" charset="0"/>
                <a:cs typeface="Arial" pitchFamily="34" charset="0"/>
              </a:rPr>
              <a:t>Недостаток ресурсов - не все клиенты получили услугу</a:t>
            </a:r>
            <a:endParaRPr lang="de-DE" sz="1600" dirty="0">
              <a:latin typeface="Arial" pitchFamily="34" charset="0"/>
              <a:cs typeface="Arial" pitchFamily="34" charset="0"/>
            </a:endParaRPr>
          </a:p>
        </p:txBody>
      </p:sp>
      <p:cxnSp>
        <p:nvCxnSpPr>
          <p:cNvPr id="28" name="Gerade Verbindung mit Pfeil 66"/>
          <p:cNvCxnSpPr/>
          <p:nvPr/>
        </p:nvCxnSpPr>
        <p:spPr>
          <a:xfrm>
            <a:off x="3332596" y="2950943"/>
            <a:ext cx="983538" cy="551592"/>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Gerade Verbindung mit Pfeil 64"/>
          <p:cNvCxnSpPr>
            <a:stCxn id="26" idx="2"/>
          </p:cNvCxnSpPr>
          <p:nvPr/>
        </p:nvCxnSpPr>
        <p:spPr>
          <a:xfrm>
            <a:off x="2256104" y="3882445"/>
            <a:ext cx="981678" cy="272699"/>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27650" y="3332716"/>
            <a:ext cx="2239918" cy="528346"/>
          </a:xfrm>
          <a:prstGeom prst="rect">
            <a:avLst/>
          </a:prstGeom>
          <a:noFill/>
        </p:spPr>
        <p:txBody>
          <a:bodyPr wrap="square" lIns="91436" tIns="45718" rIns="91436" bIns="45718" rtlCol="0">
            <a:spAutoFit/>
          </a:bodyPr>
          <a:lstStyle/>
          <a:p>
            <a:pPr algn="ctr">
              <a:lnSpc>
                <a:spcPts val="1700"/>
              </a:lnSpc>
            </a:pPr>
            <a:r>
              <a:rPr lang="ru-RU" sz="1600" dirty="0" smtClean="0">
                <a:latin typeface="Arial" pitchFamily="34" charset="0"/>
                <a:cs typeface="Arial" pitchFamily="34" charset="0"/>
              </a:rPr>
              <a:t>Прогноз по росту</a:t>
            </a:r>
          </a:p>
          <a:p>
            <a:pPr algn="ctr">
              <a:lnSpc>
                <a:spcPts val="1700"/>
              </a:lnSpc>
            </a:pPr>
            <a:r>
              <a:rPr lang="ru-RU" sz="1600" dirty="0" smtClean="0">
                <a:latin typeface="Arial" pitchFamily="34" charset="0"/>
                <a:cs typeface="Arial" pitchFamily="34" charset="0"/>
              </a:rPr>
              <a:t>нагрузки</a:t>
            </a:r>
            <a:endParaRPr lang="en-US" sz="1600" dirty="0">
              <a:latin typeface="Arial" pitchFamily="34" charset="0"/>
              <a:cs typeface="Arial" pitchFamily="34" charset="0"/>
            </a:endParaRPr>
          </a:p>
        </p:txBody>
      </p:sp>
      <p:cxnSp>
        <p:nvCxnSpPr>
          <p:cNvPr id="36" name="Gerade Verbindung mit Pfeil 66"/>
          <p:cNvCxnSpPr/>
          <p:nvPr/>
        </p:nvCxnSpPr>
        <p:spPr>
          <a:xfrm flipH="1" flipV="1">
            <a:off x="3765499" y="4605775"/>
            <a:ext cx="400349" cy="427864"/>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Gerade Verbindung mit Pfeil 66"/>
          <p:cNvCxnSpPr/>
          <p:nvPr/>
        </p:nvCxnSpPr>
        <p:spPr>
          <a:xfrm>
            <a:off x="4879075" y="2324364"/>
            <a:ext cx="0" cy="68599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4" name="Gerade Verbindung mit Pfeil 66"/>
          <p:cNvCxnSpPr/>
          <p:nvPr/>
        </p:nvCxnSpPr>
        <p:spPr>
          <a:xfrm flipH="1" flipV="1">
            <a:off x="7315200" y="2634169"/>
            <a:ext cx="426129" cy="633549"/>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9" name="Textfeld 62"/>
          <p:cNvSpPr txBox="1"/>
          <p:nvPr/>
        </p:nvSpPr>
        <p:spPr>
          <a:xfrm>
            <a:off x="-6407" y="4488331"/>
            <a:ext cx="1208218" cy="825754"/>
          </a:xfrm>
          <a:prstGeom prst="roundRect">
            <a:avLst/>
          </a:prstGeom>
          <a:noFill/>
          <a:ln w="6350">
            <a:noFill/>
          </a:ln>
        </p:spPr>
        <p:txBody>
          <a:bodyPr wrap="square" lIns="0" tIns="45718" rIns="0" bIns="45718" rtlCol="0">
            <a:spAutoFit/>
          </a:bodyPr>
          <a:lstStyle/>
          <a:p>
            <a:pPr algn="ctr">
              <a:lnSpc>
                <a:spcPts val="1700"/>
              </a:lnSpc>
            </a:pPr>
            <a:r>
              <a:rPr lang="ru-RU" sz="1400" dirty="0" smtClean="0">
                <a:latin typeface="Arial" pitchFamily="34" charset="0"/>
                <a:cs typeface="Arial" pitchFamily="34" charset="0"/>
              </a:rPr>
              <a:t>Начальные</a:t>
            </a:r>
          </a:p>
          <a:p>
            <a:pPr algn="ctr">
              <a:lnSpc>
                <a:spcPts val="1700"/>
              </a:lnSpc>
            </a:pPr>
            <a:r>
              <a:rPr lang="ru-RU" sz="1400" dirty="0">
                <a:latin typeface="Arial" pitchFamily="34" charset="0"/>
                <a:cs typeface="Arial" pitchFamily="34" charset="0"/>
              </a:rPr>
              <a:t>и</a:t>
            </a:r>
            <a:r>
              <a:rPr lang="ru-RU" sz="1400" dirty="0" smtClean="0">
                <a:latin typeface="Arial" pitchFamily="34" charset="0"/>
                <a:cs typeface="Arial" pitchFamily="34" charset="0"/>
              </a:rPr>
              <a:t>нвестиции</a:t>
            </a:r>
          </a:p>
          <a:p>
            <a:pPr algn="ctr">
              <a:lnSpc>
                <a:spcPts val="1700"/>
              </a:lnSpc>
            </a:pPr>
            <a:r>
              <a:rPr lang="ru-RU" sz="1400" dirty="0" smtClean="0">
                <a:latin typeface="Arial" pitchFamily="34" charset="0"/>
                <a:cs typeface="Arial" pitchFamily="34" charset="0"/>
              </a:rPr>
              <a:t> в </a:t>
            </a:r>
            <a:r>
              <a:rPr lang="en-US" sz="1400" dirty="0" smtClean="0">
                <a:latin typeface="Arial" pitchFamily="34" charset="0"/>
                <a:cs typeface="Arial" pitchFamily="34" charset="0"/>
              </a:rPr>
              <a:t>IT</a:t>
            </a:r>
            <a:endParaRPr lang="de-DE" sz="1400" dirty="0">
              <a:latin typeface="Arial" pitchFamily="34" charset="0"/>
              <a:cs typeface="Arial" pitchFamily="34" charset="0"/>
            </a:endParaRPr>
          </a:p>
        </p:txBody>
      </p:sp>
      <p:cxnSp>
        <p:nvCxnSpPr>
          <p:cNvPr id="50" name="Gerade Verbindung mit Pfeil 64"/>
          <p:cNvCxnSpPr/>
          <p:nvPr/>
        </p:nvCxnSpPr>
        <p:spPr>
          <a:xfrm flipV="1">
            <a:off x="1032428" y="4748742"/>
            <a:ext cx="481316" cy="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333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par>
                          <p:cTn id="44" fill="hold">
                            <p:stCondLst>
                              <p:cond delay="2000"/>
                            </p:stCondLst>
                            <p:childTnLst>
                              <p:par>
                                <p:cTn id="45" presetID="1" presetClass="exit" presetSubtype="0" fill="hold" grpId="1" nodeType="after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par>
                          <p:cTn id="47" fill="hold">
                            <p:stCondLst>
                              <p:cond delay="2000"/>
                            </p:stCondLst>
                            <p:childTnLst>
                              <p:par>
                                <p:cTn id="48" presetID="1" presetClass="exit" presetSubtype="0" fill="hold" nodeType="afterEffect">
                                  <p:stCondLst>
                                    <p:cond delay="0"/>
                                  </p:stCondLst>
                                  <p:childTnLst>
                                    <p:set>
                                      <p:cBhvr>
                                        <p:cTn id="49" dur="1" fill="hold">
                                          <p:stCondLst>
                                            <p:cond delay="0"/>
                                          </p:stCondLst>
                                        </p:cTn>
                                        <p:tgtEl>
                                          <p:spTgt spid="29"/>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par>
                          <p:cTn id="56" fill="hold">
                            <p:stCondLst>
                              <p:cond delay="2000"/>
                            </p:stCondLst>
                            <p:childTnLst>
                              <p:par>
                                <p:cTn id="57" presetID="1"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par>
                          <p:cTn id="59" fill="hold">
                            <p:stCondLst>
                              <p:cond delay="2000"/>
                            </p:stCondLst>
                            <p:childTnLst>
                              <p:par>
                                <p:cTn id="60" presetID="1" presetClass="entr" presetSubtype="0"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par>
                          <p:cTn id="62" fill="hold">
                            <p:stCondLst>
                              <p:cond delay="2000"/>
                            </p:stCondLst>
                            <p:childTnLst>
                              <p:par>
                                <p:cTn id="63" presetID="1"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44"/>
                                        </p:tgtEl>
                                        <p:attrNameLst>
                                          <p:attrName>style.visibility</p:attrName>
                                        </p:attrNameLst>
                                      </p:cBhvr>
                                      <p:to>
                                        <p:strVal val="visible"/>
                                      </p:to>
                                    </p:set>
                                  </p:childTnLst>
                                </p:cTn>
                              </p:par>
                            </p:childTnLst>
                          </p:cTn>
                        </p:par>
                        <p:par>
                          <p:cTn id="68" fill="hold">
                            <p:stCondLst>
                              <p:cond delay="2000"/>
                            </p:stCondLst>
                            <p:childTnLst>
                              <p:par>
                                <p:cTn id="69" presetID="1" presetClass="entr" presetSubtype="0"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par>
                          <p:cTn id="71" fill="hold">
                            <p:stCondLst>
                              <p:cond delay="2000"/>
                            </p:stCondLst>
                            <p:childTnLst>
                              <p:par>
                                <p:cTn id="72" presetID="1" presetClass="exit" presetSubtype="0" fill="hold" grpId="1" nodeType="afterEffect">
                                  <p:stCondLst>
                                    <p:cond delay="0"/>
                                  </p:stCondLst>
                                  <p:childTnLst>
                                    <p:set>
                                      <p:cBhvr>
                                        <p:cTn id="73" dur="1" fill="hold">
                                          <p:stCondLst>
                                            <p:cond delay="0"/>
                                          </p:stCondLst>
                                        </p:cTn>
                                        <p:tgtEl>
                                          <p:spTgt spid="49"/>
                                        </p:tgtEl>
                                        <p:attrNameLst>
                                          <p:attrName>style.visibility</p:attrName>
                                        </p:attrNameLst>
                                      </p:cBhvr>
                                      <p:to>
                                        <p:strVal val="hidden"/>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par>
                          <p:cTn id="77" fill="hold">
                            <p:stCondLst>
                              <p:cond delay="2000"/>
                            </p:stCondLst>
                            <p:childTnLst>
                              <p:par>
                                <p:cTn id="78" presetID="1" presetClass="exit" presetSubtype="0" fill="hold" nodeType="afterEffect">
                                  <p:stCondLst>
                                    <p:cond delay="0"/>
                                  </p:stCondLst>
                                  <p:childTnLst>
                                    <p:set>
                                      <p:cBhvr>
                                        <p:cTn id="79"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2" grpId="0" animBg="1"/>
      <p:bldP spid="23" grpId="0" animBg="1"/>
      <p:bldP spid="24" grpId="0"/>
      <p:bldP spid="25" grpId="0"/>
      <p:bldP spid="26" grpId="0"/>
      <p:bldP spid="26" grpId="1"/>
      <p:bldP spid="27" grpId="0"/>
      <p:bldP spid="30" grpId="0"/>
      <p:bldP spid="49" grpId="0"/>
      <p:bldP spid="4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1676400" y="456809"/>
            <a:ext cx="7076974" cy="664797"/>
          </a:xfrm>
          <a:prstGeom prst="rect">
            <a:avLst/>
          </a:prstGeom>
        </p:spPr>
        <p:txBody>
          <a:bodyPr vert="horz" wrap="square" lIns="0" tIns="0" rIns="0" bIns="0" rtlCol="0" anchor="t">
            <a:noAutofit/>
          </a:bodyPr>
          <a:lstStyle>
            <a:lvl1pPr algn="l" defTabSz="912813" rtl="0" eaLnBrk="1" fontAlgn="base" hangingPunct="1">
              <a:lnSpc>
                <a:spcPct val="90000"/>
              </a:lnSpc>
              <a:spcBef>
                <a:spcPct val="0"/>
              </a:spcBef>
              <a:spcAft>
                <a:spcPct val="0"/>
              </a:spcAft>
              <a:defRPr lang="en-US" sz="6000" kern="1200" spc="-200" baseline="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charset="0"/>
              </a:defRPr>
            </a:lvl9pPr>
          </a:lstStyle>
          <a:p>
            <a:endParaRPr lang="en-GB" dirty="0"/>
          </a:p>
        </p:txBody>
      </p:sp>
      <p:cxnSp>
        <p:nvCxnSpPr>
          <p:cNvPr id="4" name="Gerade Verbindung mit Pfeil 15"/>
          <p:cNvCxnSpPr/>
          <p:nvPr/>
        </p:nvCxnSpPr>
        <p:spPr>
          <a:xfrm flipV="1">
            <a:off x="1501891" y="2413344"/>
            <a:ext cx="6000792" cy="3107553"/>
          </a:xfrm>
          <a:prstGeom prst="straightConnector1">
            <a:avLst/>
          </a:prstGeom>
          <a:ln w="127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7" name="Textfeld 34"/>
          <p:cNvSpPr txBox="1"/>
          <p:nvPr/>
        </p:nvSpPr>
        <p:spPr>
          <a:xfrm>
            <a:off x="4928290" y="1683847"/>
            <a:ext cx="1291936" cy="817241"/>
          </a:xfrm>
          <a:prstGeom prst="roundRect">
            <a:avLst/>
          </a:prstGeom>
          <a:noFill/>
          <a:ln w="6350">
            <a:noFill/>
          </a:ln>
        </p:spPr>
        <p:txBody>
          <a:bodyPr wrap="square" lIns="0" tIns="45718" rIns="0" bIns="45718" rtlCol="0">
            <a:spAutoFit/>
          </a:bodyPr>
          <a:lstStyle/>
          <a:p>
            <a:pPr algn="ctr"/>
            <a:r>
              <a:rPr lang="ru-RU" sz="1400" dirty="0" smtClean="0">
                <a:latin typeface="Arial" pitchFamily="34" charset="0"/>
                <a:cs typeface="Arial" pitchFamily="34" charset="0"/>
              </a:rPr>
              <a:t>Выделение ресурсов по требованию</a:t>
            </a:r>
            <a:endParaRPr lang="de-DE" sz="1400" dirty="0">
              <a:latin typeface="Arial" pitchFamily="34" charset="0"/>
              <a:cs typeface="Arial" pitchFamily="34" charset="0"/>
            </a:endParaRPr>
          </a:p>
        </p:txBody>
      </p:sp>
      <p:sp>
        <p:nvSpPr>
          <p:cNvPr id="8" name="Textfeld 24"/>
          <p:cNvSpPr txBox="1"/>
          <p:nvPr/>
        </p:nvSpPr>
        <p:spPr>
          <a:xfrm>
            <a:off x="-52525" y="3833770"/>
            <a:ext cx="1451715" cy="1020322"/>
          </a:xfrm>
          <a:prstGeom prst="roundRect">
            <a:avLst>
              <a:gd name="adj" fmla="val 10381"/>
            </a:avLst>
          </a:prstGeom>
          <a:noFill/>
          <a:ln w="6350">
            <a:noFill/>
          </a:ln>
        </p:spPr>
        <p:txBody>
          <a:bodyPr wrap="square" lIns="0" tIns="45718" rIns="0" bIns="45718" rtlCol="0" anchor="ctr" anchorCtr="0">
            <a:spAutoFit/>
          </a:bodyPr>
          <a:lstStyle/>
          <a:p>
            <a:pPr algn="ctr">
              <a:lnSpc>
                <a:spcPts val="1700"/>
              </a:lnSpc>
            </a:pPr>
            <a:r>
              <a:rPr lang="ru-RU" sz="1600" dirty="0" smtClean="0">
                <a:latin typeface="Arial" pitchFamily="34" charset="0"/>
                <a:cs typeface="Arial" pitchFamily="34" charset="0"/>
              </a:rPr>
              <a:t>Минимальные начальные инвестиции</a:t>
            </a:r>
            <a:r>
              <a:rPr lang="ru-RU" sz="1600" dirty="0">
                <a:latin typeface="Arial" pitchFamily="34" charset="0"/>
                <a:cs typeface="Arial" pitchFamily="34" charset="0"/>
              </a:rPr>
              <a:t> </a:t>
            </a:r>
            <a:r>
              <a:rPr lang="ru-RU" sz="1600" dirty="0" smtClean="0">
                <a:latin typeface="Arial" pitchFamily="34" charset="0"/>
                <a:cs typeface="Arial" pitchFamily="34" charset="0"/>
              </a:rPr>
              <a:t>в </a:t>
            </a:r>
            <a:r>
              <a:rPr lang="en-US" sz="1600" dirty="0" smtClean="0">
                <a:latin typeface="Arial" pitchFamily="34" charset="0"/>
                <a:cs typeface="Arial" pitchFamily="34" charset="0"/>
              </a:rPr>
              <a:t>IT</a:t>
            </a:r>
            <a:endParaRPr lang="ru-RU" sz="1600" dirty="0" smtClean="0">
              <a:latin typeface="Arial" pitchFamily="34" charset="0"/>
              <a:cs typeface="Arial" pitchFamily="34" charset="0"/>
            </a:endParaRPr>
          </a:p>
        </p:txBody>
      </p:sp>
      <p:sp>
        <p:nvSpPr>
          <p:cNvPr id="9" name="Textfeld 25"/>
          <p:cNvSpPr txBox="1"/>
          <p:nvPr/>
        </p:nvSpPr>
        <p:spPr>
          <a:xfrm>
            <a:off x="1501891" y="3993953"/>
            <a:ext cx="1820792" cy="825754"/>
          </a:xfrm>
          <a:prstGeom prst="roundRect">
            <a:avLst/>
          </a:prstGeom>
          <a:noFill/>
          <a:ln w="6350">
            <a:noFill/>
          </a:ln>
        </p:spPr>
        <p:txBody>
          <a:bodyPr wrap="square" lIns="0" tIns="45718" rIns="0" bIns="45718" rtlCol="0">
            <a:spAutoFit/>
          </a:bodyPr>
          <a:lstStyle/>
          <a:p>
            <a:pPr algn="ctr">
              <a:lnSpc>
                <a:spcPts val="1700"/>
              </a:lnSpc>
            </a:pPr>
            <a:r>
              <a:rPr lang="ru-RU" sz="1600" dirty="0" smtClean="0">
                <a:latin typeface="Arial" pitchFamily="34" charset="0"/>
                <a:cs typeface="Arial" pitchFamily="34" charset="0"/>
              </a:rPr>
              <a:t>Отсутсвуют неиспользуемые</a:t>
            </a:r>
          </a:p>
          <a:p>
            <a:pPr algn="ctr">
              <a:lnSpc>
                <a:spcPts val="1700"/>
              </a:lnSpc>
            </a:pPr>
            <a:r>
              <a:rPr lang="ru-RU" sz="1600" dirty="0" smtClean="0">
                <a:latin typeface="Arial" pitchFamily="34" charset="0"/>
                <a:cs typeface="Arial" pitchFamily="34" charset="0"/>
              </a:rPr>
              <a:t>ресурсы</a:t>
            </a:r>
            <a:endParaRPr lang="de-DE" sz="1600" dirty="0">
              <a:latin typeface="Arial" pitchFamily="34" charset="0"/>
              <a:cs typeface="Arial" pitchFamily="34" charset="0"/>
            </a:endParaRPr>
          </a:p>
        </p:txBody>
      </p:sp>
      <p:cxnSp>
        <p:nvCxnSpPr>
          <p:cNvPr id="10" name="Gerade Verbindung mit Pfeil 26"/>
          <p:cNvCxnSpPr/>
          <p:nvPr/>
        </p:nvCxnSpPr>
        <p:spPr>
          <a:xfrm>
            <a:off x="2827257" y="4532504"/>
            <a:ext cx="389149" cy="318703"/>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feld 28"/>
          <p:cNvSpPr txBox="1"/>
          <p:nvPr/>
        </p:nvSpPr>
        <p:spPr>
          <a:xfrm>
            <a:off x="1858537" y="2466922"/>
            <a:ext cx="2179404" cy="646981"/>
          </a:xfrm>
          <a:prstGeom prst="roundRect">
            <a:avLst/>
          </a:prstGeom>
          <a:noFill/>
          <a:ln w="6350">
            <a:noFill/>
          </a:ln>
        </p:spPr>
        <p:txBody>
          <a:bodyPr wrap="square" lIns="0" tIns="45718" rIns="0" bIns="45718" rtlCol="0">
            <a:spAutoFit/>
          </a:bodyPr>
          <a:lstStyle/>
          <a:p>
            <a:pPr algn="ctr"/>
            <a:r>
              <a:rPr lang="ru-RU" sz="1600" dirty="0" smtClean="0">
                <a:latin typeface="Arial" pitchFamily="34" charset="0"/>
                <a:cs typeface="Arial" pitchFamily="34" charset="0"/>
              </a:rPr>
              <a:t>Ресурсов хватило на всех клиентов</a:t>
            </a:r>
            <a:endParaRPr lang="de-DE" sz="1600" dirty="0">
              <a:latin typeface="Arial" pitchFamily="34" charset="0"/>
              <a:cs typeface="Arial" pitchFamily="34" charset="0"/>
            </a:endParaRPr>
          </a:p>
        </p:txBody>
      </p:sp>
      <p:cxnSp>
        <p:nvCxnSpPr>
          <p:cNvPr id="12" name="Gerade Verbindung mit Pfeil 30"/>
          <p:cNvCxnSpPr>
            <a:stCxn id="11" idx="2"/>
          </p:cNvCxnSpPr>
          <p:nvPr/>
        </p:nvCxnSpPr>
        <p:spPr>
          <a:xfrm>
            <a:off x="2948239" y="3113903"/>
            <a:ext cx="1110271" cy="536276"/>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Textfeld 33"/>
          <p:cNvSpPr txBox="1"/>
          <p:nvPr/>
        </p:nvSpPr>
        <p:spPr>
          <a:xfrm>
            <a:off x="6970010" y="3940988"/>
            <a:ext cx="1397287" cy="1468096"/>
          </a:xfrm>
          <a:prstGeom prst="roundRect">
            <a:avLst>
              <a:gd name="adj" fmla="val 9854"/>
            </a:avLst>
          </a:prstGeom>
          <a:noFill/>
          <a:ln w="6350">
            <a:noFill/>
          </a:ln>
        </p:spPr>
        <p:txBody>
          <a:bodyPr wrap="square" lIns="0" tIns="45718" rIns="0" bIns="45718" rtlCol="0">
            <a:spAutoFit/>
          </a:bodyPr>
          <a:lstStyle/>
          <a:p>
            <a:pPr algn="ctr">
              <a:lnSpc>
                <a:spcPts val="1700"/>
              </a:lnSpc>
            </a:pPr>
            <a:r>
              <a:rPr lang="ru-RU" sz="1600" dirty="0" smtClean="0">
                <a:latin typeface="Arial" pitchFamily="34" charset="0"/>
                <a:cs typeface="Arial" pitchFamily="34" charset="0"/>
              </a:rPr>
              <a:t>Объем ресурсов изменяется в соответсвии с нагрузкой на сервис</a:t>
            </a:r>
            <a:endParaRPr lang="de-DE" sz="1600" dirty="0">
              <a:latin typeface="Arial" pitchFamily="34" charset="0"/>
              <a:cs typeface="Arial" pitchFamily="34" charset="0"/>
            </a:endParaRPr>
          </a:p>
        </p:txBody>
      </p:sp>
      <p:cxnSp>
        <p:nvCxnSpPr>
          <p:cNvPr id="14" name="Gerade Verbindung mit Pfeil 35"/>
          <p:cNvCxnSpPr/>
          <p:nvPr/>
        </p:nvCxnSpPr>
        <p:spPr>
          <a:xfrm flipH="1" flipV="1">
            <a:off x="5996412" y="3354131"/>
            <a:ext cx="1241274" cy="98698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Gerade Verbindung mit Pfeil 36"/>
          <p:cNvCxnSpPr>
            <a:stCxn id="8" idx="2"/>
          </p:cNvCxnSpPr>
          <p:nvPr/>
        </p:nvCxnSpPr>
        <p:spPr>
          <a:xfrm>
            <a:off x="673333" y="4854092"/>
            <a:ext cx="787001" cy="57126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6" name="Gruppieren 53"/>
          <p:cNvGrpSpPr/>
          <p:nvPr/>
        </p:nvGrpSpPr>
        <p:grpSpPr>
          <a:xfrm>
            <a:off x="1492921" y="2606234"/>
            <a:ext cx="5514440" cy="2921152"/>
            <a:chOff x="1848386" y="1971675"/>
            <a:chExt cx="5514440" cy="3894869"/>
          </a:xfrm>
        </p:grpSpPr>
        <p:sp>
          <p:nvSpPr>
            <p:cNvPr id="17" name="Freihandform 4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18" name="Freihandform 4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19" name="Freihandform 49"/>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20" name="Freihandform 51"/>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grpSp>
      <p:grpSp>
        <p:nvGrpSpPr>
          <p:cNvPr id="21" name="Gruppieren 54"/>
          <p:cNvGrpSpPr/>
          <p:nvPr/>
        </p:nvGrpSpPr>
        <p:grpSpPr>
          <a:xfrm>
            <a:off x="1501891" y="2466923"/>
            <a:ext cx="5514440" cy="2921152"/>
            <a:chOff x="1848386" y="1971675"/>
            <a:chExt cx="5514440" cy="3894869"/>
          </a:xfrm>
        </p:grpSpPr>
        <p:sp>
          <p:nvSpPr>
            <p:cNvPr id="22" name="Freihandform 5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23" name="Freihandform 5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24" name="Freihandform 57"/>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sp>
          <p:nvSpPr>
            <p:cNvPr id="25" name="Freihandform 58"/>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Arial" pitchFamily="34" charset="0"/>
                <a:cs typeface="Arial" pitchFamily="34" charset="0"/>
              </a:endParaRPr>
            </a:p>
          </p:txBody>
        </p:sp>
      </p:grpSp>
      <p:sp>
        <p:nvSpPr>
          <p:cNvPr id="26" name="Textfeld 11"/>
          <p:cNvSpPr txBox="1"/>
          <p:nvPr/>
        </p:nvSpPr>
        <p:spPr>
          <a:xfrm>
            <a:off x="4287973" y="5628054"/>
            <a:ext cx="1357322" cy="276999"/>
          </a:xfrm>
          <a:prstGeom prst="rect">
            <a:avLst/>
          </a:prstGeom>
          <a:noFill/>
        </p:spPr>
        <p:txBody>
          <a:bodyPr wrap="none" lIns="91436" tIns="45718" rIns="91436" bIns="45718" rtlCol="0">
            <a:noAutofit/>
          </a:bodyPr>
          <a:lstStyle/>
          <a:p>
            <a:pPr algn="ctr"/>
            <a:r>
              <a:rPr lang="ru-RU" b="1" dirty="0" smtClean="0">
                <a:latin typeface="Arial" pitchFamily="34" charset="0"/>
                <a:cs typeface="Arial" pitchFamily="34" charset="0"/>
              </a:rPr>
              <a:t>Время</a:t>
            </a:r>
            <a:endParaRPr lang="de-DE" b="1" dirty="0" smtClean="0">
              <a:latin typeface="Arial" pitchFamily="34" charset="0"/>
              <a:cs typeface="Arial" pitchFamily="34" charset="0"/>
            </a:endParaRPr>
          </a:p>
        </p:txBody>
      </p:sp>
      <p:sp>
        <p:nvSpPr>
          <p:cNvPr id="27" name="Textfeld 12"/>
          <p:cNvSpPr txBox="1"/>
          <p:nvPr/>
        </p:nvSpPr>
        <p:spPr>
          <a:xfrm rot="16200000">
            <a:off x="760226" y="2790943"/>
            <a:ext cx="903356" cy="374571"/>
          </a:xfrm>
          <a:prstGeom prst="rect">
            <a:avLst/>
          </a:prstGeom>
          <a:noFill/>
        </p:spPr>
        <p:txBody>
          <a:bodyPr wrap="none" lIns="91436" tIns="45718" rIns="91436" bIns="45718" rtlCol="0">
            <a:noAutofit/>
          </a:bodyPr>
          <a:lstStyle/>
          <a:p>
            <a:pPr algn="ctr"/>
            <a:r>
              <a:rPr lang="ru-RU" b="1" dirty="0" smtClean="0">
                <a:latin typeface="Arial" pitchFamily="34" charset="0"/>
                <a:cs typeface="Arial" pitchFamily="34" charset="0"/>
              </a:rPr>
              <a:t>Ресурсы </a:t>
            </a:r>
            <a:r>
              <a:rPr lang="de-DE" b="1" dirty="0" smtClean="0">
                <a:latin typeface="Arial" pitchFamily="34" charset="0"/>
                <a:cs typeface="Arial" pitchFamily="34" charset="0"/>
              </a:rPr>
              <a:t>IT</a:t>
            </a:r>
            <a:endParaRPr lang="de-DE" b="1" dirty="0">
              <a:latin typeface="Arial" pitchFamily="34" charset="0"/>
              <a:cs typeface="Arial" pitchFamily="34" charset="0"/>
            </a:endParaRPr>
          </a:p>
        </p:txBody>
      </p:sp>
      <p:cxnSp>
        <p:nvCxnSpPr>
          <p:cNvPr id="28" name="Gerade Verbindung mit Pfeil 5"/>
          <p:cNvCxnSpPr/>
          <p:nvPr/>
        </p:nvCxnSpPr>
        <p:spPr>
          <a:xfrm>
            <a:off x="1430453" y="5574475"/>
            <a:ext cx="7072362" cy="1191"/>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9" name="Gerade Verbindung mit Pfeil 7"/>
          <p:cNvCxnSpPr/>
          <p:nvPr/>
        </p:nvCxnSpPr>
        <p:spPr>
          <a:xfrm rot="5400000" flipH="1" flipV="1">
            <a:off x="-311643" y="3832976"/>
            <a:ext cx="3482603"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7720" y="456809"/>
            <a:ext cx="7120924" cy="984885"/>
          </a:xfrm>
          <a:prstGeom prst="rect">
            <a:avLst/>
          </a:prstGeom>
          <a:noFill/>
        </p:spPr>
        <p:txBody>
          <a:bodyPr wrap="none" lIns="0" tIns="0" rIns="0" bIns="0" rtlCol="0">
            <a:spAutoFit/>
          </a:bodyPr>
          <a:lstStyle/>
          <a:p>
            <a:r>
              <a:rPr lang="ru-RU" sz="3200" dirty="0" smtClean="0">
                <a:gradFill>
                  <a:gsLst>
                    <a:gs pos="0">
                      <a:schemeClr val="tx1"/>
                    </a:gs>
                    <a:gs pos="86000">
                      <a:schemeClr val="tx1"/>
                    </a:gs>
                  </a:gsLst>
                  <a:lin ang="5400000" scaled="0"/>
                </a:gradFill>
              </a:rPr>
              <a:t>Потребление </a:t>
            </a:r>
            <a:r>
              <a:rPr lang="en-US" sz="3200" dirty="0" smtClean="0">
                <a:gradFill>
                  <a:gsLst>
                    <a:gs pos="0">
                      <a:schemeClr val="tx1"/>
                    </a:gs>
                    <a:gs pos="86000">
                      <a:schemeClr val="tx1"/>
                    </a:gs>
                  </a:gsLst>
                  <a:lin ang="5400000" scaled="0"/>
                </a:gradFill>
              </a:rPr>
              <a:t>IT </a:t>
            </a:r>
            <a:r>
              <a:rPr lang="ru-RU" sz="3200" dirty="0" smtClean="0">
                <a:gradFill>
                  <a:gsLst>
                    <a:gs pos="0">
                      <a:schemeClr val="tx1"/>
                    </a:gs>
                    <a:gs pos="86000">
                      <a:schemeClr val="tx1"/>
                    </a:gs>
                  </a:gsLst>
                  <a:lin ang="5400000" scaled="0"/>
                </a:gradFill>
              </a:rPr>
              <a:t>ресурсов – облачный</a:t>
            </a:r>
          </a:p>
          <a:p>
            <a:r>
              <a:rPr lang="ru-RU" sz="3200" dirty="0" smtClean="0">
                <a:gradFill>
                  <a:gsLst>
                    <a:gs pos="0">
                      <a:schemeClr val="tx1"/>
                    </a:gs>
                    <a:gs pos="86000">
                      <a:schemeClr val="tx1"/>
                    </a:gs>
                  </a:gsLst>
                  <a:lin ang="5400000" scaled="0"/>
                </a:gradFill>
              </a:rPr>
              <a:t>сценарий</a:t>
            </a:r>
            <a:endParaRPr lang="en-US" sz="3200" dirty="0" err="1" smtClean="0">
              <a:gradFill>
                <a:gsLst>
                  <a:gs pos="0">
                    <a:schemeClr val="tx1"/>
                  </a:gs>
                  <a:gs pos="86000">
                    <a:schemeClr val="tx1"/>
                  </a:gs>
                </a:gsLst>
                <a:lin ang="5400000" scaled="0"/>
              </a:gradFill>
            </a:endParaRPr>
          </a:p>
        </p:txBody>
      </p:sp>
      <p:sp>
        <p:nvSpPr>
          <p:cNvPr id="33" name="Textfeld 60"/>
          <p:cNvSpPr txBox="1"/>
          <p:nvPr/>
        </p:nvSpPr>
        <p:spPr>
          <a:xfrm>
            <a:off x="3332596" y="4901208"/>
            <a:ext cx="1185869" cy="646981"/>
          </a:xfrm>
          <a:prstGeom prst="roundRect">
            <a:avLst/>
          </a:prstGeom>
          <a:noFill/>
          <a:ln w="6350">
            <a:noFill/>
          </a:ln>
        </p:spPr>
        <p:txBody>
          <a:bodyPr wrap="square" lIns="0" tIns="45718" rIns="0" bIns="45718" rtlCol="0">
            <a:spAutoFit/>
          </a:bodyPr>
          <a:lstStyle/>
          <a:p>
            <a:pPr algn="ctr"/>
            <a:r>
              <a:rPr lang="ru-RU" sz="1600" dirty="0" smtClean="0">
                <a:latin typeface="Arial" pitchFamily="34" charset="0"/>
                <a:cs typeface="Arial" pitchFamily="34" charset="0"/>
              </a:rPr>
              <a:t>Реальная нагрузка</a:t>
            </a:r>
            <a:endParaRPr lang="de-DE" sz="1600" dirty="0">
              <a:latin typeface="Arial" pitchFamily="34" charset="0"/>
              <a:cs typeface="Arial" pitchFamily="34" charset="0"/>
            </a:endParaRPr>
          </a:p>
        </p:txBody>
      </p:sp>
      <p:cxnSp>
        <p:nvCxnSpPr>
          <p:cNvPr id="34" name="Gerade Verbindung mit Pfeil 66"/>
          <p:cNvCxnSpPr/>
          <p:nvPr/>
        </p:nvCxnSpPr>
        <p:spPr>
          <a:xfrm flipH="1" flipV="1">
            <a:off x="3765499" y="4605775"/>
            <a:ext cx="400349" cy="427864"/>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27650" y="3332716"/>
            <a:ext cx="2239918" cy="528346"/>
          </a:xfrm>
          <a:prstGeom prst="rect">
            <a:avLst/>
          </a:prstGeom>
          <a:noFill/>
        </p:spPr>
        <p:txBody>
          <a:bodyPr wrap="square" lIns="91436" tIns="45718" rIns="91436" bIns="45718" rtlCol="0">
            <a:spAutoFit/>
          </a:bodyPr>
          <a:lstStyle/>
          <a:p>
            <a:pPr algn="ctr">
              <a:lnSpc>
                <a:spcPts val="1700"/>
              </a:lnSpc>
            </a:pPr>
            <a:r>
              <a:rPr lang="ru-RU" sz="1600" dirty="0" smtClean="0">
                <a:latin typeface="Arial" pitchFamily="34" charset="0"/>
                <a:cs typeface="Arial" pitchFamily="34" charset="0"/>
              </a:rPr>
              <a:t> Прогноз по росту</a:t>
            </a:r>
          </a:p>
          <a:p>
            <a:pPr algn="ctr">
              <a:lnSpc>
                <a:spcPts val="1700"/>
              </a:lnSpc>
            </a:pPr>
            <a:r>
              <a:rPr lang="ru-RU" sz="1600" dirty="0" smtClean="0">
                <a:latin typeface="Arial" pitchFamily="34" charset="0"/>
                <a:cs typeface="Arial" pitchFamily="34" charset="0"/>
              </a:rPr>
              <a:t>нагрузки</a:t>
            </a:r>
            <a:endParaRPr lang="en-US" sz="1600" dirty="0">
              <a:latin typeface="Arial" pitchFamily="34" charset="0"/>
              <a:cs typeface="Arial" pitchFamily="34" charset="0"/>
            </a:endParaRPr>
          </a:p>
        </p:txBody>
      </p:sp>
      <p:cxnSp>
        <p:nvCxnSpPr>
          <p:cNvPr id="36" name="Gerade Verbindung mit Pfeil 66"/>
          <p:cNvCxnSpPr/>
          <p:nvPr/>
        </p:nvCxnSpPr>
        <p:spPr>
          <a:xfrm flipH="1" flipV="1">
            <a:off x="7315200" y="2634169"/>
            <a:ext cx="426129" cy="633549"/>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Gerade Verbindung mit Pfeil 66"/>
          <p:cNvCxnSpPr/>
          <p:nvPr/>
        </p:nvCxnSpPr>
        <p:spPr>
          <a:xfrm flipH="1">
            <a:off x="5387547" y="2413344"/>
            <a:ext cx="98853" cy="60348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201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6500"/>
                            </p:stCondLst>
                            <p:childTnLst>
                              <p:par>
                                <p:cTn id="45" presetID="1"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6500"/>
                            </p:stCondLst>
                            <p:childTnLst>
                              <p:par>
                                <p:cTn id="48" presetID="1" presetClass="entr" presetSubtype="0"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6500"/>
                            </p:stCondLst>
                            <p:childTnLst>
                              <p:par>
                                <p:cTn id="51" presetID="1"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par>
                          <p:cTn id="53" fill="hold">
                            <p:stCondLst>
                              <p:cond delay="6500"/>
                            </p:stCondLst>
                            <p:childTnLst>
                              <p:par>
                                <p:cTn id="54" presetID="1" presetClass="entr" presetSubtype="0"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4844724" y="731511"/>
            <a:ext cx="3149273" cy="2221861"/>
            <a:chOff x="4838066" y="1014162"/>
            <a:chExt cx="2551841" cy="1709982"/>
          </a:xfrm>
          <a:effectLst>
            <a:outerShdw blurRad="50800" dist="38100" dir="2700000" algn="tl" rotWithShape="0">
              <a:prstClr val="black">
                <a:alpha val="40000"/>
              </a:prstClr>
            </a:outerShdw>
          </a:effectLst>
        </p:grpSpPr>
        <p:sp>
          <p:nvSpPr>
            <p:cNvPr id="7" name="Rectangle 6"/>
            <p:cNvSpPr/>
            <p:nvPr/>
          </p:nvSpPr>
          <p:spPr bwMode="auto">
            <a:xfrm>
              <a:off x="4838066" y="1014162"/>
              <a:ext cx="2551841" cy="1709982"/>
            </a:xfrm>
            <a:prstGeom prst="rect">
              <a:avLst/>
            </a:prstGeom>
            <a:gradFill flip="none" rotWithShape="1">
              <a:gsLst>
                <a:gs pos="0">
                  <a:srgbClr val="000000"/>
                </a:gs>
                <a:gs pos="50000">
                  <a:srgbClr val="000000">
                    <a:alpha val="70000"/>
                  </a:srgbClr>
                </a:gs>
                <a:gs pos="100000">
                  <a:srgbClr val="000000"/>
                </a:gs>
              </a:gsLst>
              <a:lin ang="2700000" scaled="1"/>
              <a:tileRect/>
            </a:gradFill>
            <a:ln w="1587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eaLnBrk="0" hangingPunct="0">
                <a:defRPr/>
              </a:pPr>
              <a:endParaRPr lang="en-US" sz="1100" kern="0" dirty="0">
                <a:solidFill>
                  <a:sysClr val="windowText" lastClr="000000"/>
                </a:solidFill>
                <a:latin typeface="Segoe" pitchFamily="34" charset="0"/>
              </a:endParaRPr>
            </a:p>
          </p:txBody>
        </p:sp>
        <p:cxnSp>
          <p:nvCxnSpPr>
            <p:cNvPr id="8" name="Straight Arrow Connector 7"/>
            <p:cNvCxnSpPr/>
            <p:nvPr/>
          </p:nvCxnSpPr>
          <p:spPr bwMode="auto">
            <a:xfrm rot="16200000" flipV="1">
              <a:off x="4869175" y="2023658"/>
              <a:ext cx="895273" cy="2"/>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9" name="Straight Arrow Connector 8"/>
            <p:cNvCxnSpPr/>
            <p:nvPr/>
          </p:nvCxnSpPr>
          <p:spPr bwMode="auto">
            <a:xfrm>
              <a:off x="5316811" y="2472534"/>
              <a:ext cx="1774481" cy="935"/>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sp>
          <p:nvSpPr>
            <p:cNvPr id="10" name="Rectangle 9"/>
            <p:cNvSpPr/>
            <p:nvPr/>
          </p:nvSpPr>
          <p:spPr>
            <a:xfrm rot="16200000">
              <a:off x="4844313" y="1940659"/>
              <a:ext cx="697480" cy="205681"/>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Нагрузка</a:t>
              </a:r>
              <a:endParaRPr lang="en-US" sz="1000" b="1" kern="0" dirty="0">
                <a:solidFill>
                  <a:srgbClr val="FFFFFF"/>
                </a:solidFill>
              </a:endParaRPr>
            </a:p>
          </p:txBody>
        </p:sp>
        <p:sp>
          <p:nvSpPr>
            <p:cNvPr id="11" name="Rectangle 10"/>
            <p:cNvSpPr/>
            <p:nvPr/>
          </p:nvSpPr>
          <p:spPr>
            <a:xfrm>
              <a:off x="5787623" y="2574125"/>
              <a:ext cx="790645" cy="150018"/>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Время</a:t>
              </a:r>
              <a:endParaRPr lang="en-US" sz="1000" b="1" kern="0" dirty="0">
                <a:solidFill>
                  <a:srgbClr val="FFFFFF"/>
                </a:solidFill>
              </a:endParaRPr>
            </a:p>
          </p:txBody>
        </p:sp>
        <p:sp>
          <p:nvSpPr>
            <p:cNvPr id="12" name="TextBox 11"/>
            <p:cNvSpPr txBox="1"/>
            <p:nvPr/>
          </p:nvSpPr>
          <p:spPr>
            <a:xfrm>
              <a:off x="5061603" y="1121479"/>
              <a:ext cx="2139912" cy="262926"/>
            </a:xfrm>
            <a:prstGeom prst="rect">
              <a:avLst/>
            </a:prstGeom>
            <a:noFill/>
          </p:spPr>
          <p:txBody>
            <a:bodyPr wrap="square" lIns="0" rIns="0" rtlCol="0">
              <a:spAutoFit/>
            </a:bodyPr>
            <a:lstStyle/>
            <a:p>
              <a:pPr algn="ctr" eaLnBrk="0" hangingPunct="0">
                <a:lnSpc>
                  <a:spcPct val="90000"/>
                </a:lnSpc>
                <a:spcBef>
                  <a:spcPct val="20000"/>
                </a:spcBef>
                <a:defRPr/>
              </a:pP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a:t>
              </a:r>
              <a:r>
                <a:rPr lang="ru-RU"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Быстрый рост</a:t>
              </a: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 </a:t>
              </a:r>
              <a:endParaRPr lang="en-US" b="1" kern="0" dirty="0">
                <a:gradFill>
                  <a:gsLst>
                    <a:gs pos="0">
                      <a:srgbClr val="FFFFFF"/>
                    </a:gs>
                    <a:gs pos="86000">
                      <a:srgbClr val="FFFFFF"/>
                    </a:gs>
                  </a:gsLst>
                  <a:lin ang="5400000" scaled="0"/>
                </a:gradFill>
                <a:effectLst>
                  <a:outerShdw blurRad="63500" algn="ctr" rotWithShape="0">
                    <a:srgbClr val="FFFFFF">
                      <a:alpha val="60000"/>
                    </a:srgbClr>
                  </a:outerShdw>
                </a:effectLst>
              </a:endParaRPr>
            </a:p>
          </p:txBody>
        </p:sp>
        <p:sp>
          <p:nvSpPr>
            <p:cNvPr id="13" name="Freeform 12"/>
            <p:cNvSpPr/>
            <p:nvPr/>
          </p:nvSpPr>
          <p:spPr>
            <a:xfrm>
              <a:off x="5237315" y="1582048"/>
              <a:ext cx="1818110"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rgbClr val="FFFFFF"/>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p>
              <a:pPr algn="ctr">
                <a:defRPr/>
              </a:pPr>
              <a:endParaRPr lang="en-US" sz="2000" kern="0" dirty="0">
                <a:solidFill>
                  <a:srgbClr val="FFFFFF"/>
                </a:solidFill>
              </a:endParaRPr>
            </a:p>
          </p:txBody>
        </p:sp>
      </p:grpSp>
      <p:grpSp>
        <p:nvGrpSpPr>
          <p:cNvPr id="14" name="Group 13"/>
          <p:cNvGrpSpPr/>
          <p:nvPr/>
        </p:nvGrpSpPr>
        <p:grpSpPr>
          <a:xfrm>
            <a:off x="4708245" y="3823170"/>
            <a:ext cx="3686460" cy="2221861"/>
            <a:chOff x="1680097" y="1081849"/>
            <a:chExt cx="2552479" cy="1709982"/>
          </a:xfrm>
          <a:effectLst>
            <a:outerShdw blurRad="50800" dist="38100" dir="2700000" algn="tl" rotWithShape="0">
              <a:prstClr val="black">
                <a:alpha val="40000"/>
              </a:prstClr>
            </a:outerShdw>
          </a:effectLst>
        </p:grpSpPr>
        <p:sp>
          <p:nvSpPr>
            <p:cNvPr id="15" name="Rectangle 14"/>
            <p:cNvSpPr/>
            <p:nvPr/>
          </p:nvSpPr>
          <p:spPr bwMode="auto">
            <a:xfrm>
              <a:off x="1680097" y="1081849"/>
              <a:ext cx="2552479" cy="1709982"/>
            </a:xfrm>
            <a:prstGeom prst="rect">
              <a:avLst/>
            </a:prstGeom>
            <a:gradFill flip="none" rotWithShape="1">
              <a:gsLst>
                <a:gs pos="0">
                  <a:srgbClr val="000000"/>
                </a:gs>
                <a:gs pos="50000">
                  <a:srgbClr val="000000">
                    <a:alpha val="70000"/>
                  </a:srgbClr>
                </a:gs>
                <a:gs pos="100000">
                  <a:srgbClr val="000000"/>
                </a:gs>
              </a:gsLst>
              <a:lin ang="2700000" scaled="1"/>
              <a:tileRect/>
            </a:gradFill>
            <a:ln w="1587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eaLnBrk="0" hangingPunct="0">
                <a:defRPr/>
              </a:pPr>
              <a:endParaRPr lang="en-US" sz="1100" kern="0" dirty="0">
                <a:solidFill>
                  <a:sysClr val="windowText" lastClr="000000"/>
                </a:solidFill>
                <a:latin typeface="Segoe" pitchFamily="34" charset="0"/>
              </a:endParaRPr>
            </a:p>
          </p:txBody>
        </p:sp>
        <p:cxnSp>
          <p:nvCxnSpPr>
            <p:cNvPr id="16" name="Straight Arrow Connector 15"/>
            <p:cNvCxnSpPr/>
            <p:nvPr/>
          </p:nvCxnSpPr>
          <p:spPr bwMode="auto">
            <a:xfrm rot="16200000" flipV="1">
              <a:off x="1695953" y="2026255"/>
              <a:ext cx="895273" cy="2"/>
            </a:xfrm>
            <a:prstGeom prst="straightConnector1">
              <a:avLst/>
            </a:prstGeom>
            <a:noFill/>
            <a:ln w="2540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17" name="Straight Arrow Connector 16"/>
            <p:cNvCxnSpPr/>
            <p:nvPr/>
          </p:nvCxnSpPr>
          <p:spPr bwMode="auto">
            <a:xfrm>
              <a:off x="2143589" y="2475131"/>
              <a:ext cx="1774481" cy="935"/>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sp>
          <p:nvSpPr>
            <p:cNvPr id="18" name="Rectangle 17"/>
            <p:cNvSpPr/>
            <p:nvPr/>
          </p:nvSpPr>
          <p:spPr>
            <a:xfrm rot="16200000">
              <a:off x="1671091" y="1943256"/>
              <a:ext cx="697480" cy="205681"/>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Нагрузка</a:t>
              </a:r>
              <a:endParaRPr lang="en-US" sz="1000" b="1" kern="0" dirty="0">
                <a:solidFill>
                  <a:srgbClr val="FFFFFF"/>
                </a:solidFill>
              </a:endParaRPr>
            </a:p>
          </p:txBody>
        </p:sp>
        <p:sp>
          <p:nvSpPr>
            <p:cNvPr id="19" name="Rectangle 18"/>
            <p:cNvSpPr/>
            <p:nvPr/>
          </p:nvSpPr>
          <p:spPr>
            <a:xfrm>
              <a:off x="2580243" y="2576722"/>
              <a:ext cx="858960" cy="150018"/>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Время</a:t>
              </a:r>
              <a:endParaRPr lang="en-US" sz="1000" b="1" kern="0" dirty="0">
                <a:solidFill>
                  <a:srgbClr val="FFFFFF"/>
                </a:solidFill>
              </a:endParaRPr>
            </a:p>
          </p:txBody>
        </p:sp>
        <p:cxnSp>
          <p:nvCxnSpPr>
            <p:cNvPr id="20" name="Straight Arrow Connector 19"/>
            <p:cNvCxnSpPr/>
            <p:nvPr/>
          </p:nvCxnSpPr>
          <p:spPr bwMode="auto">
            <a:xfrm flipV="1">
              <a:off x="2143590" y="2141465"/>
              <a:ext cx="573323" cy="65367"/>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21" name="Straight Arrow Connector 20"/>
            <p:cNvCxnSpPr/>
            <p:nvPr/>
          </p:nvCxnSpPr>
          <p:spPr bwMode="auto">
            <a:xfrm flipV="1">
              <a:off x="3283058" y="2120485"/>
              <a:ext cx="600676" cy="86346"/>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22" name="Straight Connector 21"/>
            <p:cNvCxnSpPr/>
            <p:nvPr/>
          </p:nvCxnSpPr>
          <p:spPr bwMode="auto">
            <a:xfrm rot="5400000" flipH="1" flipV="1">
              <a:off x="2857366" y="2049571"/>
              <a:ext cx="853043" cy="881"/>
            </a:xfrm>
            <a:prstGeom prst="line">
              <a:avLst/>
            </a:prstGeom>
            <a:noFill/>
            <a:ln w="19050" cap="flat" cmpd="sng" algn="ctr">
              <a:solidFill>
                <a:srgbClr val="FFFFFF"/>
              </a:solidFill>
              <a:prstDash val="sysDot"/>
              <a:headEnd type="none" w="med" len="med"/>
              <a:tailEnd type="none" w="med" len="med"/>
            </a:ln>
            <a:effectLst>
              <a:outerShdw blurRad="50800" dist="38100" dir="14700000" algn="t" rotWithShape="0">
                <a:srgbClr val="000000">
                  <a:alpha val="60000"/>
                </a:srgbClr>
              </a:outerShdw>
            </a:effectLst>
          </p:spPr>
        </p:cxnSp>
        <p:sp>
          <p:nvSpPr>
            <p:cNvPr id="23" name="Rectangle 22"/>
            <p:cNvSpPr/>
            <p:nvPr/>
          </p:nvSpPr>
          <p:spPr>
            <a:xfrm>
              <a:off x="2694020" y="1779885"/>
              <a:ext cx="628652" cy="307931"/>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endParaRPr lang="en-US" sz="900" b="1" kern="0" dirty="0">
                <a:solidFill>
                  <a:srgbClr val="FFFFFF"/>
                </a:solidFill>
              </a:endParaRPr>
            </a:p>
            <a:p>
              <a:pPr algn="ctr" eaLnBrk="0" fontAlgn="base" hangingPunct="0">
                <a:lnSpc>
                  <a:spcPts val="800"/>
                </a:lnSpc>
                <a:spcAft>
                  <a:spcPts val="600"/>
                </a:spcAft>
                <a:buClr>
                  <a:srgbClr val="000000"/>
                </a:buClr>
                <a:defRPr/>
              </a:pPr>
              <a:r>
                <a:rPr lang="ru-RU" sz="900" b="1" kern="0" dirty="0" smtClean="0">
                  <a:solidFill>
                    <a:srgbClr val="FFFFFF"/>
                  </a:solidFill>
                </a:rPr>
                <a:t>Период</a:t>
              </a:r>
              <a:br>
                <a:rPr lang="ru-RU" sz="900" b="1" kern="0" dirty="0" smtClean="0">
                  <a:solidFill>
                    <a:srgbClr val="FFFFFF"/>
                  </a:solidFill>
                </a:rPr>
              </a:br>
              <a:r>
                <a:rPr lang="ru-RU" sz="900" b="1" kern="0" dirty="0" smtClean="0">
                  <a:solidFill>
                    <a:srgbClr val="FFFFFF"/>
                  </a:solidFill>
                </a:rPr>
                <a:t>простоя</a:t>
              </a:r>
              <a:endParaRPr lang="en-US" sz="900" b="1" kern="0" dirty="0">
                <a:solidFill>
                  <a:srgbClr val="FFFFFF"/>
                </a:solidFill>
              </a:endParaRPr>
            </a:p>
          </p:txBody>
        </p:sp>
        <p:cxnSp>
          <p:nvCxnSpPr>
            <p:cNvPr id="24" name="Straight Connector 23"/>
            <p:cNvCxnSpPr/>
            <p:nvPr/>
          </p:nvCxnSpPr>
          <p:spPr bwMode="auto">
            <a:xfrm rot="5400000" flipH="1" flipV="1">
              <a:off x="2302418" y="2049571"/>
              <a:ext cx="853043" cy="881"/>
            </a:xfrm>
            <a:prstGeom prst="line">
              <a:avLst/>
            </a:prstGeom>
            <a:noFill/>
            <a:ln w="19050" cap="flat" cmpd="sng" algn="ctr">
              <a:solidFill>
                <a:srgbClr val="FFFFFF"/>
              </a:solidFill>
              <a:prstDash val="sysDot"/>
              <a:headEnd type="none" w="med" len="med"/>
              <a:tailEnd type="none" w="med" len="med"/>
            </a:ln>
            <a:effectLst>
              <a:outerShdw blurRad="50800" dist="38100" dir="14700000" algn="t" rotWithShape="0">
                <a:srgbClr val="000000">
                  <a:alpha val="60000"/>
                </a:srgbClr>
              </a:outerShdw>
            </a:effectLst>
          </p:spPr>
        </p:cxnSp>
        <p:sp>
          <p:nvSpPr>
            <p:cNvPr id="25" name="TextBox 24"/>
            <p:cNvSpPr txBox="1"/>
            <p:nvPr/>
          </p:nvSpPr>
          <p:spPr>
            <a:xfrm>
              <a:off x="2318313" y="1131069"/>
              <a:ext cx="1324237" cy="262926"/>
            </a:xfrm>
            <a:prstGeom prst="rect">
              <a:avLst/>
            </a:prstGeom>
            <a:noFill/>
          </p:spPr>
          <p:txBody>
            <a:bodyPr wrap="square" lIns="0" rIns="0" rtlCol="0">
              <a:spAutoFit/>
            </a:bodyPr>
            <a:lstStyle/>
            <a:p>
              <a:pPr algn="ctr" eaLnBrk="0" hangingPunct="0">
                <a:lnSpc>
                  <a:spcPct val="90000"/>
                </a:lnSpc>
                <a:spcBef>
                  <a:spcPct val="20000"/>
                </a:spcBef>
                <a:defRPr/>
              </a:pP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a:t>
              </a:r>
              <a:r>
                <a:rPr lang="ru-RU" b="1" kern="0" dirty="0" err="1" smtClean="0">
                  <a:gradFill>
                    <a:gsLst>
                      <a:gs pos="0">
                        <a:srgbClr val="FFFFFF"/>
                      </a:gs>
                      <a:gs pos="86000">
                        <a:srgbClr val="FFFFFF"/>
                      </a:gs>
                    </a:gsLst>
                    <a:lin ang="5400000" scaled="0"/>
                  </a:gradFill>
                  <a:effectLst>
                    <a:outerShdw blurRad="63500" algn="ctr" rotWithShape="0">
                      <a:srgbClr val="FFFFFF">
                        <a:alpha val="60000"/>
                      </a:srgbClr>
                    </a:outerShdw>
                  </a:effectLst>
                </a:rPr>
                <a:t>Вкл</a:t>
              </a: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a:t>
              </a:r>
              <a:r>
                <a:rPr lang="ru-RU" b="1" kern="0" dirty="0" err="1" smtClean="0">
                  <a:gradFill>
                    <a:gsLst>
                      <a:gs pos="0">
                        <a:srgbClr val="FFFFFF"/>
                      </a:gs>
                      <a:gs pos="86000">
                        <a:srgbClr val="FFFFFF"/>
                      </a:gs>
                    </a:gsLst>
                    <a:lin ang="5400000" scaled="0"/>
                  </a:gradFill>
                  <a:effectLst>
                    <a:outerShdw blurRad="63500" algn="ctr" rotWithShape="0">
                      <a:srgbClr val="FFFFFF">
                        <a:alpha val="60000"/>
                      </a:srgbClr>
                    </a:outerShdw>
                  </a:effectLst>
                </a:rPr>
                <a:t>вык</a:t>
              </a: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  </a:t>
              </a:r>
              <a:endParaRPr lang="en-US" b="1" kern="0" dirty="0">
                <a:gradFill>
                  <a:gsLst>
                    <a:gs pos="0">
                      <a:srgbClr val="FFFFFF"/>
                    </a:gs>
                    <a:gs pos="86000">
                      <a:srgbClr val="FFFFFF"/>
                    </a:gs>
                  </a:gsLst>
                  <a:lin ang="5400000" scaled="0"/>
                </a:gradFill>
                <a:effectLst>
                  <a:outerShdw blurRad="63500" algn="ctr" rotWithShape="0">
                    <a:srgbClr val="FFFFFF">
                      <a:alpha val="60000"/>
                    </a:srgbClr>
                  </a:outerShdw>
                </a:effectLst>
              </a:endParaRPr>
            </a:p>
          </p:txBody>
        </p:sp>
      </p:grpSp>
      <p:grpSp>
        <p:nvGrpSpPr>
          <p:cNvPr id="26" name="Group 25"/>
          <p:cNvGrpSpPr/>
          <p:nvPr/>
        </p:nvGrpSpPr>
        <p:grpSpPr>
          <a:xfrm>
            <a:off x="451864" y="3776432"/>
            <a:ext cx="3656112" cy="2221861"/>
            <a:chOff x="1703303" y="3947789"/>
            <a:chExt cx="2551841" cy="1709982"/>
          </a:xfrm>
          <a:effectLst>
            <a:outerShdw blurRad="50800" dist="38100" dir="2700000" algn="tl" rotWithShape="0">
              <a:prstClr val="black">
                <a:alpha val="40000"/>
              </a:prstClr>
            </a:outerShdw>
          </a:effectLst>
        </p:grpSpPr>
        <p:sp>
          <p:nvSpPr>
            <p:cNvPr id="27" name="Rectangle 26"/>
            <p:cNvSpPr/>
            <p:nvPr/>
          </p:nvSpPr>
          <p:spPr bwMode="auto">
            <a:xfrm>
              <a:off x="1703303" y="3947789"/>
              <a:ext cx="2551841" cy="1709982"/>
            </a:xfrm>
            <a:prstGeom prst="rect">
              <a:avLst/>
            </a:prstGeom>
            <a:gradFill flip="none" rotWithShape="1">
              <a:gsLst>
                <a:gs pos="0">
                  <a:srgbClr val="000000"/>
                </a:gs>
                <a:gs pos="50000">
                  <a:srgbClr val="000000">
                    <a:alpha val="70000"/>
                  </a:srgbClr>
                </a:gs>
                <a:gs pos="100000">
                  <a:srgbClr val="000000"/>
                </a:gs>
              </a:gsLst>
              <a:lin ang="2700000" scaled="1"/>
              <a:tileRect/>
            </a:gradFill>
            <a:ln w="1587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eaLnBrk="0" hangingPunct="0">
                <a:defRPr/>
              </a:pPr>
              <a:endParaRPr lang="en-US" sz="1100" kern="0" dirty="0">
                <a:solidFill>
                  <a:sysClr val="windowText" lastClr="000000"/>
                </a:solidFill>
                <a:latin typeface="Segoe" pitchFamily="34" charset="0"/>
              </a:endParaRPr>
            </a:p>
          </p:txBody>
        </p:sp>
        <p:cxnSp>
          <p:nvCxnSpPr>
            <p:cNvPr id="28" name="Straight Arrow Connector 27"/>
            <p:cNvCxnSpPr/>
            <p:nvPr/>
          </p:nvCxnSpPr>
          <p:spPr bwMode="auto">
            <a:xfrm rot="16200000" flipV="1">
              <a:off x="1653381" y="4885203"/>
              <a:ext cx="895273" cy="2"/>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29" name="Straight Arrow Connector 28"/>
            <p:cNvCxnSpPr/>
            <p:nvPr/>
          </p:nvCxnSpPr>
          <p:spPr bwMode="auto">
            <a:xfrm>
              <a:off x="2101016" y="5334077"/>
              <a:ext cx="1774482" cy="935"/>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sp>
          <p:nvSpPr>
            <p:cNvPr id="30" name="Rectangle 29"/>
            <p:cNvSpPr/>
            <p:nvPr/>
          </p:nvSpPr>
          <p:spPr>
            <a:xfrm rot="16200000">
              <a:off x="1628519" y="4802205"/>
              <a:ext cx="697480" cy="205681"/>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Нагрузка</a:t>
              </a:r>
              <a:endParaRPr lang="en-US" sz="1000" b="1" kern="0" dirty="0">
                <a:solidFill>
                  <a:srgbClr val="FFFFFF"/>
                </a:solidFill>
              </a:endParaRPr>
            </a:p>
          </p:txBody>
        </p:sp>
        <p:sp>
          <p:nvSpPr>
            <p:cNvPr id="31" name="Rectangle 30"/>
            <p:cNvSpPr/>
            <p:nvPr/>
          </p:nvSpPr>
          <p:spPr>
            <a:xfrm>
              <a:off x="2515896" y="5429408"/>
              <a:ext cx="867136" cy="150018"/>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Время</a:t>
              </a:r>
              <a:endParaRPr lang="en-US" sz="1000" b="1" kern="0" dirty="0">
                <a:solidFill>
                  <a:srgbClr val="FFFFFF"/>
                </a:solidFill>
              </a:endParaRPr>
            </a:p>
          </p:txBody>
        </p:sp>
        <p:sp>
          <p:nvSpPr>
            <p:cNvPr id="32" name="TextBox 31"/>
            <p:cNvSpPr txBox="1"/>
            <p:nvPr/>
          </p:nvSpPr>
          <p:spPr>
            <a:xfrm>
              <a:off x="1844347" y="3983023"/>
              <a:ext cx="2357172" cy="454791"/>
            </a:xfrm>
            <a:prstGeom prst="rect">
              <a:avLst/>
            </a:prstGeom>
            <a:noFill/>
          </p:spPr>
          <p:txBody>
            <a:bodyPr wrap="square" lIns="0" rIns="0" rtlCol="0">
              <a:spAutoFit/>
            </a:bodyPr>
            <a:lstStyle/>
            <a:p>
              <a:pPr algn="ctr" eaLnBrk="0" hangingPunct="0">
                <a:lnSpc>
                  <a:spcPct val="90000"/>
                </a:lnSpc>
                <a:spcBef>
                  <a:spcPct val="20000"/>
                </a:spcBef>
                <a:defRPr/>
              </a:pP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a:t>
              </a:r>
              <a:r>
                <a:rPr lang="ru-RU"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Непредсказуемый всплеск</a:t>
              </a: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  </a:t>
              </a:r>
              <a:endParaRPr lang="en-US" b="1" kern="0" dirty="0">
                <a:gradFill>
                  <a:gsLst>
                    <a:gs pos="0">
                      <a:srgbClr val="FFFFFF"/>
                    </a:gs>
                    <a:gs pos="86000">
                      <a:srgbClr val="FFFFFF"/>
                    </a:gs>
                  </a:gsLst>
                  <a:lin ang="5400000" scaled="0"/>
                </a:gradFill>
                <a:effectLst>
                  <a:outerShdw blurRad="63500" algn="ctr" rotWithShape="0">
                    <a:srgbClr val="FFFFFF">
                      <a:alpha val="60000"/>
                    </a:srgbClr>
                  </a:outerShdw>
                </a:effectLst>
              </a:endParaRPr>
            </a:p>
          </p:txBody>
        </p:sp>
        <p:grpSp>
          <p:nvGrpSpPr>
            <p:cNvPr id="33" name="Group 32"/>
            <p:cNvGrpSpPr/>
            <p:nvPr/>
          </p:nvGrpSpPr>
          <p:grpSpPr>
            <a:xfrm>
              <a:off x="2126385" y="4551346"/>
              <a:ext cx="1745347" cy="492377"/>
              <a:chOff x="5574422" y="5257415"/>
              <a:chExt cx="3253686" cy="721360"/>
            </a:xfrm>
          </p:grpSpPr>
          <p:cxnSp>
            <p:nvCxnSpPr>
              <p:cNvPr id="34" name="Straight Arrow Connector 33"/>
              <p:cNvCxnSpPr/>
              <p:nvPr/>
            </p:nvCxnSpPr>
            <p:spPr bwMode="auto">
              <a:xfrm>
                <a:off x="7600265" y="5975286"/>
                <a:ext cx="1227843" cy="2508"/>
              </a:xfrm>
              <a:prstGeom prst="straightConnector1">
                <a:avLst/>
              </a:prstGeom>
              <a:noFill/>
              <a:ln w="19050" cap="flat" cmpd="sng" algn="ctr">
                <a:solidFill>
                  <a:srgbClr val="FFFFFF"/>
                </a:solidFill>
                <a:prstDash val="solid"/>
                <a:round/>
                <a:headEnd type="none" w="med" len="med"/>
                <a:tailEnd type="arrow"/>
              </a:ln>
              <a:effectLst>
                <a:outerShdw blurRad="50800" dist="38100" dir="2700000" algn="tl" rotWithShape="0">
                  <a:prstClr val="black">
                    <a:alpha val="40000"/>
                  </a:prstClr>
                </a:outerShdw>
              </a:effectLst>
            </p:spPr>
          </p:cxnSp>
          <p:cxnSp>
            <p:nvCxnSpPr>
              <p:cNvPr id="35" name="Straight Connector 34"/>
              <p:cNvCxnSpPr>
                <a:endCxn id="36" idx="0"/>
              </p:cNvCxnSpPr>
              <p:nvPr/>
            </p:nvCxnSpPr>
            <p:spPr bwMode="auto">
              <a:xfrm flipV="1">
                <a:off x="5574422" y="5967874"/>
                <a:ext cx="1219909" cy="740"/>
              </a:xfrm>
              <a:prstGeom prst="line">
                <a:avLst/>
              </a:prstGeom>
              <a:noFill/>
              <a:ln w="19050" cap="flat" cmpd="sng" algn="ctr">
                <a:solidFill>
                  <a:srgbClr val="FFFFFF"/>
                </a:solidFill>
                <a:prstDash val="solid"/>
                <a:round/>
                <a:headEnd type="none" w="med" len="med"/>
                <a:tailEnd type="none"/>
              </a:ln>
              <a:effectLst>
                <a:outerShdw blurRad="50800" dist="38100" dir="2700000" algn="tl" rotWithShape="0">
                  <a:prstClr val="black">
                    <a:alpha val="40000"/>
                  </a:prstClr>
                </a:outerShdw>
              </a:effectLst>
            </p:spPr>
          </p:cxnSp>
          <p:sp>
            <p:nvSpPr>
              <p:cNvPr id="36" name="Freeform 35"/>
              <p:cNvSpPr/>
              <p:nvPr/>
            </p:nvSpPr>
            <p:spPr>
              <a:xfrm>
                <a:off x="6794329" y="5257415"/>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rgbClr val="FFFFFF"/>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defRPr/>
                </a:pPr>
                <a:endParaRPr lang="en-US" sz="2000" kern="0" dirty="0">
                  <a:solidFill>
                    <a:srgbClr val="FFFFFF"/>
                  </a:solidFill>
                </a:endParaRPr>
              </a:p>
            </p:txBody>
          </p:sp>
        </p:grpSp>
      </p:grpSp>
      <p:grpSp>
        <p:nvGrpSpPr>
          <p:cNvPr id="37" name="Group 36"/>
          <p:cNvGrpSpPr/>
          <p:nvPr/>
        </p:nvGrpSpPr>
        <p:grpSpPr>
          <a:xfrm>
            <a:off x="532263" y="769949"/>
            <a:ext cx="3370997" cy="2221861"/>
            <a:chOff x="4838066" y="3945811"/>
            <a:chExt cx="2551841" cy="1709982"/>
          </a:xfrm>
          <a:effectLst>
            <a:outerShdw blurRad="50800" dist="38100" dir="2700000" algn="tl" rotWithShape="0">
              <a:prstClr val="black">
                <a:alpha val="40000"/>
              </a:prstClr>
            </a:outerShdw>
          </a:effectLst>
        </p:grpSpPr>
        <p:sp>
          <p:nvSpPr>
            <p:cNvPr id="38" name="Rectangle 37"/>
            <p:cNvSpPr/>
            <p:nvPr/>
          </p:nvSpPr>
          <p:spPr bwMode="auto">
            <a:xfrm>
              <a:off x="4838066" y="3945811"/>
              <a:ext cx="2551841" cy="1709982"/>
            </a:xfrm>
            <a:prstGeom prst="rect">
              <a:avLst/>
            </a:prstGeom>
            <a:gradFill flip="none" rotWithShape="1">
              <a:gsLst>
                <a:gs pos="0">
                  <a:schemeClr val="bg1"/>
                </a:gs>
                <a:gs pos="50000">
                  <a:srgbClr val="000000">
                    <a:alpha val="70000"/>
                  </a:srgbClr>
                </a:gs>
                <a:gs pos="100000">
                  <a:srgbClr val="000000"/>
                </a:gs>
              </a:gsLst>
              <a:lin ang="2700000" scaled="1"/>
              <a:tileRect/>
            </a:gradFill>
            <a:ln w="1587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eaLnBrk="0" hangingPunct="0">
                <a:defRPr/>
              </a:pPr>
              <a:endParaRPr lang="en-US" sz="1100" kern="0" dirty="0">
                <a:solidFill>
                  <a:sysClr val="windowText" lastClr="000000"/>
                </a:solidFill>
                <a:latin typeface="Segoe" pitchFamily="34" charset="0"/>
              </a:endParaRPr>
            </a:p>
          </p:txBody>
        </p:sp>
        <p:cxnSp>
          <p:nvCxnSpPr>
            <p:cNvPr id="39" name="Straight Arrow Connector 38"/>
            <p:cNvCxnSpPr/>
            <p:nvPr/>
          </p:nvCxnSpPr>
          <p:spPr bwMode="auto">
            <a:xfrm rot="16200000" flipV="1">
              <a:off x="4862900" y="4890217"/>
              <a:ext cx="895273" cy="2"/>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cxnSp>
          <p:nvCxnSpPr>
            <p:cNvPr id="40" name="Straight Arrow Connector 39"/>
            <p:cNvCxnSpPr/>
            <p:nvPr/>
          </p:nvCxnSpPr>
          <p:spPr bwMode="auto">
            <a:xfrm>
              <a:off x="5310536" y="5339093"/>
              <a:ext cx="1774481" cy="935"/>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sp>
          <p:nvSpPr>
            <p:cNvPr id="41" name="Rectangle 40"/>
            <p:cNvSpPr/>
            <p:nvPr/>
          </p:nvSpPr>
          <p:spPr>
            <a:xfrm rot="16200000">
              <a:off x="4838038" y="4807218"/>
              <a:ext cx="697480" cy="205681"/>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Нагрузка</a:t>
              </a:r>
              <a:endParaRPr lang="en-US" sz="1000" b="1" kern="0" dirty="0">
                <a:solidFill>
                  <a:srgbClr val="FFFFFF"/>
                </a:solidFill>
              </a:endParaRPr>
            </a:p>
          </p:txBody>
        </p:sp>
        <p:sp>
          <p:nvSpPr>
            <p:cNvPr id="42" name="Rectangle 41"/>
            <p:cNvSpPr/>
            <p:nvPr/>
          </p:nvSpPr>
          <p:spPr>
            <a:xfrm>
              <a:off x="5787662" y="5440683"/>
              <a:ext cx="761792" cy="150018"/>
            </a:xfrm>
            <a:prstGeom prst="rect">
              <a:avLst/>
            </a:prstGeom>
          </p:spPr>
          <p:txBody>
            <a:bodyPr wrap="square">
              <a:spAutoFit/>
            </a:bodyPr>
            <a:lstStyle/>
            <a:p>
              <a:pPr marL="228600" indent="-228600" algn="ctr" eaLnBrk="0" fontAlgn="base" hangingPunct="0">
                <a:lnSpc>
                  <a:spcPts val="800"/>
                </a:lnSpc>
                <a:spcBef>
                  <a:spcPct val="20000"/>
                </a:spcBef>
                <a:spcAft>
                  <a:spcPct val="0"/>
                </a:spcAft>
                <a:buClr>
                  <a:srgbClr val="000000"/>
                </a:buClr>
                <a:defRPr/>
              </a:pPr>
              <a:r>
                <a:rPr lang="ru-RU" sz="1000" b="1" kern="0" dirty="0" smtClean="0">
                  <a:solidFill>
                    <a:srgbClr val="FFFFFF"/>
                  </a:solidFill>
                </a:rPr>
                <a:t>Время</a:t>
              </a:r>
              <a:endParaRPr lang="en-US" sz="1000" b="1" kern="0" dirty="0">
                <a:solidFill>
                  <a:srgbClr val="FFFFFF"/>
                </a:solidFill>
              </a:endParaRPr>
            </a:p>
          </p:txBody>
        </p:sp>
        <p:sp>
          <p:nvSpPr>
            <p:cNvPr id="43" name="TextBox 42"/>
            <p:cNvSpPr txBox="1"/>
            <p:nvPr/>
          </p:nvSpPr>
          <p:spPr>
            <a:xfrm>
              <a:off x="5055328" y="3988038"/>
              <a:ext cx="2139912" cy="262926"/>
            </a:xfrm>
            <a:prstGeom prst="rect">
              <a:avLst/>
            </a:prstGeom>
            <a:noFill/>
          </p:spPr>
          <p:txBody>
            <a:bodyPr wrap="square" lIns="0" rIns="0" rtlCol="0">
              <a:spAutoFit/>
            </a:bodyPr>
            <a:lstStyle/>
            <a:p>
              <a:pPr algn="ctr" eaLnBrk="0" hangingPunct="0">
                <a:lnSpc>
                  <a:spcPct val="90000"/>
                </a:lnSpc>
                <a:spcBef>
                  <a:spcPct val="20000"/>
                </a:spcBef>
                <a:defRPr/>
              </a:pP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a:t>
              </a:r>
              <a:r>
                <a:rPr lang="ru-RU"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Циклические пики</a:t>
              </a:r>
              <a:r>
                <a:rPr lang="en-US" b="1" kern="0" dirty="0" smtClean="0">
                  <a:gradFill>
                    <a:gsLst>
                      <a:gs pos="0">
                        <a:srgbClr val="FFFFFF"/>
                      </a:gs>
                      <a:gs pos="86000">
                        <a:srgbClr val="FFFFFF"/>
                      </a:gs>
                    </a:gsLst>
                    <a:lin ang="5400000" scaled="0"/>
                  </a:gradFill>
                  <a:effectLst>
                    <a:outerShdw blurRad="63500" algn="ctr" rotWithShape="0">
                      <a:srgbClr val="FFFFFF">
                        <a:alpha val="60000"/>
                      </a:srgbClr>
                    </a:outerShdw>
                  </a:effectLst>
                </a:rPr>
                <a:t>“ </a:t>
              </a:r>
              <a:endParaRPr lang="en-US" b="1" kern="0" dirty="0">
                <a:gradFill>
                  <a:gsLst>
                    <a:gs pos="0">
                      <a:srgbClr val="FFFFFF"/>
                    </a:gs>
                    <a:gs pos="86000">
                      <a:srgbClr val="FFFFFF"/>
                    </a:gs>
                  </a:gsLst>
                  <a:lin ang="5400000" scaled="0"/>
                </a:gradFill>
                <a:effectLst>
                  <a:outerShdw blurRad="63500" algn="ctr" rotWithShape="0">
                    <a:srgbClr val="FFFFFF">
                      <a:alpha val="60000"/>
                    </a:srgbClr>
                  </a:outerShdw>
                </a:effectLst>
              </a:endParaRPr>
            </a:p>
          </p:txBody>
        </p:sp>
        <p:grpSp>
          <p:nvGrpSpPr>
            <p:cNvPr id="44" name="Group 43"/>
            <p:cNvGrpSpPr/>
            <p:nvPr/>
          </p:nvGrpSpPr>
          <p:grpSpPr>
            <a:xfrm>
              <a:off x="5324067" y="4510543"/>
              <a:ext cx="1705518" cy="583019"/>
              <a:chOff x="3460618" y="6566490"/>
              <a:chExt cx="2273432" cy="583019"/>
            </a:xfrm>
          </p:grpSpPr>
          <p:cxnSp>
            <p:nvCxnSpPr>
              <p:cNvPr id="45" name="Straight Arrow Connector 44"/>
              <p:cNvCxnSpPr/>
              <p:nvPr/>
            </p:nvCxnSpPr>
            <p:spPr bwMode="auto">
              <a:xfrm rot="5400000" flipH="1" flipV="1">
                <a:off x="5621611" y="6745562"/>
                <a:ext cx="123825" cy="101053"/>
              </a:xfrm>
              <a:prstGeom prst="straightConnector1">
                <a:avLst/>
              </a:prstGeom>
              <a:noFill/>
              <a:ln w="19050" cap="flat" cmpd="sng" algn="ctr">
                <a:solidFill>
                  <a:srgbClr val="FFFFFF"/>
                </a:solidFill>
                <a:prstDash val="solid"/>
                <a:headEnd type="none" w="med" len="med"/>
                <a:tailEnd type="arrow"/>
              </a:ln>
              <a:effectLst>
                <a:outerShdw blurRad="50800" dist="38100" dir="14700000" algn="t" rotWithShape="0">
                  <a:srgbClr val="000000">
                    <a:alpha val="60000"/>
                  </a:srgbClr>
                </a:outerShdw>
              </a:effectLst>
            </p:spPr>
          </p:cxnSp>
          <p:sp>
            <p:nvSpPr>
              <p:cNvPr id="46" name="Freeform 45"/>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noFill/>
              <a:ln w="19050" cap="flat" cmpd="sng" algn="ctr">
                <a:solidFill>
                  <a:srgbClr val="FFFFFF"/>
                </a:solidFill>
                <a:prstDash val="solid"/>
              </a:ln>
              <a:effectLst/>
            </p:spPr>
            <p:txBody>
              <a:bodyPr rtlCol="0" anchor="ctr"/>
              <a:lstStyle/>
              <a:p>
                <a:pPr algn="ctr">
                  <a:defRPr/>
                </a:pPr>
                <a:endParaRPr lang="en-US" sz="2000" kern="0" dirty="0">
                  <a:solidFill>
                    <a:srgbClr val="FFFFFF"/>
                  </a:solidFill>
                </a:endParaRPr>
              </a:p>
            </p:txBody>
          </p:sp>
        </p:grpSp>
      </p:grpSp>
      <p:sp>
        <p:nvSpPr>
          <p:cNvPr id="47" name="Rectangle 46"/>
          <p:cNvSpPr/>
          <p:nvPr/>
        </p:nvSpPr>
        <p:spPr>
          <a:xfrm>
            <a:off x="4723285" y="6094013"/>
            <a:ext cx="3609970" cy="461665"/>
          </a:xfrm>
          <a:prstGeom prst="rect">
            <a:avLst/>
          </a:prstGeom>
        </p:spPr>
        <p:txBody>
          <a:bodyPr wrap="square">
            <a:spAutoFit/>
          </a:bodyPr>
          <a:lstStyle/>
          <a:p>
            <a:pPr marL="169863" lvl="1" indent="-169863" fontAlgn="base">
              <a:lnSpc>
                <a:spcPct val="90000"/>
              </a:lnSpc>
              <a:spcBef>
                <a:spcPct val="20000"/>
              </a:spcBef>
              <a:spcAft>
                <a:spcPct val="0"/>
              </a:spcAft>
              <a:buSzPct val="90000"/>
              <a:buFontTx/>
              <a:buBlip>
                <a:blip r:embed="rId3"/>
              </a:buBlip>
            </a:pPr>
            <a:r>
              <a:rPr lang="ru-RU" sz="1200" b="1" dirty="0" smtClean="0"/>
              <a:t>Интервальные нагрузки</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«Лишняя» инфраструктура простаивает</a:t>
            </a:r>
            <a:r>
              <a:rPr lang="en-US" sz="1200" b="1" dirty="0" smtClean="0"/>
              <a:t> </a:t>
            </a:r>
          </a:p>
        </p:txBody>
      </p:sp>
      <p:sp>
        <p:nvSpPr>
          <p:cNvPr id="48" name="Rectangle 47"/>
          <p:cNvSpPr/>
          <p:nvPr/>
        </p:nvSpPr>
        <p:spPr>
          <a:xfrm>
            <a:off x="4844724" y="2918340"/>
            <a:ext cx="3842076" cy="664797"/>
          </a:xfrm>
          <a:prstGeom prst="rect">
            <a:avLst/>
          </a:prstGeom>
        </p:spPr>
        <p:txBody>
          <a:bodyPr wrap="square">
            <a:spAutoFit/>
          </a:bodyPr>
          <a:lstStyle/>
          <a:p>
            <a:pPr marL="169863" lvl="1" indent="-169863" fontAlgn="base">
              <a:lnSpc>
                <a:spcPct val="90000"/>
              </a:lnSpc>
              <a:spcBef>
                <a:spcPct val="20000"/>
              </a:spcBef>
              <a:spcAft>
                <a:spcPct val="0"/>
              </a:spcAft>
              <a:buSzPct val="90000"/>
              <a:buFontTx/>
              <a:buBlip>
                <a:blip r:embed="rId3"/>
              </a:buBlip>
            </a:pPr>
            <a:r>
              <a:rPr lang="ru-RU" sz="1200" b="1" dirty="0" smtClean="0"/>
              <a:t>Рост нагрузки требует масштабирования</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Непростая задача для </a:t>
            </a:r>
            <a:r>
              <a:rPr lang="en-US" sz="1200" b="1" dirty="0" smtClean="0"/>
              <a:t>IT</a:t>
            </a:r>
          </a:p>
          <a:p>
            <a:pPr marL="169863" lvl="1" indent="-169863" fontAlgn="base">
              <a:lnSpc>
                <a:spcPct val="90000"/>
              </a:lnSpc>
              <a:spcBef>
                <a:spcPct val="20000"/>
              </a:spcBef>
              <a:spcAft>
                <a:spcPct val="0"/>
              </a:spcAft>
              <a:buSzPct val="90000"/>
              <a:buFontTx/>
              <a:buBlip>
                <a:blip r:embed="rId3"/>
              </a:buBlip>
            </a:pPr>
            <a:r>
              <a:rPr lang="ru-RU" sz="1200" b="1" dirty="0" smtClean="0"/>
              <a:t>Сложное начальное развертывание</a:t>
            </a:r>
            <a:endParaRPr lang="en-US" sz="1200" b="1" dirty="0" smtClean="0"/>
          </a:p>
        </p:txBody>
      </p:sp>
      <p:sp>
        <p:nvSpPr>
          <p:cNvPr id="50" name="Rectangle 49"/>
          <p:cNvSpPr/>
          <p:nvPr/>
        </p:nvSpPr>
        <p:spPr>
          <a:xfrm>
            <a:off x="451864" y="2991810"/>
            <a:ext cx="3849222" cy="664797"/>
          </a:xfrm>
          <a:prstGeom prst="rect">
            <a:avLst/>
          </a:prstGeom>
        </p:spPr>
        <p:txBody>
          <a:bodyPr wrap="square">
            <a:spAutoFit/>
          </a:bodyPr>
          <a:lstStyle/>
          <a:p>
            <a:pPr marL="169863" lvl="1" indent="-169863" fontAlgn="base">
              <a:lnSpc>
                <a:spcPct val="90000"/>
              </a:lnSpc>
              <a:spcBef>
                <a:spcPct val="20000"/>
              </a:spcBef>
              <a:spcAft>
                <a:spcPct val="0"/>
              </a:spcAft>
              <a:buSzPct val="90000"/>
              <a:buFontTx/>
              <a:buBlip>
                <a:blip r:embed="rId3"/>
              </a:buBlip>
            </a:pPr>
            <a:r>
              <a:rPr lang="ru-RU" sz="1200" b="1" dirty="0" smtClean="0"/>
              <a:t>Микро </a:t>
            </a:r>
            <a:r>
              <a:rPr lang="ru-RU" sz="1200" b="1" dirty="0" err="1" smtClean="0"/>
              <a:t>сезональность</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Периодические пики в нагрузке</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Сложная «лишняя» инфраструктура</a:t>
            </a:r>
            <a:endParaRPr lang="en-US" sz="1200" b="1" dirty="0" smtClean="0"/>
          </a:p>
        </p:txBody>
      </p:sp>
      <p:sp>
        <p:nvSpPr>
          <p:cNvPr id="51" name="Rectangle 50"/>
          <p:cNvSpPr/>
          <p:nvPr/>
        </p:nvSpPr>
        <p:spPr>
          <a:xfrm>
            <a:off x="367643" y="6039237"/>
            <a:ext cx="3824553" cy="664797"/>
          </a:xfrm>
          <a:prstGeom prst="rect">
            <a:avLst/>
          </a:prstGeom>
        </p:spPr>
        <p:txBody>
          <a:bodyPr wrap="square">
            <a:spAutoFit/>
          </a:bodyPr>
          <a:lstStyle/>
          <a:p>
            <a:pPr marL="169863" lvl="1" indent="-169863" fontAlgn="base">
              <a:lnSpc>
                <a:spcPct val="90000"/>
              </a:lnSpc>
              <a:spcBef>
                <a:spcPct val="20000"/>
              </a:spcBef>
              <a:spcAft>
                <a:spcPct val="0"/>
              </a:spcAft>
              <a:buSzPct val="90000"/>
              <a:buFontTx/>
              <a:buBlip>
                <a:blip r:embed="rId3"/>
              </a:buBlip>
            </a:pPr>
            <a:r>
              <a:rPr lang="ru-RU" sz="1200" b="1" dirty="0" smtClean="0"/>
              <a:t>Незапланированная нагрузка</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Низкая производительность в пике</a:t>
            </a:r>
            <a:endParaRPr lang="en-US" sz="1200" b="1" dirty="0" smtClean="0"/>
          </a:p>
          <a:p>
            <a:pPr marL="169863" lvl="1" indent="-169863" fontAlgn="base">
              <a:lnSpc>
                <a:spcPct val="90000"/>
              </a:lnSpc>
              <a:spcBef>
                <a:spcPct val="20000"/>
              </a:spcBef>
              <a:spcAft>
                <a:spcPct val="0"/>
              </a:spcAft>
              <a:buSzPct val="90000"/>
              <a:buFontTx/>
              <a:buBlip>
                <a:blip r:embed="rId3"/>
              </a:buBlip>
            </a:pPr>
            <a:r>
              <a:rPr lang="ru-RU" sz="1200" b="1" dirty="0" smtClean="0"/>
              <a:t>Трудно «запастись» инфраструктурой</a:t>
            </a:r>
            <a:endParaRPr lang="en-US" sz="1200" b="1" dirty="0" smtClean="0"/>
          </a:p>
        </p:txBody>
      </p:sp>
      <p:sp>
        <p:nvSpPr>
          <p:cNvPr id="52" name="TextBox 51"/>
          <p:cNvSpPr txBox="1"/>
          <p:nvPr/>
        </p:nvSpPr>
        <p:spPr>
          <a:xfrm>
            <a:off x="665680" y="56884"/>
            <a:ext cx="7776280" cy="492443"/>
          </a:xfrm>
          <a:prstGeom prst="rect">
            <a:avLst/>
          </a:prstGeom>
          <a:noFill/>
        </p:spPr>
        <p:txBody>
          <a:bodyPr wrap="square" lIns="0" tIns="0" rIns="0" bIns="0" rtlCol="0">
            <a:spAutoFit/>
          </a:bodyPr>
          <a:lstStyle/>
          <a:p>
            <a:r>
              <a:rPr lang="ru-RU" sz="3200" dirty="0" smtClean="0">
                <a:gradFill>
                  <a:gsLst>
                    <a:gs pos="0">
                      <a:schemeClr val="tx1"/>
                    </a:gs>
                    <a:gs pos="86000">
                      <a:schemeClr val="tx1"/>
                    </a:gs>
                  </a:gsLst>
                  <a:lin ang="5400000" scaled="0"/>
                </a:gradFill>
              </a:rPr>
              <a:t>Типичные облачные сценарии</a:t>
            </a:r>
            <a:endParaRPr lang="en-US" sz="3200" dirty="0" err="1" smtClean="0">
              <a:gradFill>
                <a:gsLst>
                  <a:gs pos="0">
                    <a:schemeClr val="tx1"/>
                  </a:gs>
                  <a:gs pos="86000">
                    <a:schemeClr val="tx1"/>
                  </a:gs>
                </a:gsLst>
                <a:lin ang="5400000" scaled="0"/>
              </a:gradFill>
            </a:endParaRPr>
          </a:p>
        </p:txBody>
      </p:sp>
      <p:pic>
        <p:nvPicPr>
          <p:cNvPr id="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418" y="1335"/>
            <a:ext cx="1798494" cy="33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082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sp>
        <p:nvSpPr>
          <p:cNvPr id="49" name="TextBox 48"/>
          <p:cNvSpPr txBox="1"/>
          <p:nvPr/>
        </p:nvSpPr>
        <p:spPr>
          <a:xfrm>
            <a:off x="1367161" y="151907"/>
            <a:ext cx="5363456" cy="492443"/>
          </a:xfrm>
          <a:prstGeom prst="rect">
            <a:avLst/>
          </a:prstGeom>
          <a:noFill/>
        </p:spPr>
        <p:txBody>
          <a:bodyPr wrap="none" lIns="0" tIns="0" rIns="0" bIns="0" rtlCol="0">
            <a:spAutoFit/>
          </a:bodyPr>
          <a:lstStyle/>
          <a:p>
            <a:r>
              <a:rPr lang="ru-RU" sz="3200" dirty="0" smtClean="0">
                <a:gradFill>
                  <a:gsLst>
                    <a:gs pos="0">
                      <a:schemeClr val="tx1"/>
                    </a:gs>
                    <a:gs pos="86000">
                      <a:schemeClr val="tx1"/>
                    </a:gs>
                  </a:gsLst>
                  <a:lin ang="5400000" scaled="0"/>
                </a:gradFill>
              </a:rPr>
              <a:t>Другие облачные сценарии </a:t>
            </a:r>
          </a:p>
        </p:txBody>
      </p:sp>
      <p:sp>
        <p:nvSpPr>
          <p:cNvPr id="2" name="TextBox 1"/>
          <p:cNvSpPr txBox="1"/>
          <p:nvPr/>
        </p:nvSpPr>
        <p:spPr>
          <a:xfrm>
            <a:off x="667731" y="1054308"/>
            <a:ext cx="7661189" cy="5693866"/>
          </a:xfrm>
          <a:prstGeom prst="rect">
            <a:avLst/>
          </a:prstGeom>
          <a:noFill/>
        </p:spPr>
        <p:txBody>
          <a:bodyPr wrap="square" lIns="0" tIns="0" rIns="0" bIns="0" rtlCol="0">
            <a:spAutoFit/>
          </a:bodyPr>
          <a:lstStyle/>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Нужен высокий </a:t>
            </a:r>
            <a:r>
              <a:rPr lang="en-US" sz="2000" dirty="0" smtClean="0">
                <a:gradFill>
                  <a:gsLst>
                    <a:gs pos="0">
                      <a:schemeClr val="tx1"/>
                    </a:gs>
                    <a:gs pos="86000">
                      <a:schemeClr val="tx1"/>
                    </a:gs>
                  </a:gsLst>
                  <a:lin ang="5400000" scaled="0"/>
                </a:gradFill>
              </a:rPr>
              <a:t>SLA </a:t>
            </a:r>
            <a:r>
              <a:rPr lang="ru-RU" sz="2000" dirty="0" smtClean="0">
                <a:gradFill>
                  <a:gsLst>
                    <a:gs pos="0">
                      <a:schemeClr val="tx1"/>
                    </a:gs>
                    <a:gs pos="86000">
                      <a:schemeClr val="tx1"/>
                    </a:gs>
                  </a:gsLst>
                  <a:lin ang="5400000" scaled="0"/>
                </a:gradFill>
              </a:rPr>
              <a:t>для предоставляемого сервиса </a:t>
            </a:r>
            <a:r>
              <a:rPr lang="ru-RU" sz="2000" dirty="0">
                <a:gradFill>
                  <a:gsLst>
                    <a:gs pos="0">
                      <a:schemeClr val="tx1"/>
                    </a:gs>
                    <a:gs pos="86000">
                      <a:schemeClr val="tx1"/>
                    </a:gs>
                  </a:gsLst>
                  <a:lin ang="5400000" scaled="0"/>
                </a:gradFill>
              </a:rPr>
              <a:t>-</a:t>
            </a:r>
            <a:r>
              <a:rPr lang="ru-RU" sz="2000" dirty="0" smtClean="0">
                <a:gradFill>
                  <a:gsLst>
                    <a:gs pos="0">
                      <a:schemeClr val="tx1"/>
                    </a:gs>
                    <a:gs pos="86000">
                      <a:schemeClr val="tx1"/>
                    </a:gs>
                  </a:gsLst>
                  <a:lin ang="5400000" scaled="0"/>
                </a:gradFill>
              </a:rPr>
              <a:t> важно качество сервиса для конечного клиента ( например -платные сервисы по доставке контента )</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Фокус</a:t>
            </a:r>
            <a:r>
              <a:rPr lang="en-US" sz="2000" dirty="0" smtClean="0">
                <a:gradFill>
                  <a:gsLst>
                    <a:gs pos="0">
                      <a:schemeClr val="tx1"/>
                    </a:gs>
                    <a:gs pos="86000">
                      <a:schemeClr val="tx1"/>
                    </a:gs>
                  </a:gsLst>
                  <a:lin ang="5400000" scaled="0"/>
                </a:gradFill>
              </a:rPr>
              <a:t> </a:t>
            </a:r>
            <a:r>
              <a:rPr lang="ru-RU" sz="2000" dirty="0" smtClean="0">
                <a:gradFill>
                  <a:gsLst>
                    <a:gs pos="0">
                      <a:schemeClr val="tx1"/>
                    </a:gs>
                    <a:gs pos="86000">
                      <a:schemeClr val="tx1"/>
                    </a:gs>
                  </a:gsLst>
                  <a:lin ang="5400000" scaled="0"/>
                </a:gradFill>
              </a:rPr>
              <a:t>разработки на основном функционале продукта </a:t>
            </a:r>
            <a:r>
              <a:rPr lang="en-US" sz="2000" dirty="0" smtClean="0">
                <a:gradFill>
                  <a:gsLst>
                    <a:gs pos="0">
                      <a:schemeClr val="tx1"/>
                    </a:gs>
                    <a:gs pos="86000">
                      <a:schemeClr val="tx1"/>
                    </a:gs>
                  </a:gsLst>
                  <a:lin ang="5400000" scaled="0"/>
                </a:gradFill>
              </a:rPr>
              <a:t>-</a:t>
            </a:r>
            <a:r>
              <a:rPr lang="ru-RU" sz="2000" dirty="0" smtClean="0">
                <a:gradFill>
                  <a:gsLst>
                    <a:gs pos="0">
                      <a:schemeClr val="tx1"/>
                    </a:gs>
                    <a:gs pos="86000">
                      <a:schemeClr val="tx1"/>
                    </a:gs>
                  </a:gsLst>
                  <a:lin ang="5400000" scaled="0"/>
                </a:gradFill>
              </a:rPr>
              <a:t>использование предоставляемых облачным провайдером сервисов вместо собственной разработки</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Глобальный сервис – клиенты по всему миру</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Хочется не отстать от конкурентов или </a:t>
            </a:r>
            <a:r>
              <a:rPr lang="en-US" sz="2000" dirty="0" smtClean="0">
                <a:gradFill>
                  <a:gsLst>
                    <a:gs pos="0">
                      <a:schemeClr val="tx1"/>
                    </a:gs>
                    <a:gs pos="86000">
                      <a:schemeClr val="tx1"/>
                    </a:gs>
                  </a:gsLst>
                  <a:lin ang="5400000" scaled="0"/>
                </a:gradFill>
              </a:rPr>
              <a:t>“</a:t>
            </a:r>
            <a:r>
              <a:rPr lang="ru-RU" sz="2000" dirty="0" smtClean="0">
                <a:gradFill>
                  <a:gsLst>
                    <a:gs pos="0">
                      <a:schemeClr val="tx1"/>
                    </a:gs>
                    <a:gs pos="86000">
                      <a:schemeClr val="tx1"/>
                    </a:gs>
                  </a:gsLst>
                  <a:lin ang="5400000" scaled="0"/>
                </a:gradFill>
              </a:rPr>
              <a:t>застолбить</a:t>
            </a:r>
            <a:r>
              <a:rPr lang="en-US" sz="2000" dirty="0" smtClean="0">
                <a:gradFill>
                  <a:gsLst>
                    <a:gs pos="0">
                      <a:schemeClr val="tx1"/>
                    </a:gs>
                    <a:gs pos="86000">
                      <a:schemeClr val="tx1"/>
                    </a:gs>
                  </a:gsLst>
                  <a:lin ang="5400000" scaled="0"/>
                </a:gradFill>
              </a:rPr>
              <a:t>”</a:t>
            </a:r>
            <a:r>
              <a:rPr lang="ru-RU" sz="2000" dirty="0" smtClean="0">
                <a:gradFill>
                  <a:gsLst>
                    <a:gs pos="0">
                      <a:schemeClr val="tx1"/>
                    </a:gs>
                    <a:gs pos="86000">
                      <a:schemeClr val="tx1"/>
                    </a:gs>
                  </a:gsLst>
                  <a:lin ang="5400000" scaled="0"/>
                </a:gradFill>
              </a:rPr>
              <a:t> за собой место на потенциальном рынке</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Нужен быстрый старт с минимальными начальными затратами</a:t>
            </a:r>
          </a:p>
          <a:p>
            <a:pPr marL="342900" indent="-342900">
              <a:buFont typeface="Arial" pitchFamily="34" charset="0"/>
              <a:buChar char="•"/>
            </a:pPr>
            <a:endParaRPr lang="en-US" sz="2000" dirty="0" smtClean="0">
              <a:gradFill>
                <a:gsLst>
                  <a:gs pos="0">
                    <a:schemeClr val="tx1"/>
                  </a:gs>
                  <a:gs pos="86000">
                    <a:schemeClr val="tx1"/>
                  </a:gs>
                </a:gsLst>
                <a:lin ang="5400000" scaled="0"/>
              </a:gradFill>
            </a:endParaRPr>
          </a:p>
          <a:p>
            <a:pPr marL="342900" indent="-342900">
              <a:buFont typeface="Arial" pitchFamily="34" charset="0"/>
              <a:buChar char="•"/>
            </a:pPr>
            <a:endParaRPr lang="en-US" sz="2000" dirty="0" smtClean="0">
              <a:gradFill>
                <a:gsLst>
                  <a:gs pos="0">
                    <a:schemeClr val="tx1"/>
                  </a:gs>
                  <a:gs pos="86000">
                    <a:schemeClr val="tx1"/>
                  </a:gs>
                </a:gsLst>
                <a:lin ang="5400000" scaled="0"/>
              </a:gra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1829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sp>
        <p:nvSpPr>
          <p:cNvPr id="2" name="TextBox 1"/>
          <p:cNvSpPr txBox="1"/>
          <p:nvPr/>
        </p:nvSpPr>
        <p:spPr>
          <a:xfrm>
            <a:off x="308121" y="160638"/>
            <a:ext cx="8792472" cy="492443"/>
          </a:xfrm>
          <a:prstGeom prst="rect">
            <a:avLst/>
          </a:prstGeom>
          <a:noFill/>
        </p:spPr>
        <p:txBody>
          <a:bodyPr wrap="none" lIns="0" tIns="0" rIns="0" bIns="0" rtlCol="0">
            <a:spAutoFit/>
          </a:bodyPr>
          <a:lstStyle/>
          <a:p>
            <a:r>
              <a:rPr lang="ru-RU" sz="3200" dirty="0" smtClean="0">
                <a:gradFill>
                  <a:gsLst>
                    <a:gs pos="0">
                      <a:schemeClr val="tx1"/>
                    </a:gs>
                    <a:gs pos="86000">
                      <a:schemeClr val="tx1"/>
                    </a:gs>
                  </a:gsLst>
                  <a:lin ang="5400000" scaled="0"/>
                </a:gradFill>
              </a:rPr>
              <a:t>Преимущества </a:t>
            </a:r>
            <a:r>
              <a:rPr lang="en-US" sz="3200" dirty="0" smtClean="0">
                <a:gradFill>
                  <a:gsLst>
                    <a:gs pos="0">
                      <a:schemeClr val="tx1"/>
                    </a:gs>
                    <a:gs pos="86000">
                      <a:schemeClr val="tx1"/>
                    </a:gs>
                  </a:gsLst>
                  <a:lin ang="5400000" scaled="0"/>
                </a:gradFill>
              </a:rPr>
              <a:t>Windows Azure –</a:t>
            </a:r>
            <a:r>
              <a:rPr lang="ru-RU" sz="3200" dirty="0" smtClean="0">
                <a:gradFill>
                  <a:gsLst>
                    <a:gs pos="0">
                      <a:schemeClr val="tx1"/>
                    </a:gs>
                    <a:gs pos="86000">
                      <a:schemeClr val="tx1"/>
                    </a:gs>
                  </a:gsLst>
                  <a:lin ang="5400000" scaled="0"/>
                </a:gradFill>
              </a:rPr>
              <a:t> в</a:t>
            </a:r>
            <a:r>
              <a:rPr lang="en-US" sz="3200" dirty="0" smtClean="0">
                <a:gradFill>
                  <a:gsLst>
                    <a:gs pos="0">
                      <a:schemeClr val="tx1"/>
                    </a:gs>
                    <a:gs pos="86000">
                      <a:schemeClr val="tx1"/>
                    </a:gs>
                  </a:gsLst>
                  <a:lin ang="5400000" scaled="0"/>
                </a:gradFill>
              </a:rPr>
              <a:t> </a:t>
            </a:r>
            <a:r>
              <a:rPr lang="ru-RU" sz="3200" dirty="0" smtClean="0">
                <a:gradFill>
                  <a:gsLst>
                    <a:gs pos="0">
                      <a:schemeClr val="tx1"/>
                    </a:gs>
                    <a:gs pos="86000">
                      <a:schemeClr val="tx1"/>
                    </a:gs>
                  </a:gsLst>
                  <a:lin ang="5400000" scaled="0"/>
                </a:gradFill>
              </a:rPr>
              <a:t>технологиях</a:t>
            </a:r>
          </a:p>
        </p:txBody>
      </p:sp>
      <p:sp>
        <p:nvSpPr>
          <p:cNvPr id="3" name="TextBox 2"/>
          <p:cNvSpPr txBox="1"/>
          <p:nvPr/>
        </p:nvSpPr>
        <p:spPr>
          <a:xfrm>
            <a:off x="766119" y="852616"/>
            <a:ext cx="8167814" cy="4616648"/>
          </a:xfrm>
          <a:prstGeom prst="rect">
            <a:avLst/>
          </a:prstGeom>
          <a:noFill/>
        </p:spPr>
        <p:txBody>
          <a:bodyPr wrap="square" lIns="0" tIns="0" rIns="0" bIns="0" rtlCol="0">
            <a:spAutoFit/>
          </a:bodyPr>
          <a:lstStyle/>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Высокий </a:t>
            </a:r>
            <a:r>
              <a:rPr lang="en-US" sz="2000" dirty="0" smtClean="0">
                <a:gradFill>
                  <a:gsLst>
                    <a:gs pos="0">
                      <a:schemeClr val="tx1"/>
                    </a:gs>
                    <a:gs pos="86000">
                      <a:schemeClr val="tx1"/>
                    </a:gs>
                  </a:gsLst>
                  <a:lin ang="5400000" scaled="0"/>
                </a:gradFill>
              </a:rPr>
              <a:t>SLA </a:t>
            </a:r>
            <a:r>
              <a:rPr lang="ru-RU" sz="2000" dirty="0" smtClean="0">
                <a:gradFill>
                  <a:gsLst>
                    <a:gs pos="0">
                      <a:schemeClr val="tx1"/>
                    </a:gs>
                    <a:gs pos="86000">
                      <a:schemeClr val="tx1"/>
                    </a:gs>
                  </a:gsLst>
                  <a:lin ang="5400000" scaled="0"/>
                </a:gradFill>
              </a:rPr>
              <a:t>предоставляемых сервисов</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Большой выбор технологий для широкого спектра приложений</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Поддержка и удобная интеграция с популярными решениями, в т.ч. </a:t>
            </a:r>
            <a:r>
              <a:rPr lang="en-US" sz="2000" dirty="0" smtClean="0">
                <a:gradFill>
                  <a:gsLst>
                    <a:gs pos="0">
                      <a:schemeClr val="tx1"/>
                    </a:gs>
                    <a:gs pos="86000">
                      <a:schemeClr val="tx1"/>
                    </a:gs>
                  </a:gsLst>
                  <a:lin ang="5400000" scaled="0"/>
                </a:gradFill>
              </a:rPr>
              <a:t>open-source</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Быстрый старт разработки – большое количество обучающих материалов, удобные средства разработки</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Поддержка комьюнити разработчиков</a:t>
            </a:r>
          </a:p>
          <a:p>
            <a:pPr marL="342900" indent="-342900">
              <a:lnSpc>
                <a:spcPct val="150000"/>
              </a:lnSpc>
              <a:buFont typeface="Arial" pitchFamily="34" charset="0"/>
              <a:buChar char="•"/>
            </a:pPr>
            <a:r>
              <a:rPr lang="ru-RU" sz="2000" dirty="0" smtClean="0">
                <a:gradFill>
                  <a:gsLst>
                    <a:gs pos="0">
                      <a:schemeClr val="tx1"/>
                    </a:gs>
                    <a:gs pos="86000">
                      <a:schemeClr val="tx1"/>
                    </a:gs>
                  </a:gsLst>
                  <a:lin ang="5400000" scaled="0"/>
                </a:gradFill>
              </a:rPr>
              <a:t>Готовая техническая платформа с быстрым доступом в любой точке планеты</a:t>
            </a:r>
          </a:p>
          <a:p>
            <a:pPr marL="342900" indent="-342900">
              <a:lnSpc>
                <a:spcPct val="150000"/>
              </a:lnSpc>
              <a:buFont typeface="Arial" pitchFamily="34" charset="0"/>
              <a:buChar char="•"/>
            </a:pPr>
            <a:r>
              <a:rPr lang="ru-RU" sz="2000" dirty="0">
                <a:gradFill>
                  <a:gsLst>
                    <a:gs pos="0">
                      <a:schemeClr val="tx1"/>
                    </a:gs>
                    <a:gs pos="86000">
                      <a:schemeClr val="tx1"/>
                    </a:gs>
                  </a:gsLst>
                  <a:lin ang="5400000" scaled="0"/>
                </a:gradFill>
              </a:rPr>
              <a:t>Технологическая </a:t>
            </a:r>
            <a:r>
              <a:rPr lang="ru-RU" sz="2000" dirty="0" smtClean="0">
                <a:gradFill>
                  <a:gsLst>
                    <a:gs pos="0">
                      <a:schemeClr val="tx1"/>
                    </a:gs>
                    <a:gs pos="86000">
                      <a:schemeClr val="tx1"/>
                    </a:gs>
                  </a:gsLst>
                  <a:lin ang="5400000" scaled="0"/>
                </a:gradFill>
              </a:rPr>
              <a:t>поддержка</a:t>
            </a:r>
            <a:r>
              <a:rPr lang="en-US" sz="2000" dirty="0" smtClean="0">
                <a:gradFill>
                  <a:gsLst>
                    <a:gs pos="0">
                      <a:schemeClr val="tx1"/>
                    </a:gs>
                    <a:gs pos="86000">
                      <a:schemeClr val="tx1"/>
                    </a:gs>
                  </a:gsLst>
                  <a:lin ang="5400000" scaled="0"/>
                </a:gradFill>
              </a:rPr>
              <a:t> </a:t>
            </a:r>
            <a:endParaRPr lang="en-US" sz="2000" dirty="0" smtClean="0">
              <a:gradFill>
                <a:gsLst>
                  <a:gs pos="0">
                    <a:schemeClr val="tx1"/>
                  </a:gs>
                  <a:gs pos="86000">
                    <a:schemeClr val="tx1"/>
                  </a:gs>
                </a:gsLst>
                <a:lin ang="5400000" scaled="0"/>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0242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308121" y="1326848"/>
            <a:ext cx="8380412" cy="1451864"/>
          </a:xfrm>
          <a:prstGeom prst="rect">
            <a:avLst/>
          </a:prstGeom>
        </p:spPr>
        <p:txBody>
          <a:bodyPr vert="horz" wrap="square" lIns="0" tIns="0" rIns="0" bIns="0" rtlCol="0">
            <a:noAutofit/>
          </a:bodyPr>
          <a:lstStyle>
            <a:lvl1pPr marL="0" indent="0" algn="l" defTabSz="912813" rtl="0" eaLnBrk="1" fontAlgn="base" hangingPunct="1">
              <a:lnSpc>
                <a:spcPct val="90000"/>
              </a:lnSpc>
              <a:spcBef>
                <a:spcPts val="0"/>
              </a:spcBef>
              <a:spcAft>
                <a:spcPct val="0"/>
              </a:spcAft>
              <a:buSzPct val="90000"/>
              <a:buNone/>
              <a:defRPr sz="2400" kern="1200" spc="-50" baseline="0">
                <a:gradFill>
                  <a:gsLst>
                    <a:gs pos="0">
                      <a:schemeClr val="tx1"/>
                    </a:gs>
                    <a:gs pos="86000">
                      <a:schemeClr val="tx1"/>
                    </a:gs>
                  </a:gsLst>
                  <a:lin ang="5400000" scaled="0"/>
                </a:gradFill>
                <a:latin typeface="+mn-lt"/>
                <a:ea typeface="+mn-ea"/>
                <a:cs typeface="+mn-cs"/>
              </a:defRPr>
            </a:lvl1pPr>
            <a:lvl2pPr marL="457182" indent="0" algn="ctr" defTabSz="912813" rtl="0" eaLnBrk="1" fontAlgn="base" hangingPunct="1">
              <a:lnSpc>
                <a:spcPct val="90000"/>
              </a:lnSpc>
              <a:spcBef>
                <a:spcPct val="20000"/>
              </a:spcBef>
              <a:spcAft>
                <a:spcPct val="0"/>
              </a:spcAft>
              <a:buSzPct val="90000"/>
              <a:buNone/>
              <a:defRPr sz="2800" kern="1200">
                <a:solidFill>
                  <a:schemeClr val="tx1">
                    <a:tint val="75000"/>
                  </a:schemeClr>
                </a:solidFill>
                <a:latin typeface="+mn-lt"/>
                <a:ea typeface="+mn-ea"/>
                <a:cs typeface="+mn-cs"/>
              </a:defRPr>
            </a:lvl2pPr>
            <a:lvl3pPr marL="914363" indent="0" algn="ctr" defTabSz="912813" rtl="0" eaLnBrk="1" fontAlgn="base" hangingPunct="1">
              <a:lnSpc>
                <a:spcPct val="90000"/>
              </a:lnSpc>
              <a:spcBef>
                <a:spcPct val="20000"/>
              </a:spcBef>
              <a:spcAft>
                <a:spcPct val="0"/>
              </a:spcAft>
              <a:buSzPct val="90000"/>
              <a:buNone/>
              <a:defRPr sz="2400" kern="1200">
                <a:solidFill>
                  <a:schemeClr val="tx1">
                    <a:tint val="75000"/>
                  </a:schemeClr>
                </a:solidFill>
                <a:latin typeface="+mn-lt"/>
                <a:ea typeface="+mn-ea"/>
                <a:cs typeface="+mn-cs"/>
              </a:defRPr>
            </a:lvl3pPr>
            <a:lvl4pPr marL="1371545"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4pPr>
            <a:lvl5pPr marL="1828727" indent="0" algn="ctr" defTabSz="912813" rtl="0" eaLnBrk="1" fontAlgn="base" hangingPunct="1">
              <a:lnSpc>
                <a:spcPct val="90000"/>
              </a:lnSpc>
              <a:spcBef>
                <a:spcPct val="20000"/>
              </a:spcBef>
              <a:spcAft>
                <a:spcPct val="0"/>
              </a:spcAft>
              <a:buSzPct val="9000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63" fontAlgn="auto">
              <a:spcAft>
                <a:spcPts val="0"/>
              </a:spcAft>
              <a:defRPr/>
            </a:pPr>
            <a:endParaRPr lang="en-US" sz="4400" dirty="0">
              <a:gradFill>
                <a:gsLst>
                  <a:gs pos="0">
                    <a:schemeClr val="tx1"/>
                  </a:gs>
                  <a:gs pos="100000">
                    <a:schemeClr val="tx1"/>
                  </a:gs>
                </a:gsLst>
                <a:lin ang="5400000" scaled="0"/>
              </a:gradFill>
            </a:endParaRPr>
          </a:p>
        </p:txBody>
      </p:sp>
      <p:sp>
        <p:nvSpPr>
          <p:cNvPr id="2" name="TextBox 1"/>
          <p:cNvSpPr txBox="1"/>
          <p:nvPr/>
        </p:nvSpPr>
        <p:spPr>
          <a:xfrm>
            <a:off x="308121" y="160638"/>
            <a:ext cx="8075993" cy="677108"/>
          </a:xfrm>
          <a:prstGeom prst="rect">
            <a:avLst/>
          </a:prstGeom>
          <a:noFill/>
        </p:spPr>
        <p:txBody>
          <a:bodyPr wrap="none" lIns="0" tIns="0" rIns="0" bIns="0" rtlCol="0">
            <a:spAutoFit/>
          </a:bodyPr>
          <a:lstStyle/>
          <a:p>
            <a:r>
              <a:rPr lang="ru-RU" sz="4400" dirty="0" smtClean="0">
                <a:gradFill>
                  <a:gsLst>
                    <a:gs pos="0">
                      <a:schemeClr val="tx1"/>
                    </a:gs>
                    <a:gs pos="86000">
                      <a:schemeClr val="tx1"/>
                    </a:gs>
                  </a:gsLst>
                  <a:lin ang="5400000" scaled="0"/>
                </a:gradFill>
              </a:rPr>
              <a:t>Технологии </a:t>
            </a:r>
            <a:r>
              <a:rPr lang="en-US" sz="4400" dirty="0" smtClean="0">
                <a:gradFill>
                  <a:gsLst>
                    <a:gs pos="0">
                      <a:schemeClr val="tx1"/>
                    </a:gs>
                    <a:gs pos="86000">
                      <a:schemeClr val="tx1"/>
                    </a:gs>
                  </a:gsLst>
                  <a:lin ang="5400000" scaled="0"/>
                </a:gradFill>
              </a:rPr>
              <a:t>Windows </a:t>
            </a:r>
            <a:r>
              <a:rPr lang="en-US" sz="4400" dirty="0" smtClean="0">
                <a:gradFill>
                  <a:gsLst>
                    <a:gs pos="0">
                      <a:schemeClr val="tx1"/>
                    </a:gs>
                    <a:gs pos="86000">
                      <a:schemeClr val="tx1"/>
                    </a:gs>
                  </a:gsLst>
                  <a:lin ang="5400000" scaled="0"/>
                </a:gradFill>
              </a:rPr>
              <a:t>Azure </a:t>
            </a:r>
            <a:r>
              <a:rPr lang="ru-RU" sz="4400" dirty="0" smtClean="0">
                <a:gradFill>
                  <a:gsLst>
                    <a:gs pos="0">
                      <a:schemeClr val="tx1"/>
                    </a:gs>
                    <a:gs pos="86000">
                      <a:schemeClr val="tx1"/>
                    </a:gs>
                  </a:gsLst>
                  <a:lin ang="5400000" scaled="0"/>
                </a:gradFill>
              </a:rPr>
              <a:t>это</a:t>
            </a:r>
            <a:endParaRPr lang="ru-RU" sz="3200" dirty="0" smtClean="0">
              <a:gradFill>
                <a:gsLst>
                  <a:gs pos="0">
                    <a:schemeClr val="tx1"/>
                  </a:gs>
                  <a:gs pos="86000">
                    <a:schemeClr val="tx1"/>
                  </a:gs>
                </a:gsLst>
                <a:lin ang="5400000" scaled="0"/>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2" y="6227805"/>
            <a:ext cx="2561021" cy="48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4"/>
          <p:cNvSpPr txBox="1">
            <a:spLocks/>
          </p:cNvSpPr>
          <p:nvPr/>
        </p:nvSpPr>
        <p:spPr>
          <a:xfrm>
            <a:off x="1090533" y="852030"/>
            <a:ext cx="5549493" cy="3853363"/>
          </a:xfrm>
          <a:prstGeom prst="rect">
            <a:avLst/>
          </a:prstGeom>
        </p:spPr>
        <p:txBody>
          <a:bodyPr/>
          <a:lstStyle>
            <a:lvl1pPr marL="398463" indent="-398463" algn="l" defTabSz="912813" rtl="0" eaLnBrk="1" fontAlgn="base" hangingPunct="1">
              <a:lnSpc>
                <a:spcPct val="90000"/>
              </a:lnSpc>
              <a:spcBef>
                <a:spcPct val="20000"/>
              </a:spcBef>
              <a:spcAft>
                <a:spcPct val="0"/>
              </a:spcAft>
              <a:buSzPct val="90000"/>
              <a:buBlip>
                <a:blip r:embed="rId4"/>
              </a:buBlip>
              <a:defRPr sz="3200" kern="1200">
                <a:gradFill>
                  <a:gsLst>
                    <a:gs pos="0">
                      <a:schemeClr val="tx1"/>
                    </a:gs>
                    <a:gs pos="86000">
                      <a:schemeClr val="tx1"/>
                    </a:gs>
                  </a:gsLst>
                  <a:lin ang="5400000" scaled="0"/>
                </a:gradFill>
                <a:latin typeface="+mn-lt"/>
                <a:ea typeface="+mn-ea"/>
                <a:cs typeface="+mn-cs"/>
              </a:defRPr>
            </a:lvl1pPr>
            <a:lvl2pPr marL="747713" indent="-349250" algn="l" defTabSz="912813" rtl="0" eaLnBrk="1" fontAlgn="base" hangingPunct="1">
              <a:lnSpc>
                <a:spcPct val="90000"/>
              </a:lnSpc>
              <a:spcBef>
                <a:spcPct val="20000"/>
              </a:spcBef>
              <a:spcAft>
                <a:spcPct val="0"/>
              </a:spcAft>
              <a:buSzPct val="90000"/>
              <a:buBlip>
                <a:blip r:embed="rId5"/>
              </a:buBlip>
              <a:defRPr sz="2800" kern="1200">
                <a:gradFill>
                  <a:gsLst>
                    <a:gs pos="0">
                      <a:schemeClr val="tx1"/>
                    </a:gs>
                    <a:gs pos="86000">
                      <a:schemeClr val="tx1"/>
                    </a:gs>
                  </a:gsLst>
                  <a:lin ang="5400000" scaled="0"/>
                </a:gradFill>
                <a:latin typeface="+mn-lt"/>
                <a:ea typeface="+mn-ea"/>
                <a:cs typeface="+mn-cs"/>
              </a:defRPr>
            </a:lvl2pPr>
            <a:lvl3pPr marL="1081088" indent="-333375" algn="l" defTabSz="912813" rtl="0" eaLnBrk="1" fontAlgn="base" hangingPunct="1">
              <a:lnSpc>
                <a:spcPct val="90000"/>
              </a:lnSpc>
              <a:spcBef>
                <a:spcPct val="20000"/>
              </a:spcBef>
              <a:spcAft>
                <a:spcPct val="0"/>
              </a:spcAft>
              <a:buSzPct val="90000"/>
              <a:buBlip>
                <a:blip r:embed="rId5"/>
              </a:buBlip>
              <a:defRPr sz="2400" kern="1200">
                <a:gradFill>
                  <a:gsLst>
                    <a:gs pos="0">
                      <a:schemeClr val="tx1"/>
                    </a:gs>
                    <a:gs pos="86000">
                      <a:schemeClr val="tx1"/>
                    </a:gs>
                  </a:gsLst>
                  <a:lin ang="5400000" scaled="0"/>
                </a:gradFill>
                <a:latin typeface="+mn-lt"/>
                <a:ea typeface="+mn-ea"/>
                <a:cs typeface="+mn-cs"/>
              </a:defRPr>
            </a:lvl3pPr>
            <a:lvl4pPr marL="1379538" indent="-298450" algn="l" defTabSz="912813" rtl="0" eaLnBrk="1" fontAlgn="base" hangingPunct="1">
              <a:lnSpc>
                <a:spcPct val="90000"/>
              </a:lnSpc>
              <a:spcBef>
                <a:spcPct val="20000"/>
              </a:spcBef>
              <a:spcAft>
                <a:spcPct val="0"/>
              </a:spcAft>
              <a:buSzPct val="90000"/>
              <a:buBlip>
                <a:blip r:embed="rId5"/>
              </a:buBlip>
              <a:defRPr sz="2000" kern="1200">
                <a:gradFill>
                  <a:gsLst>
                    <a:gs pos="0">
                      <a:schemeClr val="tx1"/>
                    </a:gs>
                    <a:gs pos="86000">
                      <a:schemeClr val="tx1"/>
                    </a:gs>
                  </a:gsLst>
                  <a:lin ang="5400000" scaled="0"/>
                </a:gradFill>
                <a:latin typeface="+mn-lt"/>
                <a:ea typeface="+mn-ea"/>
                <a:cs typeface="+mn-cs"/>
              </a:defRPr>
            </a:lvl4pPr>
            <a:lvl5pPr marL="1662113" indent="-282575" algn="l" defTabSz="912813" rtl="0" eaLnBrk="1" fontAlgn="base" hangingPunct="1">
              <a:lnSpc>
                <a:spcPct val="90000"/>
              </a:lnSpc>
              <a:spcBef>
                <a:spcPct val="20000"/>
              </a:spcBef>
              <a:spcAft>
                <a:spcPct val="0"/>
              </a:spcAft>
              <a:buSzPct val="90000"/>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ru-RU" dirty="0" smtClean="0"/>
              <a:t>Доступность</a:t>
            </a:r>
          </a:p>
          <a:p>
            <a:pPr>
              <a:lnSpc>
                <a:spcPct val="200000"/>
              </a:lnSpc>
            </a:pPr>
            <a:r>
              <a:rPr lang="ru-RU" dirty="0" smtClean="0"/>
              <a:t>Масштабируемость</a:t>
            </a:r>
          </a:p>
          <a:p>
            <a:pPr>
              <a:lnSpc>
                <a:spcPct val="200000"/>
              </a:lnSpc>
            </a:pPr>
            <a:r>
              <a:rPr lang="ru-RU" dirty="0" smtClean="0"/>
              <a:t>Производительсть</a:t>
            </a:r>
          </a:p>
          <a:p>
            <a:pPr>
              <a:lnSpc>
                <a:spcPct val="200000"/>
              </a:lnSpc>
            </a:pPr>
            <a:r>
              <a:rPr lang="ru-RU" dirty="0" smtClean="0"/>
              <a:t>Открытость</a:t>
            </a:r>
            <a:endParaRPr lang="en-US" dirty="0"/>
          </a:p>
        </p:txBody>
      </p:sp>
    </p:spTree>
    <p:extLst>
      <p:ext uri="{BB962C8B-B14F-4D97-AF65-F5344CB8AC3E}">
        <p14:creationId xmlns:p14="http://schemas.microsoft.com/office/powerpoint/2010/main" val="783807651"/>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Azure Presentation Template_Light">
  <a:themeElements>
    <a:clrScheme name="Windows Azure Light template">
      <a:dk1>
        <a:srgbClr val="292929"/>
      </a:dk1>
      <a:lt1>
        <a:srgbClr val="FFFFFF"/>
      </a:lt1>
      <a:dk2>
        <a:srgbClr val="1288B2"/>
      </a:dk2>
      <a:lt2>
        <a:srgbClr val="B7FDFB"/>
      </a:lt2>
      <a:accent1>
        <a:srgbClr val="B7FDFB"/>
      </a:accent1>
      <a:accent2>
        <a:srgbClr val="FE5815"/>
      </a:accent2>
      <a:accent3>
        <a:srgbClr val="3B3B3B"/>
      </a:accent3>
      <a:accent4>
        <a:srgbClr val="4FD12C"/>
      </a:accent4>
      <a:accent5>
        <a:srgbClr val="DBDBDB"/>
      </a:accent5>
      <a:accent6>
        <a:srgbClr val="DAF40A"/>
      </a:accent6>
      <a:hlink>
        <a:srgbClr val="49C2ED"/>
      </a:hlink>
      <a:folHlink>
        <a:srgbClr val="49C2ED"/>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292929"/>
                </a:gs>
                <a:gs pos="88000">
                  <a:srgbClr val="292929"/>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White-Light Template-Template">
      <a:dk1>
        <a:srgbClr val="292929"/>
      </a:dk1>
      <a:lt1>
        <a:srgbClr val="FFFFFF"/>
      </a:lt1>
      <a:dk2>
        <a:srgbClr val="535965"/>
      </a:dk2>
      <a:lt2>
        <a:srgbClr val="C5E9FF"/>
      </a:lt2>
      <a:accent1>
        <a:srgbClr val="FFC000"/>
      </a:accent1>
      <a:accent2>
        <a:srgbClr val="699F37"/>
      </a:accent2>
      <a:accent3>
        <a:srgbClr val="DF8045"/>
      </a:accent3>
      <a:accent4>
        <a:srgbClr val="3C8EE8"/>
      </a:accent4>
      <a:accent5>
        <a:srgbClr val="777777"/>
      </a:accent5>
      <a:accent6>
        <a:srgbClr val="8993F3"/>
      </a:accent6>
      <a:hlink>
        <a:srgbClr val="3F3F9B"/>
      </a:hlink>
      <a:folHlink>
        <a:srgbClr val="3F3F9B"/>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3AA01B4D1634CBDA2E333B4817ABB" ma:contentTypeVersion="0" ma:contentTypeDescription="Create a new document." ma:contentTypeScope="" ma:versionID="f0a70ab4f4bfc05796d6300e769839a8">
  <xsd:schema xmlns:xsd="http://www.w3.org/2001/XMLSchema" xmlns:xs="http://www.w3.org/2001/XMLSchema" xmlns:p="http://schemas.microsoft.com/office/2006/metadata/properties" targetNamespace="http://schemas.microsoft.com/office/2006/metadata/properties" ma:root="true" ma:fieldsID="653e09f7219bde86743a2589bfdebbf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3448F4-96A5-4127-8184-099DB21AD14D}"/>
</file>

<file path=customXml/itemProps2.xml><?xml version="1.0" encoding="utf-8"?>
<ds:datastoreItem xmlns:ds="http://schemas.openxmlformats.org/officeDocument/2006/customXml" ds:itemID="{B694E465-52B6-4CA8-9F80-3E0356BDA0A4}"/>
</file>

<file path=customXml/itemProps3.xml><?xml version="1.0" encoding="utf-8"?>
<ds:datastoreItem xmlns:ds="http://schemas.openxmlformats.org/officeDocument/2006/customXml" ds:itemID="{C34D46E5-DDF9-43CA-804B-68256898CA78}"/>
</file>

<file path=docProps/app.xml><?xml version="1.0" encoding="utf-8"?>
<Properties xmlns="http://schemas.openxmlformats.org/officeDocument/2006/extended-properties" xmlns:vt="http://schemas.openxmlformats.org/officeDocument/2006/docPropsVTypes">
  <Template>Azure Presentation Template_Light</Template>
  <TotalTime>0</TotalTime>
  <Words>1580</Words>
  <Application>Microsoft Office PowerPoint</Application>
  <PresentationFormat>On-screen Show (4:3)</PresentationFormat>
  <Paragraphs>157</Paragraphs>
  <Slides>12</Slides>
  <Notes>11</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Azure Presentation Template_Light</vt:lpstr>
      <vt:lpstr>White with Consolas font for code slides</vt:lpstr>
      <vt:lpstr>MS1444_Windows Azure Template 16x9_r08b</vt:lpstr>
      <vt:lpstr>Windows Azure – облако для бизнеса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2010-09-02T17:47:56Z</dcterms:created>
  <dcterms:modified xsi:type="dcterms:W3CDTF">2012-10-22T20:14:25Z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0x010100FA73AA01B4D1634CBDA2E333B4817ABB</vt:lpwstr>
  </property>
  <property fmtid="{D5CDD505-2E9C-101B-9397-08002B2CF9AE}" pid="3" name="TemplateUrl">
    <vt:lpwstr/>
  </property>
  <property fmtid="{D5CDD505-2E9C-101B-9397-08002B2CF9AE}" pid="4" name="Order">
    <vt:r8>1500</vt:r8>
  </property>
  <property fmtid="{D5CDD505-2E9C-101B-9397-08002B2CF9AE}" pid="5" name="xd_Signature">
    <vt:bool>false</vt:bool>
  </property>
  <property fmtid="{D5CDD505-2E9C-101B-9397-08002B2CF9AE}" pid="6" name="xd_ProgID">
    <vt:lpwstr/>
  </property>
  <property fmtid="{D5CDD505-2E9C-101B-9397-08002B2CF9AE}" pid="7" name="PublishingContact">
    <vt:lpwstr/>
  </property>
  <property fmtid="{D5CDD505-2E9C-101B-9397-08002B2CF9AE}" pid="8" name="PublishingPageContent">
    <vt:lpwstr/>
  </property>
  <property fmtid="{D5CDD505-2E9C-101B-9397-08002B2CF9AE}" pid="9" name="PublishingRollupImage">
    <vt:lpwstr/>
  </property>
  <property fmtid="{D5CDD505-2E9C-101B-9397-08002B2CF9AE}" pid="10" name="PublishingContactEmail">
    <vt:lpwstr/>
  </property>
  <property fmtid="{D5CDD505-2E9C-101B-9397-08002B2CF9AE}" pid="11" name="Wiki Page CategoriesTaxHTField0">
    <vt:lpwstr/>
  </property>
  <property fmtid="{D5CDD505-2E9C-101B-9397-08002B2CF9AE}" pid="12" name="PublishingContactPicture">
    <vt:lpwstr/>
  </property>
  <property fmtid="{D5CDD505-2E9C-101B-9397-08002B2CF9AE}" pid="13" name="PublishingVariationGroupID">
    <vt:lpwstr/>
  </property>
  <property fmtid="{D5CDD505-2E9C-101B-9397-08002B2CF9AE}" pid="14" name="PublishingVariationRelationshipLinkFieldID">
    <vt:lpwstr/>
  </property>
  <property fmtid="{D5CDD505-2E9C-101B-9397-08002B2CF9AE}" pid="15" name="PublishingContactName">
    <vt:lpwstr/>
  </property>
  <property fmtid="{D5CDD505-2E9C-101B-9397-08002B2CF9AE}" pid="16" name="Comments">
    <vt:lpwstr/>
  </property>
  <property fmtid="{D5CDD505-2E9C-101B-9397-08002B2CF9AE}" pid="17" name="PublishingPageLayout">
    <vt:lpwstr/>
  </property>
  <property fmtid="{D5CDD505-2E9C-101B-9397-08002B2CF9AE}" pid="18" name="Wiki Page Categories">
    <vt:lpwstr/>
  </property>
  <property fmtid="{D5CDD505-2E9C-101B-9397-08002B2CF9AE}" pid="19" name="Audience">
    <vt:lpwstr/>
  </property>
  <property fmtid="{D5CDD505-2E9C-101B-9397-08002B2CF9AE}" pid="20" name="IsMyDocuments">
    <vt:bool>true</vt:bool>
  </property>
</Properties>
</file>