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4.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5.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7.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8.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9" r:id="rId6"/>
    <p:sldMasterId id="2147483986" r:id="rId7"/>
    <p:sldMasterId id="2147484017" r:id="rId8"/>
    <p:sldMasterId id="2147484053" r:id="rId9"/>
    <p:sldMasterId id="2147484082" r:id="rId10"/>
    <p:sldMasterId id="2147484111" r:id="rId11"/>
    <p:sldMasterId id="2147484141" r:id="rId12"/>
    <p:sldMasterId id="2147484170" r:id="rId13"/>
    <p:sldMasterId id="2147484188" r:id="rId14"/>
  </p:sldMasterIdLst>
  <p:notesMasterIdLst>
    <p:notesMasterId r:id="rId31"/>
  </p:notesMasterIdLst>
  <p:handoutMasterIdLst>
    <p:handoutMasterId r:id="rId32"/>
  </p:handoutMasterIdLst>
  <p:sldIdLst>
    <p:sldId id="1670" r:id="rId15"/>
    <p:sldId id="1671" r:id="rId16"/>
    <p:sldId id="1666" r:id="rId17"/>
    <p:sldId id="1425" r:id="rId18"/>
    <p:sldId id="1672" r:id="rId19"/>
    <p:sldId id="1673" r:id="rId20"/>
    <p:sldId id="1674" r:id="rId21"/>
    <p:sldId id="1683" r:id="rId22"/>
    <p:sldId id="1686" r:id="rId23"/>
    <p:sldId id="1689" r:id="rId24"/>
    <p:sldId id="1688" r:id="rId25"/>
    <p:sldId id="1684" r:id="rId26"/>
    <p:sldId id="1685" r:id="rId27"/>
    <p:sldId id="1680" r:id="rId28"/>
    <p:sldId id="1681" r:id="rId29"/>
    <p:sldId id="1687" r:id="rId30"/>
  </p:sldIdLst>
  <p:sldSz cx="12436475" cy="6994525"/>
  <p:notesSz cx="7315200" cy="96012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9C6891-A0B8-4B6B-94CB-60FD4BC720A2}">
          <p14:sldIdLst>
            <p14:sldId id="1670"/>
            <p14:sldId id="1671"/>
            <p14:sldId id="1666"/>
            <p14:sldId id="1425"/>
          </p14:sldIdLst>
        </p14:section>
        <p14:section name="Microsoft Cloud Platform" id="{2540EC1A-7F94-497C-8BAA-7E575A7AC959}">
          <p14:sldIdLst/>
        </p14:section>
        <p14:section name="Azure Innovation everywhere" id="{C91B2929-A923-4798-8740-288A7DE4F1FF}">
          <p14:sldIdLst/>
        </p14:section>
        <p14:section name="Manage and automate your infrastructure" id="{42CD608F-E0A6-4DDB-A42D-9D62CB75C74F}">
          <p14:sldIdLst/>
        </p14:section>
        <p14:section name="Summary" id="{5F1855EF-1253-4EA0-9BD0-4B32A1D169C5}">
          <p14:sldIdLst>
            <p14:sldId id="1672"/>
            <p14:sldId id="1673"/>
            <p14:sldId id="1674"/>
            <p14:sldId id="1683"/>
            <p14:sldId id="1686"/>
            <p14:sldId id="1689"/>
            <p14:sldId id="1688"/>
            <p14:sldId id="1684"/>
            <p14:sldId id="1685"/>
            <p14:sldId id="1680"/>
            <p14:sldId id="1681"/>
            <p14:sldId id="1687"/>
          </p14:sldIdLst>
        </p14:section>
      </p14:sectionLst>
    </p:ext>
    <p:ext uri="{EFAFB233-063F-42B5-8137-9DF3F51BA10A}">
      <p15:sldGuideLst xmlns:p15="http://schemas.microsoft.com/office/powerpoint/2012/main">
        <p15:guide id="1" orient="horz" pos="1120" userDrawn="1">
          <p15:clr>
            <a:srgbClr val="A4A3A4"/>
          </p15:clr>
        </p15:guide>
        <p15:guide id="3" pos="5813" userDrawn="1">
          <p15:clr>
            <a:srgbClr val="A4A3A4"/>
          </p15:clr>
        </p15:guide>
        <p15:guide id="4" pos="797" userDrawn="1">
          <p15:clr>
            <a:srgbClr val="A4A3A4"/>
          </p15:clr>
        </p15:guide>
        <p15:guide id="5" orient="horz" pos="1603" userDrawn="1">
          <p15:clr>
            <a:srgbClr val="A4A3A4"/>
          </p15:clr>
        </p15:guide>
        <p15:guide id="6" orient="horz" pos="2825" userDrawn="1">
          <p15:clr>
            <a:srgbClr val="A4A3A4"/>
          </p15:clr>
        </p15:guide>
        <p15:guide id="7" pos="2669" userDrawn="1">
          <p15:clr>
            <a:srgbClr val="A4A3A4"/>
          </p15:clr>
        </p15:guide>
        <p15:guide id="8" pos="4469" userDrawn="1">
          <p15:clr>
            <a:srgbClr val="A4A3A4"/>
          </p15:clr>
        </p15:guide>
        <p15:guide id="9" pos="6365" userDrawn="1">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E3F0F9"/>
    <a:srgbClr val="E8E8E8"/>
    <a:srgbClr val="0072C6"/>
    <a:srgbClr val="D9D9D9"/>
    <a:srgbClr val="FFFFFF"/>
    <a:srgbClr val="F2F2F2"/>
    <a:srgbClr val="494949"/>
    <a:srgbClr val="A6A6A6"/>
    <a:srgbClr val="7F8BC7"/>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4" autoAdjust="0"/>
    <p:restoredTop sz="67803" autoAdjust="0"/>
  </p:normalViewPr>
  <p:slideViewPr>
    <p:cSldViewPr snapToGrid="0">
      <p:cViewPr varScale="1">
        <p:scale>
          <a:sx n="57" d="100"/>
          <a:sy n="57" d="100"/>
        </p:scale>
        <p:origin x="1524" y="78"/>
      </p:cViewPr>
      <p:guideLst>
        <p:guide orient="horz" pos="1120"/>
        <p:guide pos="5813"/>
        <p:guide pos="797"/>
        <p:guide orient="horz" pos="1603"/>
        <p:guide orient="horz" pos="2825"/>
        <p:guide pos="2669"/>
        <p:guide pos="4469"/>
        <p:guide pos="6365"/>
      </p:guideLst>
    </p:cSldViewPr>
  </p:slideViewPr>
  <p:outlineViewPr>
    <p:cViewPr>
      <p:scale>
        <a:sx n="33" d="100"/>
        <a:sy n="33" d="100"/>
      </p:scale>
      <p:origin x="0" y="-2694"/>
    </p:cViewPr>
  </p:outlineViewPr>
  <p:notesTextViewPr>
    <p:cViewPr>
      <p:scale>
        <a:sx n="125" d="100"/>
        <a:sy n="125" d="100"/>
      </p:scale>
      <p:origin x="0" y="0"/>
    </p:cViewPr>
  </p:notesTextViewPr>
  <p:sorterViewPr>
    <p:cViewPr>
      <p:scale>
        <a:sx n="50" d="100"/>
        <a:sy n="50" d="100"/>
      </p:scale>
      <p:origin x="0" y="-3946"/>
    </p:cViewPr>
  </p:sorterViewPr>
  <p:notesViewPr>
    <p:cSldViewPr snapToGrid="0" showGuides="1">
      <p:cViewPr>
        <p:scale>
          <a:sx n="53" d="100"/>
          <a:sy n="53" d="100"/>
        </p:scale>
        <p:origin x="-4848" y="-1013"/>
      </p:cViewPr>
      <p:guideLst>
        <p:guide orient="horz" pos="3025"/>
        <p:guide pos="2304"/>
      </p:guideLst>
    </p:cSldViewPr>
  </p:notesViewPr>
  <p:gridSpacing cx="182880" cy="18288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slide" Target="slides/slide7.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theme" Target="theme/theme1.xml"/><Relationship Id="rId10" Type="http://schemas.openxmlformats.org/officeDocument/2006/relationships/slideMaster" Target="slideMasters/slideMaster5.xml"/><Relationship Id="rId19" Type="http://schemas.openxmlformats.org/officeDocument/2006/relationships/slide" Target="slides/slide5.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169920" cy="480060"/>
          </a:xfrm>
          <a:prstGeom prst="rect">
            <a:avLst/>
          </a:prstGeom>
        </p:spPr>
        <p:txBody>
          <a:bodyPr vert="horz" lIns="96648" tIns="48325" rIns="96648" bIns="48325"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4143587" y="0"/>
            <a:ext cx="3169920" cy="480060"/>
          </a:xfrm>
          <a:prstGeom prst="rect">
            <a:avLst/>
          </a:prstGeom>
        </p:spPr>
        <p:txBody>
          <a:bodyPr vert="horz" lIns="96648" tIns="48325" rIns="96648" bIns="48325" rtlCol="0"/>
          <a:lstStyle>
            <a:lvl1pPr algn="r">
              <a:defRPr sz="1200"/>
            </a:lvl1pPr>
          </a:lstStyle>
          <a:p>
            <a:fld id="{DE219B1A-AE41-483B-A766-69B9363DDA6A}" type="datetimeFigureOut">
              <a:rPr lang="en-US" smtClean="0">
                <a:latin typeface="Segoe UI" pitchFamily="34" charset="0"/>
              </a:rPr>
              <a:pPr/>
              <a:t>12/13/2014</a:t>
            </a:fld>
            <a:endParaRPr lang="en-US" dirty="0">
              <a:latin typeface="Segoe UI" pitchFamily="34" charset="0"/>
            </a:endParaRPr>
          </a:p>
        </p:txBody>
      </p:sp>
      <p:sp>
        <p:nvSpPr>
          <p:cNvPr id="8" name="Footer Placeholder 7"/>
          <p:cNvSpPr>
            <a:spLocks noGrp="1"/>
          </p:cNvSpPr>
          <p:nvPr>
            <p:ph type="ftr" sz="quarter" idx="2"/>
          </p:nvPr>
        </p:nvSpPr>
        <p:spPr>
          <a:xfrm>
            <a:off x="0" y="9119474"/>
            <a:ext cx="6181344" cy="349056"/>
          </a:xfrm>
          <a:prstGeom prst="rect">
            <a:avLst/>
          </a:prstGeom>
        </p:spPr>
        <p:txBody>
          <a:bodyPr vert="horz" lIns="96648" tIns="48325" rIns="96648" bIns="48325" rtlCol="0" anchor="b"/>
          <a:lstStyle>
            <a:lvl1pPr algn="l">
              <a:defRPr sz="1200"/>
            </a:lvl1pPr>
          </a:lstStyle>
          <a:p>
            <a:pPr marL="421164" defTabSz="96617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421164" defTabSz="96617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6169151" y="9119474"/>
            <a:ext cx="1144355" cy="480060"/>
          </a:xfrm>
          <a:prstGeom prst="rect">
            <a:avLst/>
          </a:prstGeom>
        </p:spPr>
        <p:txBody>
          <a:bodyPr vert="horz" lIns="96648" tIns="48325" rIns="96648" bIns="48325"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69920" cy="480060"/>
          </a:xfrm>
          <a:prstGeom prst="rect">
            <a:avLst/>
          </a:prstGeom>
        </p:spPr>
        <p:txBody>
          <a:bodyPr vert="horz" lIns="96648" tIns="48325" rIns="96648" bIns="48325"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5" rIns="96648" bIns="48325" rtlCol="0" anchor="ctr"/>
          <a:lstStyle/>
          <a:p>
            <a:endParaRPr lang="en-US" dirty="0"/>
          </a:p>
        </p:txBody>
      </p:sp>
      <p:sp>
        <p:nvSpPr>
          <p:cNvPr id="10" name="Footer Placeholder 9"/>
          <p:cNvSpPr>
            <a:spLocks noGrp="1"/>
          </p:cNvSpPr>
          <p:nvPr>
            <p:ph type="ftr" sz="quarter" idx="4"/>
          </p:nvPr>
        </p:nvSpPr>
        <p:spPr>
          <a:xfrm>
            <a:off x="0" y="9121142"/>
            <a:ext cx="6315456" cy="373762"/>
          </a:xfrm>
          <a:prstGeom prst="rect">
            <a:avLst/>
          </a:prstGeom>
        </p:spPr>
        <p:txBody>
          <a:bodyPr vert="horz" lIns="96648" tIns="48325" rIns="96648" bIns="48325" rtlCol="0" anchor="b"/>
          <a:lstStyle>
            <a:lvl1pPr marL="604058" indent="0" algn="l">
              <a:defRPr sz="1200"/>
            </a:lvl1pPr>
          </a:lstStyle>
          <a:p>
            <a:pPr defTabSz="966175"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4143587" y="0"/>
            <a:ext cx="3169920" cy="480060"/>
          </a:xfrm>
          <a:prstGeom prst="rect">
            <a:avLst/>
          </a:prstGeom>
        </p:spPr>
        <p:txBody>
          <a:bodyPr vert="horz" lIns="96648" tIns="48325" rIns="96648" bIns="48325" rtlCol="0"/>
          <a:lstStyle>
            <a:lvl1pPr algn="r">
              <a:defRPr sz="1200">
                <a:latin typeface="Segoe UI" pitchFamily="34" charset="0"/>
              </a:defRPr>
            </a:lvl1pPr>
          </a:lstStyle>
          <a:p>
            <a:fld id="{D51B1278-D92B-4AF3-A9C1-71DD298190CE}" type="datetimeFigureOut">
              <a:rPr lang="en-US" smtClean="0"/>
              <a:pPr/>
              <a:t>12/13/2014</a:t>
            </a:fld>
            <a:endParaRPr lang="en-US" dirty="0"/>
          </a:p>
        </p:txBody>
      </p:sp>
      <p:sp>
        <p:nvSpPr>
          <p:cNvPr id="12" name="Notes Placeholder 11"/>
          <p:cNvSpPr>
            <a:spLocks noGrp="1"/>
          </p:cNvSpPr>
          <p:nvPr>
            <p:ph type="body" sz="quarter" idx="3"/>
          </p:nvPr>
        </p:nvSpPr>
        <p:spPr>
          <a:xfrm>
            <a:off x="731520" y="4560571"/>
            <a:ext cx="5852160" cy="4320540"/>
          </a:xfrm>
          <a:prstGeom prst="rect">
            <a:avLst/>
          </a:prstGeom>
        </p:spPr>
        <p:txBody>
          <a:bodyPr vert="horz" lIns="96648" tIns="48325" rIns="96648" bIns="4832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303263" y="9119474"/>
            <a:ext cx="1010243" cy="480060"/>
          </a:xfrm>
          <a:prstGeom prst="rect">
            <a:avLst/>
          </a:prstGeom>
        </p:spPr>
        <p:txBody>
          <a:bodyPr vert="horz" lIns="96648" tIns="48325" rIns="96648" bIns="48325"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spcBef>
                <a:spcPct val="0"/>
              </a:spcBef>
            </a:pPr>
            <a:endParaRPr lang="en-US" dirty="0"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5D0EA3-1965-4818-A666-D9602DDFFE70}" type="slidenum">
              <a:rPr lang="en-US">
                <a:solidFill>
                  <a:prstClr val="black"/>
                </a:solidFill>
                <a:cs typeface="Arial" charset="0"/>
              </a:rPr>
              <a:pPr fontAlgn="base">
                <a:spcBef>
                  <a:spcPct val="0"/>
                </a:spcBef>
                <a:spcAft>
                  <a:spcPct val="0"/>
                </a:spcAft>
              </a:pPr>
              <a:t>3</a:t>
            </a:fld>
            <a:endParaRPr lang="en-US" dirty="0">
              <a:solidFill>
                <a:prstClr val="black"/>
              </a:solidFill>
              <a:cs typeface="Arial" charset="0"/>
            </a:endParaRPr>
          </a:p>
        </p:txBody>
      </p:sp>
    </p:spTree>
    <p:extLst>
      <p:ext uri="{BB962C8B-B14F-4D97-AF65-F5344CB8AC3E}">
        <p14:creationId xmlns:p14="http://schemas.microsoft.com/office/powerpoint/2010/main" val="3889185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A432C1-3865-487E-867E-1EEFC6D1D34A}" type="datetime1">
              <a:rPr lang="en-US" smtClean="0">
                <a:solidFill>
                  <a:prstClr val="black"/>
                </a:solidFill>
              </a:rPr>
              <a:pPr/>
              <a:t>12/13/2014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3527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5AD00751-326C-4122-83C4-2DB77C2DAB8E}" type="slidenum">
              <a:rPr lang="en-US" smtClean="0"/>
              <a:t>13</a:t>
            </a:fld>
            <a:endParaRPr lang="en-US"/>
          </a:p>
        </p:txBody>
      </p:sp>
    </p:spTree>
    <p:extLst>
      <p:ext uri="{BB962C8B-B14F-4D97-AF65-F5344CB8AC3E}">
        <p14:creationId xmlns:p14="http://schemas.microsoft.com/office/powerpoint/2010/main" val="1074635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12/13/2014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5003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4179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79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0130A02-42B0-466A-9E3A-CAB46734B965}" type="datetime1">
              <a:rPr lang="en-US" smtClean="0">
                <a:solidFill>
                  <a:prstClr val="black"/>
                </a:solidFill>
              </a:rPr>
              <a:pPr/>
              <a:t>12/13/2014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60448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E76DAC-4389-45FA-ACC3-E28A6BAE08AE}" type="datetime1">
              <a:rPr lang="en-US" smtClean="0">
                <a:solidFill>
                  <a:prstClr val="black"/>
                </a:solidFill>
              </a:rPr>
              <a:pPr/>
              <a:t>12/13/2014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9133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pPr defTabSz="932316" fontAlgn="auto">
              <a:lnSpc>
                <a:spcPct val="115000"/>
              </a:lnSpc>
              <a:spcBef>
                <a:spcPts val="0"/>
              </a:spcBef>
              <a:spcAft>
                <a:spcPts val="0"/>
              </a:spcAft>
              <a:buFont typeface="Symbol" panose="05050102010706020507" pitchFamily="18" charset="2"/>
              <a:buNone/>
              <a:defRPr/>
            </a:pPr>
            <a:endParaRPr lang="en-US" dirty="0"/>
          </a:p>
        </p:txBody>
      </p:sp>
      <p:sp>
        <p:nvSpPr>
          <p:cNvPr id="55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31863" fontAlgn="base">
              <a:spcBef>
                <a:spcPct val="0"/>
              </a:spcBef>
              <a:spcAft>
                <a:spcPct val="0"/>
              </a:spcAft>
            </a:pPr>
            <a:fld id="{0DB6EBD4-5485-E947-8D5E-755F96AB0863}" type="slidenum">
              <a:rPr lang="en-US">
                <a:solidFill>
                  <a:srgbClr val="000000"/>
                </a:solidFill>
                <a:latin typeface="Calibri" charset="0"/>
              </a:rPr>
              <a:pPr defTabSz="931863" fontAlgn="base">
                <a:spcBef>
                  <a:spcPct val="0"/>
                </a:spcBef>
                <a:spcAft>
                  <a:spcPct val="0"/>
                </a:spcAft>
              </a:pPr>
              <a:t>4</a:t>
            </a:fld>
            <a:endParaRPr lang="en-US">
              <a:solidFill>
                <a:srgbClr val="000000"/>
              </a:solidFill>
              <a:latin typeface="Calibri" charset="0"/>
            </a:endParaRPr>
          </a:p>
        </p:txBody>
      </p:sp>
    </p:spTree>
    <p:extLst>
      <p:ext uri="{BB962C8B-B14F-4D97-AF65-F5344CB8AC3E}">
        <p14:creationId xmlns:p14="http://schemas.microsoft.com/office/powerpoint/2010/main" val="221837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07110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pPr marL="212981"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53906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7834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0599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C627E-C484-44C1-91F2-F88D054CF02C}" type="slidenum">
              <a:rPr lang="en-US" smtClean="0"/>
              <a:t>9</a:t>
            </a:fld>
            <a:endParaRPr lang="en-US"/>
          </a:p>
        </p:txBody>
      </p:sp>
    </p:spTree>
    <p:extLst>
      <p:ext uri="{BB962C8B-B14F-4D97-AF65-F5344CB8AC3E}">
        <p14:creationId xmlns:p14="http://schemas.microsoft.com/office/powerpoint/2010/main" val="243230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ru-RU" dirty="0" smtClean="0"/>
              <a:t>В мире –</a:t>
            </a:r>
            <a:r>
              <a:rPr lang="ru-RU" baseline="0" dirty="0" smtClean="0"/>
              <a:t> почти 100 000 кастомеров, в России – несколько десятков крупных проектов, тысячи подписчиков.</a:t>
            </a:r>
            <a:endParaRPr lang="en-US" dirty="0"/>
          </a:p>
        </p:txBody>
      </p:sp>
    </p:spTree>
    <p:extLst>
      <p:ext uri="{BB962C8B-B14F-4D97-AF65-F5344CB8AC3E}">
        <p14:creationId xmlns:p14="http://schemas.microsoft.com/office/powerpoint/2010/main" val="1265475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E76DAC-4389-45FA-ACC3-E28A6BAE08AE}" type="datetime1">
              <a:rPr lang="en-US" smtClean="0">
                <a:solidFill>
                  <a:prstClr val="black"/>
                </a:solidFill>
              </a:rPr>
              <a:pPr/>
              <a:t>12/13/2014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569377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2556386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78476303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391147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2216915054"/>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8620572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41006076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53766200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0607017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1676074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2924320"/>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341580712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44858917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4398542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132779757"/>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3782052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26103447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3656773032"/>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3295096111"/>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15036319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064079"/>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555216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882144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1028625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4693444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1323772652"/>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365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00"/>
            </a:lvl1pPr>
          </a:lstStyle>
          <a:p>
            <a:r>
              <a:rPr lang="en-US" dirty="0" smtClean="0"/>
              <a:t>Click to edit Master title style</a:t>
            </a:r>
            <a:endParaRPr lang="en-US" dirty="0"/>
          </a:p>
        </p:txBody>
      </p:sp>
    </p:spTree>
    <p:extLst>
      <p:ext uri="{BB962C8B-B14F-4D97-AF65-F5344CB8AC3E}">
        <p14:creationId xmlns:p14="http://schemas.microsoft.com/office/powerpoint/2010/main" val="1800255479"/>
      </p:ext>
    </p:extLst>
  </p:cSld>
  <p:clrMapOvr>
    <a:masterClrMapping/>
  </p:clrMapOvr>
  <p:transition spd="slow">
    <p:wipe dir="r"/>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2774931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3216082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285447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1096338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933446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97356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7167974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6660952"/>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157578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5566119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2922379046"/>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4092644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6995153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5432787"/>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2492480674"/>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38547547"/>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576104671"/>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2544326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4277660778"/>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007957694"/>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922346840"/>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583710197"/>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4241313782"/>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907903"/>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5233327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582438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722845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191982281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8019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7052144"/>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00"/>
            </a:lvl1pPr>
          </a:lstStyle>
          <a:p>
            <a:r>
              <a:rPr lang="en-US" dirty="0" smtClean="0"/>
              <a:t>Click to edit Master title style</a:t>
            </a:r>
            <a:endParaRPr lang="en-US" dirty="0"/>
          </a:p>
        </p:txBody>
      </p:sp>
    </p:spTree>
    <p:extLst>
      <p:ext uri="{BB962C8B-B14F-4D97-AF65-F5344CB8AC3E}">
        <p14:creationId xmlns:p14="http://schemas.microsoft.com/office/powerpoint/2010/main" val="305486643"/>
      </p:ext>
    </p:extLst>
  </p:cSld>
  <p:clrMapOvr>
    <a:masterClrMapping/>
  </p:clrMapOvr>
  <p:transition spd="slow">
    <p:wipe dir="r"/>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212852"/>
            <a:ext cx="11887200" cy="220368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4525258"/>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339663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4237442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3980107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9706338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3396200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509149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356456442"/>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6470437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551579868"/>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6226374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265933829"/>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1160279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7000479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5142087"/>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2863479130"/>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93695532"/>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2586161646"/>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738776396"/>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5876514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4076973012"/>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3562971406"/>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362349963"/>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596981757"/>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560447"/>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5766769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9271821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523233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3769810968"/>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5890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00"/>
            </a:lvl1pPr>
          </a:lstStyle>
          <a:p>
            <a:r>
              <a:rPr lang="en-US" dirty="0" smtClean="0"/>
              <a:t>Click to edit Master title style</a:t>
            </a:r>
            <a:endParaRPr lang="en-US" dirty="0"/>
          </a:p>
        </p:txBody>
      </p:sp>
    </p:spTree>
    <p:extLst>
      <p:ext uri="{BB962C8B-B14F-4D97-AF65-F5344CB8AC3E}">
        <p14:creationId xmlns:p14="http://schemas.microsoft.com/office/powerpoint/2010/main" val="1033767210"/>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014702488"/>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3821881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365848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8059515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3623593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287075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70990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737496656"/>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9518136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0192205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12073096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62143265"/>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2832783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93495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267486"/>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697326251"/>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59491595"/>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952328975"/>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626197153"/>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16610579"/>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2489048769"/>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06923704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990678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613109009"/>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23701988"/>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079723"/>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373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943802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04183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1580962539"/>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00"/>
            </a:lvl1pPr>
          </a:lstStyle>
          <a:p>
            <a:r>
              <a:rPr lang="en-US" dirty="0" smtClean="0"/>
              <a:t>Click to edit Master title style</a:t>
            </a:r>
            <a:endParaRPr lang="en-US" dirty="0"/>
          </a:p>
        </p:txBody>
      </p:sp>
    </p:spTree>
    <p:extLst>
      <p:ext uri="{BB962C8B-B14F-4D97-AF65-F5344CB8AC3E}">
        <p14:creationId xmlns:p14="http://schemas.microsoft.com/office/powerpoint/2010/main" val="2949231186"/>
      </p:ext>
    </p:extLst>
  </p:cSld>
  <p:clrMapOvr>
    <a:masterClrMapping/>
  </p:clrMapOvr>
  <p:transition spd="slow">
    <p:wipe dir="r"/>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slide, image background">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436475" cy="6994525"/>
          </a:xfrm>
          <a:prstGeom prst="rect">
            <a:avLst/>
          </a:prstGeom>
        </p:spPr>
        <p:txBody>
          <a:bodyPr vert="horz"/>
          <a:lstStyle>
            <a:lvl1pPr>
              <a:buFontTx/>
              <a:buNone/>
              <a:defRPr sz="1904">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0" y="1243471"/>
            <a:ext cx="4974590" cy="2486942"/>
          </a:xfrm>
          <a:prstGeom prst="rect">
            <a:avLst/>
          </a:prstGeom>
          <a:solidFill>
            <a:schemeClr val="accent1">
              <a:alpha val="94000"/>
            </a:schemeClr>
          </a:solidFill>
        </p:spPr>
        <p:txBody>
          <a:bodyPr vert="horz" lIns="182880" tIns="137160">
            <a:normAutofit/>
          </a:bodyPr>
          <a:lstStyle>
            <a:lvl1pPr algn="l">
              <a:defRPr sz="408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724503"/>
            <a:ext cx="2487295" cy="1243471"/>
          </a:xfrm>
          <a:prstGeom prst="rect">
            <a:avLst/>
          </a:prstGeom>
          <a:solidFill>
            <a:schemeClr val="bg2">
              <a:alpha val="89000"/>
            </a:schemeClr>
          </a:solidFill>
        </p:spPr>
        <p:txBody>
          <a:bodyPr vert="horz" lIns="182880" tIns="137160">
            <a:normAutofit/>
          </a:bodyPr>
          <a:lstStyle>
            <a:lvl1pPr marL="0" indent="0">
              <a:lnSpc>
                <a:spcPct val="100000"/>
              </a:lnSpc>
              <a:buFontTx/>
              <a:buNone/>
              <a:defRPr sz="1904" baseline="0">
                <a:solidFill>
                  <a:schemeClr val="tx1"/>
                </a:solidFill>
                <a:latin typeface="+mn-lt"/>
              </a:defRPr>
            </a:lvl1pPr>
            <a:lvl2pPr marL="0" indent="0">
              <a:buFontTx/>
              <a:buNone/>
              <a:defRPr sz="1904" baseline="0">
                <a:latin typeface="Segoe Pro Light"/>
              </a:defRPr>
            </a:lvl2pPr>
            <a:lvl3pPr marL="0" indent="0">
              <a:buFontTx/>
              <a:buNone/>
              <a:defRPr sz="1904" baseline="0">
                <a:latin typeface="Segoe Pro Light"/>
              </a:defRPr>
            </a:lvl3pPr>
            <a:lvl4pPr marL="0" indent="0">
              <a:buFontTx/>
              <a:buNone/>
              <a:defRPr sz="1904" baseline="0">
                <a:latin typeface="Segoe Pro Light"/>
              </a:defRPr>
            </a:lvl4pPr>
            <a:lvl5pPr marL="0" indent="0">
              <a:buFontTx/>
              <a:buNone/>
              <a:defRPr sz="1904" baseline="0">
                <a:latin typeface="Segoe Pro Light"/>
              </a:defRPr>
            </a:lvl5pPr>
          </a:lstStyle>
          <a:p>
            <a:pPr lvl="0"/>
            <a:r>
              <a:rPr lang="en-US" dirty="0" smtClean="0"/>
              <a:t>Click to edit slide content</a:t>
            </a:r>
          </a:p>
        </p:txBody>
      </p:sp>
      <p:sp>
        <p:nvSpPr>
          <p:cNvPr id="3" name="Picture Placeholder 2"/>
          <p:cNvSpPr>
            <a:spLocks noGrp="1"/>
          </p:cNvSpPr>
          <p:nvPr>
            <p:ph type="pic" sz="quarter" idx="17"/>
          </p:nvPr>
        </p:nvSpPr>
        <p:spPr>
          <a:xfrm>
            <a:off x="103637" y="24870"/>
            <a:ext cx="1554559" cy="570960"/>
          </a:xfrm>
        </p:spPr>
        <p:txBody>
          <a:bodyPr/>
          <a:lstStyle/>
          <a:p>
            <a:endParaRPr lang="en-US" dirty="0"/>
          </a:p>
        </p:txBody>
      </p:sp>
    </p:spTree>
    <p:extLst>
      <p:ext uri="{BB962C8B-B14F-4D97-AF65-F5344CB8AC3E}">
        <p14:creationId xmlns:p14="http://schemas.microsoft.com/office/powerpoint/2010/main" val="4160024872"/>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slide, color background">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43471"/>
            <a:ext cx="4974590" cy="2486942"/>
          </a:xfrm>
          <a:prstGeom prst="rect">
            <a:avLst/>
          </a:prstGeom>
          <a:solidFill>
            <a:schemeClr val="accent1"/>
          </a:solidFill>
        </p:spPr>
        <p:txBody>
          <a:bodyPr vert="horz" lIns="182880" tIns="137160">
            <a:normAutofit/>
          </a:bodyPr>
          <a:lstStyle>
            <a:lvl1pPr algn="l">
              <a:defRPr sz="408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724503"/>
            <a:ext cx="2487295" cy="1243471"/>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904" baseline="0">
                <a:solidFill>
                  <a:schemeClr val="bg1"/>
                </a:solidFill>
                <a:latin typeface="+mn-lt"/>
              </a:defRPr>
            </a:lvl1pPr>
            <a:lvl2pPr marL="0" indent="0">
              <a:buFontTx/>
              <a:buNone/>
              <a:defRPr sz="1904" baseline="0">
                <a:latin typeface="Segoe Pro Light"/>
              </a:defRPr>
            </a:lvl2pPr>
            <a:lvl3pPr marL="0" indent="0">
              <a:buFontTx/>
              <a:buNone/>
              <a:defRPr sz="1904" baseline="0">
                <a:latin typeface="Segoe Pro Light"/>
              </a:defRPr>
            </a:lvl3pPr>
            <a:lvl4pPr marL="0" indent="0">
              <a:buFontTx/>
              <a:buNone/>
              <a:defRPr sz="1904" baseline="0">
                <a:latin typeface="Segoe Pro Light"/>
              </a:defRPr>
            </a:lvl4pPr>
            <a:lvl5pPr marL="0" indent="0">
              <a:buFontTx/>
              <a:buNone/>
              <a:defRPr sz="1904" baseline="0">
                <a:latin typeface="Segoe Pro Light"/>
              </a:defRPr>
            </a:lvl5pPr>
          </a:lstStyle>
          <a:p>
            <a:pPr lvl="0"/>
            <a:r>
              <a:rPr lang="en-US" dirty="0" smtClean="0"/>
              <a:t>Click to edit slide content</a:t>
            </a:r>
          </a:p>
        </p:txBody>
      </p:sp>
      <p:sp>
        <p:nvSpPr>
          <p:cNvPr id="5" name="Picture Placeholder 2"/>
          <p:cNvSpPr>
            <a:spLocks noGrp="1"/>
          </p:cNvSpPr>
          <p:nvPr>
            <p:ph type="pic" sz="quarter" idx="17"/>
          </p:nvPr>
        </p:nvSpPr>
        <p:spPr>
          <a:xfrm>
            <a:off x="103637" y="24870"/>
            <a:ext cx="1554559" cy="570960"/>
          </a:xfrm>
        </p:spPr>
        <p:txBody>
          <a:bodyPr/>
          <a:lstStyle/>
          <a:p>
            <a:endParaRPr lang="en-US" dirty="0"/>
          </a:p>
        </p:txBody>
      </p:sp>
    </p:spTree>
    <p:extLst>
      <p:ext uri="{BB962C8B-B14F-4D97-AF65-F5344CB8AC3E}">
        <p14:creationId xmlns:p14="http://schemas.microsoft.com/office/powerpoint/2010/main" val="3591598273"/>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842C66BA-9684-4EBB-8590-214CD9F28CEB}" type="datetime1">
              <a:rPr lang="en-US" smtClean="0">
                <a:solidFill>
                  <a:srgbClr val="FFFFFF"/>
                </a:solidFill>
              </a:rPr>
              <a:pPr/>
              <a:t>12/13/2014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4" name="Content Placeholder 13"/>
          <p:cNvSpPr>
            <a:spLocks noGrp="1"/>
          </p:cNvSpPr>
          <p:nvPr>
            <p:ph sz="quarter" idx="13" hasCustomPrompt="1"/>
          </p:nvPr>
        </p:nvSpPr>
        <p:spPr>
          <a:xfrm>
            <a:off x="3730942" y="1243471"/>
            <a:ext cx="8394621" cy="4973884"/>
          </a:xfrm>
          <a:prstGeom prst="rect">
            <a:avLst/>
          </a:prstGeom>
        </p:spPr>
        <p:txBody>
          <a:bodyPr vert="horz" lIns="182880" tIns="137160"/>
          <a:lstStyle>
            <a:lvl1pPr marL="0" indent="0">
              <a:spcBef>
                <a:spcPts val="408"/>
              </a:spcBef>
              <a:buFontTx/>
              <a:buNone/>
              <a:defRPr sz="4080" baseline="0">
                <a:solidFill>
                  <a:schemeClr val="tx1"/>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9392645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2259639875"/>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ext content, large,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472351D8-3534-4183-9294-3361DBF2770E}" type="datetime1">
              <a:rPr lang="en-US" smtClean="0">
                <a:solidFill>
                  <a:srgbClr val="FFFFFF"/>
                </a:solidFill>
              </a:rPr>
              <a:pPr/>
              <a:t>12/13/2014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4" name="Content Placeholder 13"/>
          <p:cNvSpPr>
            <a:spLocks noGrp="1"/>
          </p:cNvSpPr>
          <p:nvPr>
            <p:ph sz="quarter" idx="13" hasCustomPrompt="1"/>
          </p:nvPr>
        </p:nvSpPr>
        <p:spPr>
          <a:xfrm>
            <a:off x="3730942" y="1243471"/>
            <a:ext cx="8394621" cy="4973884"/>
          </a:xfrm>
          <a:prstGeom prst="rect">
            <a:avLst/>
          </a:prstGeom>
        </p:spPr>
        <p:txBody>
          <a:bodyPr vert="horz" lIns="182880" tIns="137160">
            <a:normAutofit/>
          </a:bodyPr>
          <a:lstStyle>
            <a:lvl1pPr marL="0" indent="0">
              <a:spcBef>
                <a:spcPts val="408"/>
              </a:spcBef>
              <a:buFontTx/>
              <a:buNone/>
              <a:defRPr sz="4080" baseline="0">
                <a:solidFill>
                  <a:schemeClr val="tx1"/>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3633571057"/>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508C8FE4-FDB2-4EBB-9AAA-620FA7746FED}" type="datetime1">
              <a:rPr lang="en-US" smtClean="0">
                <a:solidFill>
                  <a:srgbClr val="FFFFFF"/>
                </a:solidFill>
              </a:rPr>
              <a:pPr/>
              <a:t>12/13/2014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182880" tIns="137160">
            <a:normAutofit/>
          </a:bodyPr>
          <a:lstStyle>
            <a:lvl1pPr marL="0" indent="0">
              <a:spcBef>
                <a:spcPts val="408"/>
              </a:spcBef>
              <a:buFontTx/>
              <a:buNone/>
              <a:defRPr sz="1904" baseline="0">
                <a:solidFill>
                  <a:schemeClr val="tx1"/>
                </a:solidFill>
                <a:latin typeface="+mn-lt"/>
              </a:defRPr>
            </a:lvl1pPr>
          </a:lstStyle>
          <a:p>
            <a:pPr lvl="0"/>
            <a:r>
              <a:rPr lang="en-US" dirty="0" smtClean="0"/>
              <a:t>Click to </a:t>
            </a:r>
            <a:r>
              <a:rPr lang="en-US" dirty="0"/>
              <a:t>edit </a:t>
            </a:r>
            <a:r>
              <a:rPr lang="en-US" dirty="0" smtClean="0"/>
              <a:t>slide </a:t>
            </a:r>
            <a:r>
              <a:rPr lang="en-US" dirty="0"/>
              <a:t>content</a:t>
            </a:r>
          </a:p>
        </p:txBody>
      </p:sp>
    </p:spTree>
    <p:extLst>
      <p:ext uri="{BB962C8B-B14F-4D97-AF65-F5344CB8AC3E}">
        <p14:creationId xmlns:p14="http://schemas.microsoft.com/office/powerpoint/2010/main" val="399293574"/>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wo-tile text, color 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a:normAutofit/>
          </a:bodyPr>
          <a:lstStyle>
            <a:lvl1pPr>
              <a:lnSpc>
                <a:spcPct val="100000"/>
              </a:lnSpc>
              <a:defRPr sz="2720"/>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lnSpc>
                <a:spcPct val="120000"/>
              </a:lnSpc>
              <a:defRPr>
                <a:solidFill>
                  <a:schemeClr val="tx1"/>
                </a:solidFill>
              </a:defRPr>
            </a:lvl1pPr>
          </a:lstStyle>
          <a:p>
            <a:fld id="{ACC3B02E-172E-4004-B639-FE5070F3D7E1}" type="datetime1">
              <a:rPr lang="en-US" smtClean="0">
                <a:solidFill>
                  <a:srgbClr val="FFFFFF"/>
                </a:solidFill>
              </a:rPr>
              <a:pPr/>
              <a:t>12/13/2014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lnSpc>
                <a:spcPct val="120000"/>
              </a:lnSpc>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2" name="Text Placeholder 11"/>
          <p:cNvSpPr>
            <a:spLocks noGrp="1"/>
          </p:cNvSpPr>
          <p:nvPr>
            <p:ph type="body" sz="quarter" idx="12" hasCustomPrompt="1"/>
          </p:nvPr>
        </p:nvSpPr>
        <p:spPr>
          <a:xfrm>
            <a:off x="2487295" y="1243471"/>
            <a:ext cx="4974590" cy="4972845"/>
          </a:xfrm>
          <a:solidFill>
            <a:schemeClr val="accent2"/>
          </a:solidFill>
        </p:spPr>
        <p:txBody>
          <a:bodyPr>
            <a:noAutofit/>
          </a:bodyPr>
          <a:lstStyle>
            <a:lvl1pPr>
              <a:lnSpc>
                <a:spcPct val="120000"/>
              </a:lnSpc>
              <a:defRPr sz="1904">
                <a:solidFill>
                  <a:schemeClr val="bg1"/>
                </a:solidFill>
              </a:defRPr>
            </a:lvl1pPr>
            <a:lvl2pPr>
              <a:lnSpc>
                <a:spcPct val="120000"/>
              </a:lnSpc>
              <a:defRPr sz="1904">
                <a:solidFill>
                  <a:schemeClr val="bg1"/>
                </a:solidFill>
              </a:defRPr>
            </a:lvl2pPr>
            <a:lvl3pPr>
              <a:lnSpc>
                <a:spcPct val="120000"/>
              </a:lnSpc>
              <a:defRPr sz="1904">
                <a:solidFill>
                  <a:schemeClr val="bg1"/>
                </a:solidFill>
              </a:defRPr>
            </a:lvl3pPr>
            <a:lvl4pPr>
              <a:lnSpc>
                <a:spcPct val="120000"/>
              </a:lnSpc>
              <a:defRPr sz="1904">
                <a:solidFill>
                  <a:schemeClr val="bg1"/>
                </a:solidFill>
              </a:defRPr>
            </a:lvl4pPr>
            <a:lvl5pPr>
              <a:lnSpc>
                <a:spcPct val="120000"/>
              </a:lnSpc>
              <a:defRPr sz="1904">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461885" y="1243471"/>
            <a:ext cx="4974590" cy="4972845"/>
          </a:xfrm>
          <a:solidFill>
            <a:schemeClr val="accent1"/>
          </a:solidFill>
        </p:spPr>
        <p:txBody>
          <a:bodyPr>
            <a:noAutofit/>
          </a:bodyPr>
          <a:lstStyle>
            <a:lvl1pPr>
              <a:lnSpc>
                <a:spcPct val="120000"/>
              </a:lnSpc>
              <a:defRPr sz="1904">
                <a:solidFill>
                  <a:schemeClr val="tx1"/>
                </a:solidFill>
              </a:defRPr>
            </a:lvl1pPr>
            <a:lvl2pPr>
              <a:lnSpc>
                <a:spcPct val="120000"/>
              </a:lnSpc>
              <a:defRPr sz="1904">
                <a:solidFill>
                  <a:schemeClr val="tx1"/>
                </a:solidFill>
              </a:defRPr>
            </a:lvl2pPr>
            <a:lvl3pPr>
              <a:lnSpc>
                <a:spcPct val="120000"/>
              </a:lnSpc>
              <a:defRPr sz="1904">
                <a:solidFill>
                  <a:schemeClr val="tx1"/>
                </a:solidFill>
              </a:defRPr>
            </a:lvl3pPr>
            <a:lvl4pPr>
              <a:lnSpc>
                <a:spcPct val="120000"/>
              </a:lnSpc>
              <a:defRPr sz="1904">
                <a:solidFill>
                  <a:schemeClr val="tx1"/>
                </a:solidFill>
              </a:defRPr>
            </a:lvl4pPr>
            <a:lvl5pPr>
              <a:lnSpc>
                <a:spcPct val="120000"/>
              </a:lnSpc>
              <a:defRPr sz="1904">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73394470"/>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ection divider with color 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4974590" cy="2486942"/>
          </a:xfrm>
          <a:solidFill>
            <a:schemeClr val="accent1">
              <a:alpha val="90000"/>
            </a:schemeClr>
          </a:solidFill>
        </p:spPr>
        <p:txBody>
          <a:bodyPr>
            <a:normAutofit/>
          </a:bodyPr>
          <a:lstStyle>
            <a:lvl1pPr>
              <a:lnSpc>
                <a:spcPct val="100000"/>
              </a:lnSpc>
              <a:defRPr sz="4080">
                <a:latin typeface="Segoe UI Light" pitchFamily="34" charset="0"/>
              </a:defRPr>
            </a:lvl1pPr>
          </a:lstStyle>
          <a:p>
            <a:pPr lvl="0"/>
            <a:r>
              <a:rPr lang="en-US" dirty="0" smtClean="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4B4B4AAB-5440-4A50-83AF-1B64C8A00BEE}" type="datetime1">
              <a:rPr lang="en-US" smtClean="0">
                <a:solidFill>
                  <a:srgbClr val="FFFFFF"/>
                </a:solidFill>
              </a:rPr>
              <a:pPr/>
              <a:t>12/13/2014</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079969435"/>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able of Contents white">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732787" y="1243471"/>
            <a:ext cx="8081864" cy="4973884"/>
          </a:xfrm>
          <a:prstGeom prst="rect">
            <a:avLst/>
          </a:prstGeom>
        </p:spPr>
        <p:txBody>
          <a:bodyPr vert="horz" lIns="91440" tIns="45720">
            <a:normAutofit/>
          </a:bodyPr>
          <a:lstStyle>
            <a:lvl1pPr marL="0" indent="0">
              <a:spcBef>
                <a:spcPts val="816"/>
              </a:spcBef>
              <a:buFontTx/>
              <a:buNone/>
              <a:tabLst>
                <a:tab pos="857061" algn="l"/>
              </a:tabLst>
              <a:defRPr sz="2720" baseline="0">
                <a:solidFill>
                  <a:schemeClr val="tx1"/>
                </a:solidFill>
                <a:latin typeface="+mn-lt"/>
                <a:cs typeface="Segoe UI Light"/>
              </a:defRPr>
            </a:lvl1pPr>
            <a:lvl2pPr marL="0" indent="0">
              <a:spcBef>
                <a:spcPts val="816"/>
              </a:spcBef>
              <a:buFontTx/>
              <a:buNone/>
              <a:defRPr sz="4080">
                <a:latin typeface="Segoe Pro Light"/>
                <a:cs typeface="Segoe Pro Light"/>
              </a:defRPr>
            </a:lvl2pPr>
            <a:lvl3pPr marL="0" indent="0">
              <a:spcBef>
                <a:spcPts val="816"/>
              </a:spcBef>
              <a:buFontTx/>
              <a:buNone/>
              <a:defRPr sz="4080">
                <a:latin typeface="Segoe Pro Light"/>
                <a:cs typeface="Segoe Pro Light"/>
              </a:defRPr>
            </a:lvl3pPr>
            <a:lvl4pPr marL="0" indent="0">
              <a:spcBef>
                <a:spcPts val="816"/>
              </a:spcBef>
              <a:buFontTx/>
              <a:buNone/>
              <a:defRPr sz="4080">
                <a:latin typeface="Segoe Pro Light"/>
                <a:cs typeface="Segoe Pro Light"/>
              </a:defRPr>
            </a:lvl4pPr>
            <a:lvl5pPr marL="0" indent="0">
              <a:spcBef>
                <a:spcPts val="816"/>
              </a:spcBef>
              <a:buFontTx/>
              <a:buNone/>
              <a:defRPr sz="4080">
                <a:latin typeface="Segoe Pro Light"/>
                <a:cs typeface="Segoe Pro Light"/>
              </a:defRPr>
            </a:lvl5pPr>
          </a:lstStyle>
          <a:p>
            <a:pPr lvl="0"/>
            <a:r>
              <a:rPr lang="en-US" dirty="0" smtClean="0"/>
              <a:t>4</a:t>
            </a:r>
            <a:r>
              <a:rPr lang="en-US" dirty="0"/>
              <a:t>	Section </a:t>
            </a:r>
            <a:r>
              <a:rPr lang="en-US" dirty="0" smtClean="0"/>
              <a:t>Title</a:t>
            </a:r>
            <a:endParaRPr lang="en-US" dirty="0"/>
          </a:p>
        </p:txBody>
      </p:sp>
      <p:sp>
        <p:nvSpPr>
          <p:cNvPr id="5" name="Text Placeholder 12"/>
          <p:cNvSpPr>
            <a:spLocks noGrp="1"/>
          </p:cNvSpPr>
          <p:nvPr>
            <p:ph type="body" sz="quarter" idx="14" hasCustomPrompt="1"/>
          </p:nvPr>
        </p:nvSpPr>
        <p:spPr>
          <a:xfrm>
            <a:off x="0" y="1243471"/>
            <a:ext cx="2487295" cy="4947979"/>
          </a:xfrm>
          <a:prstGeom prst="rect">
            <a:avLst/>
          </a:prstGeom>
          <a:noFill/>
        </p:spPr>
        <p:txBody>
          <a:bodyPr vert="horz"/>
          <a:lstStyle>
            <a:lvl1pPr marL="0" indent="0">
              <a:spcBef>
                <a:spcPts val="816"/>
              </a:spcBef>
              <a:buFontTx/>
              <a:buNone/>
              <a:defRPr sz="1904" baseline="0">
                <a:solidFill>
                  <a:schemeClr val="tx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482889"/>
            <a:ext cx="2901844" cy="372394"/>
          </a:xfrm>
          <a:prstGeom prst="rect">
            <a:avLst/>
          </a:prstGeom>
        </p:spPr>
        <p:txBody>
          <a:bodyPr vert="horz" lIns="182880" tIns="45720" rIns="91440" bIns="45720" rtlCol="0" anchor="b"/>
          <a:lstStyle>
            <a:lvl1pPr algn="l">
              <a:defRPr sz="1088" kern="800">
                <a:solidFill>
                  <a:schemeClr val="tx1"/>
                </a:solidFill>
                <a:latin typeface="+mn-lt"/>
                <a:cs typeface="Segoe UI Light"/>
              </a:defRPr>
            </a:lvl1pPr>
          </a:lstStyle>
          <a:p>
            <a:fld id="{A1ECD65C-9544-4245-A12D-FFA80AC6675E}" type="datetime1">
              <a:rPr lang="en-US" smtClean="0">
                <a:solidFill>
                  <a:srgbClr val="FFFFFF"/>
                </a:solidFill>
              </a:rPr>
              <a:pPr/>
              <a:t>12/13/2014</a:t>
            </a:fld>
            <a:endParaRPr lang="en-US" dirty="0">
              <a:solidFill>
                <a:srgbClr val="FFFFFF"/>
              </a:solidFill>
            </a:endParaRPr>
          </a:p>
        </p:txBody>
      </p:sp>
      <p:sp>
        <p:nvSpPr>
          <p:cNvPr id="7" name="Slide Number Placeholder 5"/>
          <p:cNvSpPr>
            <a:spLocks noGrp="1"/>
          </p:cNvSpPr>
          <p:nvPr>
            <p:ph type="sldNum" sz="quarter" idx="4"/>
          </p:nvPr>
        </p:nvSpPr>
        <p:spPr>
          <a:xfrm>
            <a:off x="9223719" y="6482889"/>
            <a:ext cx="2901844" cy="372394"/>
          </a:xfrm>
          <a:prstGeom prst="rect">
            <a:avLst/>
          </a:prstGeom>
        </p:spPr>
        <p:txBody>
          <a:bodyPr vert="horz" lIns="91440" tIns="45720" rIns="91440" bIns="45720" rtlCol="0" anchor="b"/>
          <a:lstStyle>
            <a:lvl1pPr algn="r">
              <a:defRPr sz="1088"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00142015"/>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able of Contents color">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732787" y="1243471"/>
            <a:ext cx="8081864" cy="4973884"/>
          </a:xfrm>
          <a:prstGeom prst="rect">
            <a:avLst/>
          </a:prstGeom>
        </p:spPr>
        <p:txBody>
          <a:bodyPr vert="horz" lIns="91440" tIns="45720">
            <a:normAutofit/>
          </a:bodyPr>
          <a:lstStyle>
            <a:lvl1pPr marL="0" indent="0">
              <a:spcBef>
                <a:spcPts val="816"/>
              </a:spcBef>
              <a:buFontTx/>
              <a:buNone/>
              <a:tabLst>
                <a:tab pos="857061" algn="l"/>
              </a:tabLst>
              <a:defRPr sz="2720" baseline="0">
                <a:solidFill>
                  <a:schemeClr val="tx1"/>
                </a:solidFill>
                <a:latin typeface="+mn-lt"/>
                <a:cs typeface="Segoe UI Light"/>
              </a:defRPr>
            </a:lvl1pPr>
            <a:lvl2pPr marL="0" indent="0">
              <a:spcBef>
                <a:spcPts val="816"/>
              </a:spcBef>
              <a:buFontTx/>
              <a:buNone/>
              <a:defRPr sz="4080">
                <a:latin typeface="Segoe Pro Light"/>
                <a:cs typeface="Segoe Pro Light"/>
              </a:defRPr>
            </a:lvl2pPr>
            <a:lvl3pPr marL="0" indent="0">
              <a:spcBef>
                <a:spcPts val="816"/>
              </a:spcBef>
              <a:buFontTx/>
              <a:buNone/>
              <a:defRPr sz="4080">
                <a:latin typeface="Segoe Pro Light"/>
                <a:cs typeface="Segoe Pro Light"/>
              </a:defRPr>
            </a:lvl3pPr>
            <a:lvl4pPr marL="0" indent="0">
              <a:spcBef>
                <a:spcPts val="816"/>
              </a:spcBef>
              <a:buFontTx/>
              <a:buNone/>
              <a:defRPr sz="4080">
                <a:latin typeface="Segoe Pro Light"/>
                <a:cs typeface="Segoe Pro Light"/>
              </a:defRPr>
            </a:lvl4pPr>
            <a:lvl5pPr marL="0" indent="0">
              <a:spcBef>
                <a:spcPts val="816"/>
              </a:spcBef>
              <a:buFontTx/>
              <a:buNone/>
              <a:defRPr sz="4080">
                <a:latin typeface="Segoe Pro Light"/>
                <a:cs typeface="Segoe Pro Light"/>
              </a:defRPr>
            </a:lvl5pPr>
          </a:lstStyle>
          <a:p>
            <a:pPr lvl="0"/>
            <a:r>
              <a:rPr lang="en-US" dirty="0" smtClean="0"/>
              <a:t>4</a:t>
            </a:r>
            <a:r>
              <a:rPr lang="en-US" dirty="0"/>
              <a:t>	Section </a:t>
            </a:r>
            <a:r>
              <a:rPr lang="en-US" dirty="0" smtClean="0"/>
              <a:t>Title</a:t>
            </a:r>
            <a:endParaRPr lang="en-US" dirty="0"/>
          </a:p>
        </p:txBody>
      </p:sp>
      <p:sp>
        <p:nvSpPr>
          <p:cNvPr id="7" name="Text Placeholder 12"/>
          <p:cNvSpPr>
            <a:spLocks noGrp="1"/>
          </p:cNvSpPr>
          <p:nvPr>
            <p:ph type="body" sz="quarter" idx="14" hasCustomPrompt="1"/>
          </p:nvPr>
        </p:nvSpPr>
        <p:spPr>
          <a:xfrm>
            <a:off x="0" y="1243471"/>
            <a:ext cx="2487295" cy="4947979"/>
          </a:xfrm>
          <a:prstGeom prst="rect">
            <a:avLst/>
          </a:prstGeom>
          <a:noFill/>
        </p:spPr>
        <p:txBody>
          <a:bodyPr vert="horz"/>
          <a:lstStyle>
            <a:lvl1pPr marL="0" indent="0">
              <a:spcBef>
                <a:spcPts val="816"/>
              </a:spcBef>
              <a:buFontTx/>
              <a:buNone/>
              <a:defRPr sz="1904" baseline="0">
                <a:solidFill>
                  <a:schemeClr val="tx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482889"/>
            <a:ext cx="2901844" cy="372394"/>
          </a:xfrm>
          <a:prstGeom prst="rect">
            <a:avLst/>
          </a:prstGeom>
        </p:spPr>
        <p:txBody>
          <a:bodyPr vert="horz" lIns="182880" tIns="45720" rIns="91440" bIns="45720" rtlCol="0" anchor="b"/>
          <a:lstStyle>
            <a:lvl1pPr algn="l">
              <a:defRPr sz="1088" kern="800">
                <a:solidFill>
                  <a:schemeClr val="tx1">
                    <a:tint val="75000"/>
                  </a:schemeClr>
                </a:solidFill>
                <a:latin typeface="+mn-lt"/>
                <a:cs typeface="Segoe UI Light"/>
              </a:defRPr>
            </a:lvl1pPr>
          </a:lstStyle>
          <a:p>
            <a:fld id="{8B0D55CE-5BC1-4D8C-B427-C560EB3BEBB5}" type="datetime1">
              <a:rPr lang="en-US" smtClean="0">
                <a:solidFill>
                  <a:srgbClr val="FFFFFF">
                    <a:tint val="75000"/>
                  </a:srgbClr>
                </a:solidFill>
              </a:rPr>
              <a:pPr/>
              <a:t>12/13/2014</a:t>
            </a:fld>
            <a:endParaRPr lang="en-US" dirty="0">
              <a:solidFill>
                <a:srgbClr val="FFFFFF">
                  <a:tint val="75000"/>
                </a:srgbClr>
              </a:solidFill>
            </a:endParaRPr>
          </a:p>
        </p:txBody>
      </p:sp>
      <p:sp>
        <p:nvSpPr>
          <p:cNvPr id="5" name="Slide Number Placeholder 5"/>
          <p:cNvSpPr>
            <a:spLocks noGrp="1"/>
          </p:cNvSpPr>
          <p:nvPr>
            <p:ph type="sldNum" sz="quarter" idx="4"/>
          </p:nvPr>
        </p:nvSpPr>
        <p:spPr>
          <a:xfrm>
            <a:off x="9223719" y="6482889"/>
            <a:ext cx="2901844" cy="372394"/>
          </a:xfrm>
          <a:prstGeom prst="rect">
            <a:avLst/>
          </a:prstGeom>
        </p:spPr>
        <p:txBody>
          <a:bodyPr vert="horz" lIns="91440" tIns="45720" rIns="91440" bIns="45720" rtlCol="0" anchor="b"/>
          <a:lstStyle>
            <a:lvl1pPr algn="r">
              <a:defRPr sz="1088" kern="800">
                <a:solidFill>
                  <a:schemeClr val="tx1">
                    <a:tint val="75000"/>
                  </a:schemeClr>
                </a:solidFill>
                <a:latin typeface="+mn-lt"/>
                <a:cs typeface="Segoe UI Light"/>
              </a:defRPr>
            </a:lvl1pPr>
          </a:lstStyle>
          <a:p>
            <a:fld id="{74A398B2-5A34-1A4A-811E-F4027282568C}"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781477246"/>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Contact Pag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12436475" cy="6994525"/>
          </a:xfrm>
        </p:spPr>
        <p:txBody>
          <a:bodyPr/>
          <a:lstStyle>
            <a:lvl1pPr algn="r">
              <a:defRPr>
                <a:solidFill>
                  <a:schemeClr val="bg1"/>
                </a:solidFill>
              </a:defRPr>
            </a:lvl1pPr>
          </a:lstStyle>
          <a:p>
            <a:endParaRPr lang="en-US" dirty="0"/>
          </a:p>
        </p:txBody>
      </p:sp>
      <p:sp>
        <p:nvSpPr>
          <p:cNvPr id="10" name="Text Placeholder 9"/>
          <p:cNvSpPr>
            <a:spLocks noGrp="1"/>
          </p:cNvSpPr>
          <p:nvPr>
            <p:ph type="body" sz="quarter" idx="12" hasCustomPrompt="1"/>
          </p:nvPr>
        </p:nvSpPr>
        <p:spPr>
          <a:xfrm>
            <a:off x="0" y="1243471"/>
            <a:ext cx="4974590" cy="2486942"/>
          </a:xfrm>
          <a:solidFill>
            <a:schemeClr val="accent1">
              <a:alpha val="90000"/>
            </a:schemeClr>
          </a:solidFill>
        </p:spPr>
        <p:txBody>
          <a:bodyPr>
            <a:noAutofit/>
          </a:bodyPr>
          <a:lstStyle>
            <a:lvl1pPr>
              <a:lnSpc>
                <a:spcPct val="110000"/>
              </a:lnSpc>
              <a:defRPr sz="1904">
                <a:solidFill>
                  <a:schemeClr val="tx1"/>
                </a:solidFill>
                <a:latin typeface="+mn-lt"/>
                <a:cs typeface="Segoe UI Semibold"/>
              </a:defRPr>
            </a:lvl1pPr>
            <a:lvl2pPr>
              <a:lnSpc>
                <a:spcPct val="110000"/>
              </a:lnSpc>
              <a:defRPr sz="1904">
                <a:solidFill>
                  <a:schemeClr val="tx1"/>
                </a:solidFill>
                <a:latin typeface="+mn-lt"/>
                <a:cs typeface="Segoe UI Semibold"/>
              </a:defRPr>
            </a:lvl2pPr>
            <a:lvl3pPr>
              <a:lnSpc>
                <a:spcPct val="110000"/>
              </a:lnSpc>
              <a:defRPr sz="1904">
                <a:solidFill>
                  <a:schemeClr val="tx1"/>
                </a:solidFill>
                <a:latin typeface="+mn-lt"/>
                <a:cs typeface="Segoe UI Semibold"/>
              </a:defRPr>
            </a:lvl3pPr>
            <a:lvl4pPr>
              <a:lnSpc>
                <a:spcPct val="110000"/>
              </a:lnSpc>
              <a:defRPr sz="1904">
                <a:solidFill>
                  <a:schemeClr val="tx1"/>
                </a:solidFill>
                <a:latin typeface="+mn-lt"/>
                <a:cs typeface="Segoe UI Semibold"/>
              </a:defRPr>
            </a:lvl4pPr>
            <a:lvl5pPr>
              <a:lnSpc>
                <a:spcPct val="110000"/>
              </a:lnSpc>
              <a:defRPr sz="1904">
                <a:solidFill>
                  <a:schemeClr val="tx1"/>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2"/>
          <p:cNvSpPr>
            <a:spLocks noGrp="1"/>
          </p:cNvSpPr>
          <p:nvPr>
            <p:ph type="pic" sz="quarter" idx="19"/>
          </p:nvPr>
        </p:nvSpPr>
        <p:spPr>
          <a:xfrm>
            <a:off x="103637" y="24870"/>
            <a:ext cx="1554559" cy="570960"/>
          </a:xfrm>
        </p:spPr>
        <p:txBody>
          <a:bodyPr/>
          <a:lstStyle>
            <a:lvl1pPr>
              <a:defRPr>
                <a:solidFill>
                  <a:srgbClr val="000000"/>
                </a:solidFill>
              </a:defRPr>
            </a:lvl1pPr>
          </a:lstStyle>
          <a:p>
            <a:endParaRPr lang="en-US" dirty="0"/>
          </a:p>
        </p:txBody>
      </p:sp>
      <p:sp>
        <p:nvSpPr>
          <p:cNvPr id="6" name="TextBox 5"/>
          <p:cNvSpPr txBox="1"/>
          <p:nvPr userDrawn="1"/>
        </p:nvSpPr>
        <p:spPr>
          <a:xfrm>
            <a:off x="135201" y="5991150"/>
            <a:ext cx="11990363" cy="810478"/>
          </a:xfrm>
          <a:prstGeom prst="rect">
            <a:avLst/>
          </a:prstGeom>
          <a:noFill/>
        </p:spPr>
        <p:txBody>
          <a:bodyPr wrap="square" rtlCol="0">
            <a:spAutoFit/>
          </a:bodyPr>
          <a:lstStyle/>
          <a:p>
            <a:pPr defTabSz="621746">
              <a:lnSpc>
                <a:spcPts val="1441"/>
              </a:lnSpc>
            </a:pPr>
            <a:r>
              <a:rPr lang="en-US" sz="1088"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dirty="0">
              <a:solidFill>
                <a:srgbClr val="FFFFFF"/>
              </a:solidFill>
            </a:endParaRPr>
          </a:p>
        </p:txBody>
      </p:sp>
    </p:spTree>
    <p:extLst>
      <p:ext uri="{BB962C8B-B14F-4D97-AF65-F5344CB8AC3E}">
        <p14:creationId xmlns:p14="http://schemas.microsoft.com/office/powerpoint/2010/main" val="1700596022"/>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514637"/>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7965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2"/>
            <a:ext cx="11375537"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33202716"/>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9660" y="1476623"/>
            <a:ext cx="11375537" cy="201285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34375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513521"/>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86" indent="0">
              <a:buNone/>
              <a:defRPr/>
            </a:lvl3pPr>
            <a:lvl4pPr marL="457170" indent="0">
              <a:buNone/>
              <a:defRPr/>
            </a:lvl4pPr>
            <a:lvl5pPr marL="68575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7063935"/>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sp>
        <p:nvSpPr>
          <p:cNvPr id="11" name="Slide Number Placeholder 5"/>
          <p:cNvSpPr txBox="1">
            <a:spLocks/>
          </p:cNvSpPr>
          <p:nvPr/>
        </p:nvSpPr>
        <p:spPr>
          <a:xfrm>
            <a:off x="11762711" y="7368876"/>
            <a:ext cx="438754" cy="232712"/>
          </a:xfrm>
          <a:prstGeom prst="rect">
            <a:avLst/>
          </a:prstGeom>
        </p:spPr>
        <p:txBody>
          <a:bodyPr lIns="91419" tIns="45708" rIns="91419" bIns="45708"/>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6" name="Title 1"/>
          <p:cNvSpPr>
            <a:spLocks noGrp="1"/>
          </p:cNvSpPr>
          <p:nvPr>
            <p:ph type="title" hasCustomPrompt="1"/>
          </p:nvPr>
        </p:nvSpPr>
        <p:spPr>
          <a:xfrm>
            <a:off x="272274" y="295275"/>
            <a:ext cx="11889564" cy="825501"/>
          </a:xfrm>
        </p:spPr>
        <p:txBody>
          <a:bodyPr/>
          <a:lstStyle>
            <a:lvl1pPr>
              <a:defRPr>
                <a:solidFill>
                  <a:schemeClr val="bg1">
                    <a:alpha val="99000"/>
                  </a:schemeClr>
                </a:solidFill>
              </a:defRPr>
            </a:lvl1pPr>
          </a:lstStyle>
          <a:p>
            <a:r>
              <a:rPr lang="en-US" dirty="0" smtClean="0"/>
              <a:t>Slide title</a:t>
            </a:r>
            <a:endParaRPr lang="en-US" dirty="0"/>
          </a:p>
        </p:txBody>
      </p:sp>
      <p:sp>
        <p:nvSpPr>
          <p:cNvPr id="17" name="Text Placeholder 4"/>
          <p:cNvSpPr>
            <a:spLocks noGrp="1"/>
          </p:cNvSpPr>
          <p:nvPr>
            <p:ph type="body" sz="quarter" idx="15" hasCustomPrompt="1"/>
          </p:nvPr>
        </p:nvSpPr>
        <p:spPr>
          <a:xfrm>
            <a:off x="272279" y="1028702"/>
            <a:ext cx="11889558" cy="732769"/>
          </a:xfrm>
          <a:noFill/>
        </p:spPr>
        <p:txBody>
          <a:bodyPr lIns="146290" tIns="109717" rIns="146290" bIns="109717">
            <a:noAutofit/>
          </a:bodyPr>
          <a:lstStyle>
            <a:lvl1pPr marL="0" indent="0">
              <a:spcBef>
                <a:spcPts val="0"/>
              </a:spcBef>
              <a:buNone/>
              <a:defRPr sz="2800" spc="0" baseline="0">
                <a:solidFill>
                  <a:srgbClr val="0054A6">
                    <a:alpha val="99000"/>
                  </a:srgbClr>
                </a:solidFill>
                <a:latin typeface="+mj-lt"/>
              </a:defRPr>
            </a:lvl1pPr>
          </a:lstStyle>
          <a:p>
            <a:pPr lvl="0"/>
            <a:r>
              <a:rPr lang="en-US" dirty="0" smtClean="0"/>
              <a:t>Secondary title</a:t>
            </a:r>
          </a:p>
        </p:txBody>
      </p:sp>
    </p:spTree>
    <p:extLst>
      <p:ext uri="{BB962C8B-B14F-4D97-AF65-F5344CB8AC3E}">
        <p14:creationId xmlns:p14="http://schemas.microsoft.com/office/powerpoint/2010/main" val="3996779560"/>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436475" cy="6994525"/>
          </a:xfrm>
          <a:prstGeom prst="rect">
            <a:avLst/>
          </a:prstGeom>
        </p:spPr>
        <p:txBody>
          <a:bodyPr vert="horz"/>
          <a:lstStyle>
            <a:lvl1pPr>
              <a:buFontTx/>
              <a:buNone/>
              <a:defRPr sz="1904">
                <a:solidFill>
                  <a:srgbClr val="000000"/>
                </a:solidFill>
                <a:latin typeface="+mn-lt"/>
              </a:defRPr>
            </a:lvl1pPr>
          </a:lstStyle>
          <a:p>
            <a:r>
              <a:rPr lang="en-US" dirty="0" smtClean="0"/>
              <a:t>Drag picture to placeholder or click icon to add</a:t>
            </a:r>
            <a:endParaRPr lang="en-US" dirty="0"/>
          </a:p>
        </p:txBody>
      </p:sp>
      <p:sp>
        <p:nvSpPr>
          <p:cNvPr id="17" name="Title 16"/>
          <p:cNvSpPr>
            <a:spLocks noGrp="1"/>
          </p:cNvSpPr>
          <p:nvPr>
            <p:ph type="title" hasCustomPrompt="1"/>
          </p:nvPr>
        </p:nvSpPr>
        <p:spPr>
          <a:xfrm>
            <a:off x="7461885" y="1243471"/>
            <a:ext cx="4974590" cy="2486942"/>
          </a:xfrm>
          <a:prstGeom prst="rect">
            <a:avLst/>
          </a:prstGeom>
          <a:solidFill>
            <a:schemeClr val="accent1">
              <a:alpha val="92000"/>
            </a:schemeClr>
          </a:solidFill>
        </p:spPr>
        <p:txBody>
          <a:bodyPr vert="horz" lIns="182880" tIns="137160">
            <a:normAutofit/>
          </a:bodyPr>
          <a:lstStyle>
            <a:lvl1pPr algn="l">
              <a:defRPr sz="4080">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9949180" y="3724503"/>
            <a:ext cx="2487295" cy="1243471"/>
          </a:xfrm>
          <a:prstGeom prst="rect">
            <a:avLst/>
          </a:prstGeom>
          <a:solidFill>
            <a:schemeClr val="bg2">
              <a:alpha val="89000"/>
            </a:schemeClr>
          </a:solidFill>
        </p:spPr>
        <p:txBody>
          <a:bodyPr vert="horz" lIns="182880" tIns="137160">
            <a:normAutofit/>
          </a:bodyPr>
          <a:lstStyle>
            <a:lvl1pPr marL="0" indent="0">
              <a:lnSpc>
                <a:spcPct val="100000"/>
              </a:lnSpc>
              <a:buFontTx/>
              <a:buNone/>
              <a:defRPr sz="1904" baseline="0">
                <a:solidFill>
                  <a:schemeClr val="tx1"/>
                </a:solidFill>
                <a:latin typeface="+mn-lt"/>
              </a:defRPr>
            </a:lvl1pPr>
            <a:lvl2pPr marL="0" indent="0">
              <a:buFontTx/>
              <a:buNone/>
              <a:defRPr sz="1904" baseline="0">
                <a:latin typeface="Segoe Pro Light"/>
              </a:defRPr>
            </a:lvl2pPr>
            <a:lvl3pPr marL="0" indent="0">
              <a:buFontTx/>
              <a:buNone/>
              <a:defRPr sz="1904" baseline="0">
                <a:latin typeface="Segoe Pro Light"/>
              </a:defRPr>
            </a:lvl3pPr>
            <a:lvl4pPr marL="0" indent="0">
              <a:buFontTx/>
              <a:buNone/>
              <a:defRPr sz="1904" baseline="0">
                <a:latin typeface="Segoe Pro Light"/>
              </a:defRPr>
            </a:lvl4pPr>
            <a:lvl5pPr marL="0" indent="0">
              <a:buFontTx/>
              <a:buNone/>
              <a:defRPr sz="1904" baseline="0">
                <a:latin typeface="Segoe Pro Light"/>
              </a:defRPr>
            </a:lvl5pPr>
          </a:lstStyle>
          <a:p>
            <a:pPr lvl="0"/>
            <a:r>
              <a:rPr lang="en-US" dirty="0" smtClean="0"/>
              <a:t>Click to edit slide content</a:t>
            </a:r>
          </a:p>
        </p:txBody>
      </p:sp>
      <p:sp>
        <p:nvSpPr>
          <p:cNvPr id="7" name="Picture Placeholder 2"/>
          <p:cNvSpPr>
            <a:spLocks noGrp="1"/>
          </p:cNvSpPr>
          <p:nvPr>
            <p:ph type="pic" sz="quarter" idx="17"/>
          </p:nvPr>
        </p:nvSpPr>
        <p:spPr>
          <a:xfrm>
            <a:off x="10881916" y="0"/>
            <a:ext cx="1554559" cy="570960"/>
          </a:xfrm>
        </p:spPr>
        <p:txBody>
          <a:bodyPr/>
          <a:lstStyle/>
          <a:p>
            <a:endParaRPr lang="en-US" dirty="0"/>
          </a:p>
        </p:txBody>
      </p:sp>
    </p:spTree>
    <p:extLst>
      <p:ext uri="{BB962C8B-B14F-4D97-AF65-F5344CB8AC3E}">
        <p14:creationId xmlns:p14="http://schemas.microsoft.com/office/powerpoint/2010/main" val="1736954270"/>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Основной">
    <p:spTree>
      <p:nvGrpSpPr>
        <p:cNvPr id="1" name=""/>
        <p:cNvGrpSpPr/>
        <p:nvPr/>
      </p:nvGrpSpPr>
      <p:grpSpPr>
        <a:xfrm>
          <a:off x="0" y="0"/>
          <a:ext cx="0" cy="0"/>
          <a:chOff x="0" y="0"/>
          <a:chExt cx="0" cy="0"/>
        </a:xfrm>
      </p:grpSpPr>
      <p:sp>
        <p:nvSpPr>
          <p:cNvPr id="5" name="Текст 3"/>
          <p:cNvSpPr>
            <a:spLocks noGrp="1"/>
          </p:cNvSpPr>
          <p:nvPr>
            <p:ph type="body" sz="quarter" idx="13" hasCustomPrompt="1"/>
          </p:nvPr>
        </p:nvSpPr>
        <p:spPr>
          <a:xfrm>
            <a:off x="1169241" y="451011"/>
            <a:ext cx="5809817" cy="680027"/>
          </a:xfrm>
          <a:prstGeom prst="rect">
            <a:avLst/>
          </a:prstGeom>
        </p:spPr>
        <p:txBody>
          <a:bodyPr anchor="ctr"/>
          <a:lstStyle>
            <a:lvl1pPr marL="0" indent="0" algn="l">
              <a:lnSpc>
                <a:spcPct val="100000"/>
              </a:lnSpc>
              <a:spcBef>
                <a:spcPts val="3060"/>
              </a:spcBef>
              <a:spcAft>
                <a:spcPts val="3060"/>
              </a:spcAft>
              <a:buFont typeface="Arial" panose="020B0604020202020204" pitchFamily="34" charset="0"/>
              <a:buNone/>
              <a:defRPr sz="3672" b="1">
                <a:solidFill>
                  <a:schemeClr val="bg1"/>
                </a:solidFill>
                <a:latin typeface="+mj-lt"/>
              </a:defRPr>
            </a:lvl1pPr>
            <a:lvl2pPr marL="466298" indent="0">
              <a:buFont typeface="Arial" panose="020B0604020202020204" pitchFamily="34" charset="0"/>
              <a:buNone/>
              <a:defRPr>
                <a:solidFill>
                  <a:schemeClr val="bg1"/>
                </a:solidFill>
              </a:defRPr>
            </a:lvl2pPr>
            <a:lvl3pPr marL="932597" indent="0">
              <a:buFont typeface="Arial" panose="020B0604020202020204" pitchFamily="34" charset="0"/>
              <a:buNone/>
              <a:defRPr>
                <a:solidFill>
                  <a:schemeClr val="bg1"/>
                </a:solidFill>
              </a:defRPr>
            </a:lvl3pPr>
            <a:lvl4pPr marL="1398895" indent="0">
              <a:buFont typeface="Arial" panose="020B0604020202020204" pitchFamily="34" charset="0"/>
              <a:buNone/>
              <a:defRPr>
                <a:solidFill>
                  <a:schemeClr val="bg1"/>
                </a:solidFill>
              </a:defRPr>
            </a:lvl4pPr>
            <a:lvl5pPr marL="1865193" indent="0">
              <a:buFont typeface="Arial" panose="020B0604020202020204" pitchFamily="34" charset="0"/>
              <a:buNone/>
              <a:defRPr>
                <a:solidFill>
                  <a:schemeClr val="bg1"/>
                </a:solidFill>
              </a:defRPr>
            </a:lvl5pPr>
          </a:lstStyle>
          <a:p>
            <a:pPr lvl="0"/>
            <a:r>
              <a:rPr lang="ru-RU" dirty="0" smtClean="0"/>
              <a:t>Название темы</a:t>
            </a:r>
          </a:p>
        </p:txBody>
      </p:sp>
    </p:spTree>
    <p:extLst>
      <p:ext uri="{BB962C8B-B14F-4D97-AF65-F5344CB8AC3E}">
        <p14:creationId xmlns:p14="http://schemas.microsoft.com/office/powerpoint/2010/main" val="2615820635"/>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Текстовый">
    <p:spTree>
      <p:nvGrpSpPr>
        <p:cNvPr id="1" name=""/>
        <p:cNvGrpSpPr/>
        <p:nvPr/>
      </p:nvGrpSpPr>
      <p:grpSpPr>
        <a:xfrm>
          <a:off x="0" y="0"/>
          <a:ext cx="0" cy="0"/>
          <a:chOff x="0" y="0"/>
          <a:chExt cx="0" cy="0"/>
        </a:xfrm>
      </p:grpSpPr>
      <p:sp>
        <p:nvSpPr>
          <p:cNvPr id="5" name="Объект 2"/>
          <p:cNvSpPr>
            <a:spLocks noGrp="1"/>
          </p:cNvSpPr>
          <p:nvPr>
            <p:ph sz="quarter" idx="17"/>
          </p:nvPr>
        </p:nvSpPr>
        <p:spPr>
          <a:xfrm>
            <a:off x="1174498" y="1859185"/>
            <a:ext cx="9056927" cy="3967840"/>
          </a:xfrm>
          <a:prstGeom prst="rect">
            <a:avLst/>
          </a:prstGeom>
        </p:spPr>
        <p:txBody>
          <a:bodyPr lIns="0" tIns="0" rIns="0" bIns="0" anchor="ctr"/>
          <a:lstStyle>
            <a:lvl1pPr marL="0" indent="0">
              <a:lnSpc>
                <a:spcPct val="100000"/>
              </a:lnSpc>
              <a:spcBef>
                <a:spcPts val="3060"/>
              </a:spcBef>
              <a:buNone/>
              <a:defRPr sz="2040">
                <a:solidFill>
                  <a:schemeClr val="accent4"/>
                </a:solidFill>
                <a:latin typeface="Segoe UI" panose="020B0502040204020203" pitchFamily="34" charset="0"/>
                <a:cs typeface="Segoe UI" panose="020B0502040204020203" pitchFamily="34" charset="0"/>
              </a:defRPr>
            </a:lvl1pPr>
            <a:lvl2pPr>
              <a:defRPr sz="1836"/>
            </a:lvl2pPr>
            <a:lvl3pPr>
              <a:defRPr sz="1836"/>
            </a:lvl3pPr>
            <a:lvl4pPr>
              <a:defRPr sz="1836"/>
            </a:lvl4pPr>
            <a:lvl5pPr>
              <a:defRPr sz="1836"/>
            </a:lvl5pPr>
          </a:lstStyle>
          <a:p>
            <a:pPr lvl="0"/>
            <a:r>
              <a:rPr lang="ru-RU" dirty="0" smtClean="0"/>
              <a:t>Образец текста</a:t>
            </a:r>
          </a:p>
        </p:txBody>
      </p:sp>
      <p:sp>
        <p:nvSpPr>
          <p:cNvPr id="6" name="Текст 3"/>
          <p:cNvSpPr>
            <a:spLocks noGrp="1"/>
          </p:cNvSpPr>
          <p:nvPr>
            <p:ph type="body" sz="quarter" idx="13" hasCustomPrompt="1"/>
          </p:nvPr>
        </p:nvSpPr>
        <p:spPr>
          <a:xfrm>
            <a:off x="1169241" y="451011"/>
            <a:ext cx="5809817" cy="680027"/>
          </a:xfrm>
          <a:prstGeom prst="rect">
            <a:avLst/>
          </a:prstGeom>
        </p:spPr>
        <p:txBody>
          <a:bodyPr anchor="ctr"/>
          <a:lstStyle>
            <a:lvl1pPr marL="0" indent="0" algn="l">
              <a:lnSpc>
                <a:spcPct val="100000"/>
              </a:lnSpc>
              <a:spcBef>
                <a:spcPts val="3060"/>
              </a:spcBef>
              <a:spcAft>
                <a:spcPts val="3060"/>
              </a:spcAft>
              <a:buFont typeface="Arial" panose="020B0604020202020204" pitchFamily="34" charset="0"/>
              <a:buNone/>
              <a:defRPr sz="3672" b="1">
                <a:solidFill>
                  <a:schemeClr val="bg1"/>
                </a:solidFill>
                <a:latin typeface="+mj-lt"/>
              </a:defRPr>
            </a:lvl1pPr>
            <a:lvl2pPr marL="466298" indent="0">
              <a:buFont typeface="Arial" panose="020B0604020202020204" pitchFamily="34" charset="0"/>
              <a:buNone/>
              <a:defRPr>
                <a:solidFill>
                  <a:schemeClr val="bg1"/>
                </a:solidFill>
              </a:defRPr>
            </a:lvl2pPr>
            <a:lvl3pPr marL="932597" indent="0">
              <a:buFont typeface="Arial" panose="020B0604020202020204" pitchFamily="34" charset="0"/>
              <a:buNone/>
              <a:defRPr>
                <a:solidFill>
                  <a:schemeClr val="bg1"/>
                </a:solidFill>
              </a:defRPr>
            </a:lvl3pPr>
            <a:lvl4pPr marL="1398895" indent="0">
              <a:buFont typeface="Arial" panose="020B0604020202020204" pitchFamily="34" charset="0"/>
              <a:buNone/>
              <a:defRPr>
                <a:solidFill>
                  <a:schemeClr val="bg1"/>
                </a:solidFill>
              </a:defRPr>
            </a:lvl4pPr>
            <a:lvl5pPr marL="1865193" indent="0">
              <a:buFont typeface="Arial" panose="020B0604020202020204" pitchFamily="34" charset="0"/>
              <a:buNone/>
              <a:defRPr>
                <a:solidFill>
                  <a:schemeClr val="bg1"/>
                </a:solidFill>
              </a:defRPr>
            </a:lvl5pPr>
          </a:lstStyle>
          <a:p>
            <a:pPr lvl="0"/>
            <a:r>
              <a:rPr lang="ru-RU" dirty="0" smtClean="0"/>
              <a:t>Название темы</a:t>
            </a:r>
          </a:p>
        </p:txBody>
      </p:sp>
    </p:spTree>
    <p:extLst>
      <p:ext uri="{BB962C8B-B14F-4D97-AF65-F5344CB8AC3E}">
        <p14:creationId xmlns:p14="http://schemas.microsoft.com/office/powerpoint/2010/main" val="3960307528"/>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Маркеры">
    <p:spTree>
      <p:nvGrpSpPr>
        <p:cNvPr id="1" name=""/>
        <p:cNvGrpSpPr/>
        <p:nvPr/>
      </p:nvGrpSpPr>
      <p:grpSpPr>
        <a:xfrm>
          <a:off x="0" y="0"/>
          <a:ext cx="0" cy="0"/>
          <a:chOff x="0" y="0"/>
          <a:chExt cx="0" cy="0"/>
        </a:xfrm>
      </p:grpSpPr>
      <p:sp>
        <p:nvSpPr>
          <p:cNvPr id="9" name="Объект 2"/>
          <p:cNvSpPr>
            <a:spLocks noGrp="1"/>
          </p:cNvSpPr>
          <p:nvPr>
            <p:ph sz="quarter" idx="17"/>
          </p:nvPr>
        </p:nvSpPr>
        <p:spPr>
          <a:xfrm>
            <a:off x="1169241" y="1903071"/>
            <a:ext cx="9056927" cy="3967840"/>
          </a:xfrm>
          <a:prstGeom prst="rect">
            <a:avLst/>
          </a:prstGeom>
        </p:spPr>
        <p:txBody>
          <a:bodyPr lIns="0" tIns="0" rIns="0" bIns="0" anchor="ctr"/>
          <a:lstStyle>
            <a:lvl1pPr marL="367164" indent="-367164">
              <a:lnSpc>
                <a:spcPct val="100000"/>
              </a:lnSpc>
              <a:spcBef>
                <a:spcPts val="3060"/>
              </a:spcBef>
              <a:buClr>
                <a:schemeClr val="tx1"/>
              </a:buClr>
              <a:buFont typeface="Arial" panose="020B0604020202020204" pitchFamily="34" charset="0"/>
              <a:buChar char="•"/>
              <a:defRPr sz="2040">
                <a:solidFill>
                  <a:schemeClr val="accent4"/>
                </a:solidFill>
                <a:latin typeface="+mn-lt"/>
              </a:defRPr>
            </a:lvl1pPr>
            <a:lvl2pPr>
              <a:defRPr sz="1836"/>
            </a:lvl2pPr>
            <a:lvl3pPr>
              <a:defRPr sz="1836"/>
            </a:lvl3pPr>
            <a:lvl4pPr>
              <a:defRPr sz="1836"/>
            </a:lvl4pPr>
            <a:lvl5pPr>
              <a:defRPr sz="1836"/>
            </a:lvl5pPr>
          </a:lstStyle>
          <a:p>
            <a:pPr lvl="0"/>
            <a:r>
              <a:rPr lang="ru-RU" dirty="0" smtClean="0"/>
              <a:t>Образец текста</a:t>
            </a:r>
          </a:p>
        </p:txBody>
      </p:sp>
      <p:sp>
        <p:nvSpPr>
          <p:cNvPr id="4" name="Текст 3"/>
          <p:cNvSpPr>
            <a:spLocks noGrp="1"/>
          </p:cNvSpPr>
          <p:nvPr>
            <p:ph type="body" sz="quarter" idx="13" hasCustomPrompt="1"/>
          </p:nvPr>
        </p:nvSpPr>
        <p:spPr>
          <a:xfrm>
            <a:off x="1169241" y="451011"/>
            <a:ext cx="5809817" cy="680027"/>
          </a:xfrm>
          <a:prstGeom prst="rect">
            <a:avLst/>
          </a:prstGeom>
        </p:spPr>
        <p:txBody>
          <a:bodyPr anchor="ctr"/>
          <a:lstStyle>
            <a:lvl1pPr marL="0" indent="0" algn="l">
              <a:lnSpc>
                <a:spcPct val="100000"/>
              </a:lnSpc>
              <a:spcBef>
                <a:spcPts val="3060"/>
              </a:spcBef>
              <a:spcAft>
                <a:spcPts val="3060"/>
              </a:spcAft>
              <a:buFont typeface="Arial" panose="020B0604020202020204" pitchFamily="34" charset="0"/>
              <a:buNone/>
              <a:defRPr sz="3672" b="1">
                <a:solidFill>
                  <a:schemeClr val="bg1"/>
                </a:solidFill>
                <a:latin typeface="+mj-lt"/>
              </a:defRPr>
            </a:lvl1pPr>
            <a:lvl2pPr marL="466298" indent="0">
              <a:buFont typeface="Arial" panose="020B0604020202020204" pitchFamily="34" charset="0"/>
              <a:buNone/>
              <a:defRPr>
                <a:solidFill>
                  <a:schemeClr val="bg1"/>
                </a:solidFill>
              </a:defRPr>
            </a:lvl2pPr>
            <a:lvl3pPr marL="932597" indent="0">
              <a:buFont typeface="Arial" panose="020B0604020202020204" pitchFamily="34" charset="0"/>
              <a:buNone/>
              <a:defRPr>
                <a:solidFill>
                  <a:schemeClr val="bg1"/>
                </a:solidFill>
              </a:defRPr>
            </a:lvl3pPr>
            <a:lvl4pPr marL="1398895" indent="0">
              <a:buFont typeface="Arial" panose="020B0604020202020204" pitchFamily="34" charset="0"/>
              <a:buNone/>
              <a:defRPr>
                <a:solidFill>
                  <a:schemeClr val="bg1"/>
                </a:solidFill>
              </a:defRPr>
            </a:lvl4pPr>
            <a:lvl5pPr marL="1865193" indent="0">
              <a:buFont typeface="Arial" panose="020B0604020202020204" pitchFamily="34" charset="0"/>
              <a:buNone/>
              <a:defRPr>
                <a:solidFill>
                  <a:schemeClr val="bg1"/>
                </a:solidFill>
              </a:defRPr>
            </a:lvl5pPr>
          </a:lstStyle>
          <a:p>
            <a:pPr lvl="0"/>
            <a:r>
              <a:rPr lang="ru-RU" dirty="0" smtClean="0"/>
              <a:t>Название темы</a:t>
            </a:r>
          </a:p>
        </p:txBody>
      </p:sp>
    </p:spTree>
    <p:extLst>
      <p:ext uri="{BB962C8B-B14F-4D97-AF65-F5344CB8AC3E}">
        <p14:creationId xmlns:p14="http://schemas.microsoft.com/office/powerpoint/2010/main" val="1258471007"/>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Картинка">
    <p:spTree>
      <p:nvGrpSpPr>
        <p:cNvPr id="1" name=""/>
        <p:cNvGrpSpPr/>
        <p:nvPr/>
      </p:nvGrpSpPr>
      <p:grpSpPr>
        <a:xfrm>
          <a:off x="0" y="0"/>
          <a:ext cx="0" cy="0"/>
          <a:chOff x="0" y="0"/>
          <a:chExt cx="0" cy="0"/>
        </a:xfrm>
      </p:grpSpPr>
      <p:sp>
        <p:nvSpPr>
          <p:cNvPr id="26" name="Рисунок 25"/>
          <p:cNvSpPr>
            <a:spLocks noGrp="1"/>
          </p:cNvSpPr>
          <p:nvPr>
            <p:ph type="pic" sz="quarter" idx="10" hasCustomPrompt="1"/>
          </p:nvPr>
        </p:nvSpPr>
        <p:spPr>
          <a:xfrm>
            <a:off x="1" y="1"/>
            <a:ext cx="12436474" cy="6297814"/>
          </a:xfrm>
          <a:prstGeom prst="rect">
            <a:avLst/>
          </a:prstGeom>
          <a:noFill/>
          <a:ln w="28575" cap="rnd">
            <a:noFill/>
            <a:bevel/>
          </a:ln>
        </p:spPr>
        <p:txBody>
          <a:bodyPr anchor="ctr"/>
          <a:lstStyle>
            <a:lvl1pPr marL="0" indent="0" algn="ctr">
              <a:buNone/>
              <a:defRPr>
                <a:solidFill>
                  <a:schemeClr val="accent1"/>
                </a:solidFill>
              </a:defRPr>
            </a:lvl1pPr>
          </a:lstStyle>
          <a:p>
            <a:r>
              <a:rPr lang="ru-RU" dirty="0" smtClean="0"/>
              <a:t>Картинка</a:t>
            </a:r>
            <a:endParaRPr lang="ru-RU" dirty="0"/>
          </a:p>
        </p:txBody>
      </p:sp>
      <p:sp>
        <p:nvSpPr>
          <p:cNvPr id="7" name="Текст 3"/>
          <p:cNvSpPr>
            <a:spLocks noGrp="1"/>
          </p:cNvSpPr>
          <p:nvPr>
            <p:ph type="body" sz="quarter" idx="13" hasCustomPrompt="1"/>
          </p:nvPr>
        </p:nvSpPr>
        <p:spPr>
          <a:xfrm>
            <a:off x="960747" y="451011"/>
            <a:ext cx="6621845" cy="701972"/>
          </a:xfrm>
          <a:custGeom>
            <a:avLst/>
            <a:gdLst>
              <a:gd name="connsiteX0" fmla="*/ 0 w 5695608"/>
              <a:gd name="connsiteY0" fmla="*/ 0 h 666754"/>
              <a:gd name="connsiteX1" fmla="*/ 5695608 w 5695608"/>
              <a:gd name="connsiteY1" fmla="*/ 0 h 666754"/>
              <a:gd name="connsiteX2" fmla="*/ 5695608 w 5695608"/>
              <a:gd name="connsiteY2" fmla="*/ 666754 h 666754"/>
              <a:gd name="connsiteX3" fmla="*/ 0 w 5695608"/>
              <a:gd name="connsiteY3" fmla="*/ 666754 h 666754"/>
              <a:gd name="connsiteX4" fmla="*/ 0 w 5695608"/>
              <a:gd name="connsiteY4" fmla="*/ 0 h 666754"/>
              <a:gd name="connsiteX0" fmla="*/ 43031 w 5738639"/>
              <a:gd name="connsiteY0" fmla="*/ 0 h 666754"/>
              <a:gd name="connsiteX1" fmla="*/ 5738639 w 5738639"/>
              <a:gd name="connsiteY1" fmla="*/ 0 h 666754"/>
              <a:gd name="connsiteX2" fmla="*/ 5738639 w 5738639"/>
              <a:gd name="connsiteY2" fmla="*/ 666754 h 666754"/>
              <a:gd name="connsiteX3" fmla="*/ 0 w 5738639"/>
              <a:gd name="connsiteY3" fmla="*/ 634481 h 666754"/>
              <a:gd name="connsiteX4" fmla="*/ 43031 w 5738639"/>
              <a:gd name="connsiteY4" fmla="*/ 0 h 666754"/>
              <a:gd name="connsiteX0" fmla="*/ 0 w 5803185"/>
              <a:gd name="connsiteY0" fmla="*/ 43031 h 666754"/>
              <a:gd name="connsiteX1" fmla="*/ 5803185 w 5803185"/>
              <a:gd name="connsiteY1" fmla="*/ 0 h 666754"/>
              <a:gd name="connsiteX2" fmla="*/ 5803185 w 5803185"/>
              <a:gd name="connsiteY2" fmla="*/ 666754 h 666754"/>
              <a:gd name="connsiteX3" fmla="*/ 64546 w 5803185"/>
              <a:gd name="connsiteY3" fmla="*/ 634481 h 666754"/>
              <a:gd name="connsiteX4" fmla="*/ 0 w 5803185"/>
              <a:gd name="connsiteY4" fmla="*/ 43031 h 666754"/>
              <a:gd name="connsiteX0" fmla="*/ 0 w 6007580"/>
              <a:gd name="connsiteY0" fmla="*/ 21516 h 645239"/>
              <a:gd name="connsiteX1" fmla="*/ 6007580 w 6007580"/>
              <a:gd name="connsiteY1" fmla="*/ 0 h 645239"/>
              <a:gd name="connsiteX2" fmla="*/ 5803185 w 6007580"/>
              <a:gd name="connsiteY2" fmla="*/ 645239 h 645239"/>
              <a:gd name="connsiteX3" fmla="*/ 64546 w 6007580"/>
              <a:gd name="connsiteY3" fmla="*/ 612966 h 645239"/>
              <a:gd name="connsiteX4" fmla="*/ 0 w 6007580"/>
              <a:gd name="connsiteY4" fmla="*/ 21516 h 645239"/>
              <a:gd name="connsiteX0" fmla="*/ 0 w 6007580"/>
              <a:gd name="connsiteY0" fmla="*/ 21516 h 645239"/>
              <a:gd name="connsiteX1" fmla="*/ 6007580 w 6007580"/>
              <a:gd name="connsiteY1" fmla="*/ 0 h 645239"/>
              <a:gd name="connsiteX2" fmla="*/ 5803185 w 6007580"/>
              <a:gd name="connsiteY2" fmla="*/ 645239 h 645239"/>
              <a:gd name="connsiteX3" fmla="*/ 43030 w 6007580"/>
              <a:gd name="connsiteY3" fmla="*/ 591451 h 645239"/>
              <a:gd name="connsiteX4" fmla="*/ 0 w 6007580"/>
              <a:gd name="connsiteY4" fmla="*/ 21516 h 645239"/>
              <a:gd name="connsiteX0" fmla="*/ 53789 w 6061369"/>
              <a:gd name="connsiteY0" fmla="*/ 21516 h 645239"/>
              <a:gd name="connsiteX1" fmla="*/ 6061369 w 6061369"/>
              <a:gd name="connsiteY1" fmla="*/ 0 h 645239"/>
              <a:gd name="connsiteX2" fmla="*/ 5856974 w 6061369"/>
              <a:gd name="connsiteY2" fmla="*/ 645239 h 645239"/>
              <a:gd name="connsiteX3" fmla="*/ 0 w 6061369"/>
              <a:gd name="connsiteY3" fmla="*/ 612966 h 645239"/>
              <a:gd name="connsiteX4" fmla="*/ 53789 w 6061369"/>
              <a:gd name="connsiteY4" fmla="*/ 21516 h 645239"/>
              <a:gd name="connsiteX0" fmla="*/ 0 w 6104398"/>
              <a:gd name="connsiteY0" fmla="*/ 21516 h 645239"/>
              <a:gd name="connsiteX1" fmla="*/ 6104398 w 6104398"/>
              <a:gd name="connsiteY1" fmla="*/ 0 h 645239"/>
              <a:gd name="connsiteX2" fmla="*/ 5900003 w 6104398"/>
              <a:gd name="connsiteY2" fmla="*/ 645239 h 645239"/>
              <a:gd name="connsiteX3" fmla="*/ 43029 w 6104398"/>
              <a:gd name="connsiteY3" fmla="*/ 612966 h 645239"/>
              <a:gd name="connsiteX4" fmla="*/ 0 w 6104398"/>
              <a:gd name="connsiteY4" fmla="*/ 21516 h 645239"/>
              <a:gd name="connsiteX0" fmla="*/ 0 w 6491673"/>
              <a:gd name="connsiteY0" fmla="*/ 43031 h 666754"/>
              <a:gd name="connsiteX1" fmla="*/ 6491673 w 6491673"/>
              <a:gd name="connsiteY1" fmla="*/ 0 h 666754"/>
              <a:gd name="connsiteX2" fmla="*/ 5900003 w 6491673"/>
              <a:gd name="connsiteY2" fmla="*/ 666754 h 666754"/>
              <a:gd name="connsiteX3" fmla="*/ 43029 w 6491673"/>
              <a:gd name="connsiteY3" fmla="*/ 634481 h 666754"/>
              <a:gd name="connsiteX4" fmla="*/ 0 w 6491673"/>
              <a:gd name="connsiteY4" fmla="*/ 43031 h 666754"/>
              <a:gd name="connsiteX0" fmla="*/ 0 w 6491673"/>
              <a:gd name="connsiteY0" fmla="*/ 43031 h 688270"/>
              <a:gd name="connsiteX1" fmla="*/ 6491673 w 6491673"/>
              <a:gd name="connsiteY1" fmla="*/ 0 h 688270"/>
              <a:gd name="connsiteX2" fmla="*/ 6276520 w 6491673"/>
              <a:gd name="connsiteY2" fmla="*/ 688270 h 688270"/>
              <a:gd name="connsiteX3" fmla="*/ 43029 w 6491673"/>
              <a:gd name="connsiteY3" fmla="*/ 634481 h 688270"/>
              <a:gd name="connsiteX4" fmla="*/ 0 w 6491673"/>
              <a:gd name="connsiteY4" fmla="*/ 43031 h 68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1673" h="688270">
                <a:moveTo>
                  <a:pt x="0" y="43031"/>
                </a:moveTo>
                <a:lnTo>
                  <a:pt x="6491673" y="0"/>
                </a:lnTo>
                <a:lnTo>
                  <a:pt x="6276520" y="688270"/>
                </a:lnTo>
                <a:lnTo>
                  <a:pt x="43029" y="634481"/>
                </a:lnTo>
                <a:lnTo>
                  <a:pt x="0" y="43031"/>
                </a:lnTo>
                <a:close/>
              </a:path>
            </a:pathLst>
          </a:custGeom>
          <a:solidFill>
            <a:schemeClr val="accent1"/>
          </a:solidFill>
        </p:spPr>
        <p:txBody>
          <a:bodyPr lIns="252000" anchor="ctr"/>
          <a:lstStyle>
            <a:lvl1pPr marL="0" indent="0" algn="l">
              <a:lnSpc>
                <a:spcPct val="100000"/>
              </a:lnSpc>
              <a:spcBef>
                <a:spcPts val="3060"/>
              </a:spcBef>
              <a:spcAft>
                <a:spcPts val="3060"/>
              </a:spcAft>
              <a:buFont typeface="Arial" panose="020B0604020202020204" pitchFamily="34" charset="0"/>
              <a:buNone/>
              <a:defRPr sz="3672" b="1">
                <a:solidFill>
                  <a:schemeClr val="bg1"/>
                </a:solidFill>
                <a:latin typeface="+mj-lt"/>
              </a:defRPr>
            </a:lvl1pPr>
            <a:lvl2pPr marL="466298" indent="0">
              <a:buFont typeface="Arial" panose="020B0604020202020204" pitchFamily="34" charset="0"/>
              <a:buNone/>
              <a:defRPr>
                <a:solidFill>
                  <a:schemeClr val="bg1"/>
                </a:solidFill>
              </a:defRPr>
            </a:lvl2pPr>
            <a:lvl3pPr marL="932597" indent="0">
              <a:buFont typeface="Arial" panose="020B0604020202020204" pitchFamily="34" charset="0"/>
              <a:buNone/>
              <a:defRPr>
                <a:solidFill>
                  <a:schemeClr val="bg1"/>
                </a:solidFill>
              </a:defRPr>
            </a:lvl3pPr>
            <a:lvl4pPr marL="1398895" indent="0">
              <a:buFont typeface="Arial" panose="020B0604020202020204" pitchFamily="34" charset="0"/>
              <a:buNone/>
              <a:defRPr>
                <a:solidFill>
                  <a:schemeClr val="bg1"/>
                </a:solidFill>
              </a:defRPr>
            </a:lvl4pPr>
            <a:lvl5pPr marL="1865193" indent="0">
              <a:buFont typeface="Arial" panose="020B0604020202020204" pitchFamily="34" charset="0"/>
              <a:buNone/>
              <a:defRPr>
                <a:solidFill>
                  <a:schemeClr val="bg1"/>
                </a:solidFill>
              </a:defRPr>
            </a:lvl5pPr>
          </a:lstStyle>
          <a:p>
            <a:pPr lvl="0"/>
            <a:r>
              <a:rPr lang="ru-RU" dirty="0" smtClean="0"/>
              <a:t>Название темы</a:t>
            </a:r>
          </a:p>
        </p:txBody>
      </p:sp>
    </p:spTree>
    <p:extLst>
      <p:ext uri="{BB962C8B-B14F-4D97-AF65-F5344CB8AC3E}">
        <p14:creationId xmlns:p14="http://schemas.microsoft.com/office/powerpoint/2010/main" val="4238155716"/>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Компоновачный">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1169241" y="2601147"/>
            <a:ext cx="2533809" cy="2496733"/>
          </a:xfrm>
          <a:prstGeom prst="rect">
            <a:avLst/>
          </a:prstGeom>
        </p:spPr>
        <p:txBody>
          <a:bodyPr anchor="ctr"/>
          <a:lstStyle>
            <a:lvl1pPr marL="233149" indent="-233149">
              <a:buNone/>
              <a:defRPr lang="ru-RU" sz="1836">
                <a:solidFill>
                  <a:schemeClr val="accent4"/>
                </a:solidFill>
                <a:latin typeface="Segoe UI" panose="020B0502040204020203" pitchFamily="34" charset="0"/>
                <a:cs typeface="Segoe UI" panose="020B0502040204020203" pitchFamily="34" charset="0"/>
              </a:defRPr>
            </a:lvl1pPr>
          </a:lstStyle>
          <a:p>
            <a:pPr marL="0" lvl="0" indent="0">
              <a:lnSpc>
                <a:spcPct val="100000"/>
              </a:lnSpc>
              <a:spcBef>
                <a:spcPts val="2448"/>
              </a:spcBef>
            </a:pPr>
            <a:r>
              <a:rPr lang="ru-RU" dirty="0" smtClean="0"/>
              <a:t>Картинка</a:t>
            </a:r>
            <a:endParaRPr lang="ru-RU" dirty="0"/>
          </a:p>
        </p:txBody>
      </p:sp>
      <p:sp>
        <p:nvSpPr>
          <p:cNvPr id="5" name="Text Placeholder 3"/>
          <p:cNvSpPr>
            <a:spLocks noGrp="1"/>
          </p:cNvSpPr>
          <p:nvPr>
            <p:ph type="body" sz="quarter" idx="14" hasCustomPrompt="1"/>
          </p:nvPr>
        </p:nvSpPr>
        <p:spPr>
          <a:xfrm>
            <a:off x="4180852" y="2245850"/>
            <a:ext cx="7537169" cy="3341217"/>
          </a:xfrm>
          <a:prstGeom prst="rect">
            <a:avLst/>
          </a:prstGeom>
        </p:spPr>
        <p:txBody>
          <a:bodyPr anchor="ctr"/>
          <a:lstStyle>
            <a:lvl1pPr marL="0" indent="0">
              <a:lnSpc>
                <a:spcPct val="100000"/>
              </a:lnSpc>
              <a:spcBef>
                <a:spcPts val="2448"/>
              </a:spcBef>
              <a:buNone/>
              <a:defRPr sz="2040">
                <a:solidFill>
                  <a:schemeClr val="accent4"/>
                </a:solidFill>
                <a:latin typeface="Segoe UI" panose="020B0502040204020203" pitchFamily="34" charset="0"/>
                <a:cs typeface="Segoe UI" panose="020B0502040204020203" pitchFamily="34" charset="0"/>
              </a:defRPr>
            </a:lvl1pPr>
            <a:lvl2pPr marL="367164" indent="0">
              <a:lnSpc>
                <a:spcPct val="100000"/>
              </a:lnSpc>
              <a:spcBef>
                <a:spcPts val="1224"/>
              </a:spcBef>
              <a:buNone/>
              <a:defRPr sz="1632" baseline="0">
                <a:solidFill>
                  <a:schemeClr val="accent4"/>
                </a:solidFill>
                <a:latin typeface="Segoe UI" panose="020B0502040204020203" pitchFamily="34" charset="0"/>
                <a:cs typeface="Segoe UI" panose="020B0502040204020203" pitchFamily="34" charset="0"/>
              </a:defRPr>
            </a:lvl2pPr>
          </a:lstStyle>
          <a:p>
            <a:pPr lvl="0"/>
            <a:r>
              <a:rPr lang="ru-RU" dirty="0" smtClean="0"/>
              <a:t>Под заголовок</a:t>
            </a:r>
            <a:endParaRPr lang="en-US" dirty="0" smtClean="0"/>
          </a:p>
          <a:p>
            <a:pPr lvl="1"/>
            <a:r>
              <a:rPr lang="ru-RU" dirty="0" smtClean="0"/>
              <a:t>Текстовое описание</a:t>
            </a:r>
          </a:p>
        </p:txBody>
      </p:sp>
      <p:sp>
        <p:nvSpPr>
          <p:cNvPr id="7" name="Текст 3"/>
          <p:cNvSpPr>
            <a:spLocks noGrp="1"/>
          </p:cNvSpPr>
          <p:nvPr>
            <p:ph type="body" sz="quarter" idx="13" hasCustomPrompt="1"/>
          </p:nvPr>
        </p:nvSpPr>
        <p:spPr>
          <a:xfrm>
            <a:off x="1169241" y="451011"/>
            <a:ext cx="5809817" cy="680027"/>
          </a:xfrm>
          <a:prstGeom prst="rect">
            <a:avLst/>
          </a:prstGeom>
        </p:spPr>
        <p:txBody>
          <a:bodyPr anchor="ctr"/>
          <a:lstStyle>
            <a:lvl1pPr marL="0" indent="0" algn="l">
              <a:lnSpc>
                <a:spcPct val="100000"/>
              </a:lnSpc>
              <a:spcBef>
                <a:spcPts val="3060"/>
              </a:spcBef>
              <a:spcAft>
                <a:spcPts val="3060"/>
              </a:spcAft>
              <a:buFont typeface="Arial" panose="020B0604020202020204" pitchFamily="34" charset="0"/>
              <a:buNone/>
              <a:defRPr sz="3672" b="1">
                <a:solidFill>
                  <a:schemeClr val="bg1"/>
                </a:solidFill>
                <a:latin typeface="+mj-lt"/>
              </a:defRPr>
            </a:lvl1pPr>
            <a:lvl2pPr marL="466298" indent="0">
              <a:buFont typeface="Arial" panose="020B0604020202020204" pitchFamily="34" charset="0"/>
              <a:buNone/>
              <a:defRPr>
                <a:solidFill>
                  <a:schemeClr val="bg1"/>
                </a:solidFill>
              </a:defRPr>
            </a:lvl2pPr>
            <a:lvl3pPr marL="932597" indent="0">
              <a:buFont typeface="Arial" panose="020B0604020202020204" pitchFamily="34" charset="0"/>
              <a:buNone/>
              <a:defRPr>
                <a:solidFill>
                  <a:schemeClr val="bg1"/>
                </a:solidFill>
              </a:defRPr>
            </a:lvl3pPr>
            <a:lvl4pPr marL="1398895" indent="0">
              <a:buFont typeface="Arial" panose="020B0604020202020204" pitchFamily="34" charset="0"/>
              <a:buNone/>
              <a:defRPr>
                <a:solidFill>
                  <a:schemeClr val="bg1"/>
                </a:solidFill>
              </a:defRPr>
            </a:lvl4pPr>
            <a:lvl5pPr marL="1865193" indent="0">
              <a:buFont typeface="Arial" panose="020B0604020202020204" pitchFamily="34" charset="0"/>
              <a:buNone/>
              <a:defRPr>
                <a:solidFill>
                  <a:schemeClr val="bg1"/>
                </a:solidFill>
              </a:defRPr>
            </a:lvl5pPr>
          </a:lstStyle>
          <a:p>
            <a:pPr lvl="0"/>
            <a:r>
              <a:rPr lang="ru-RU" dirty="0" smtClean="0"/>
              <a:t>Название темы</a:t>
            </a:r>
          </a:p>
        </p:txBody>
      </p:sp>
    </p:spTree>
    <p:extLst>
      <p:ext uri="{BB962C8B-B14F-4D97-AF65-F5344CB8AC3E}">
        <p14:creationId xmlns:p14="http://schemas.microsoft.com/office/powerpoint/2010/main" val="1599772846"/>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Маркеры +">
    <p:spTree>
      <p:nvGrpSpPr>
        <p:cNvPr id="1" name=""/>
        <p:cNvGrpSpPr/>
        <p:nvPr/>
      </p:nvGrpSpPr>
      <p:grpSpPr>
        <a:xfrm>
          <a:off x="0" y="0"/>
          <a:ext cx="0" cy="0"/>
          <a:chOff x="0" y="0"/>
          <a:chExt cx="0" cy="0"/>
        </a:xfrm>
      </p:grpSpPr>
      <p:sp>
        <p:nvSpPr>
          <p:cNvPr id="9" name="Text Placeholder 2"/>
          <p:cNvSpPr>
            <a:spLocks noGrp="1"/>
          </p:cNvSpPr>
          <p:nvPr>
            <p:ph type="body" sz="quarter" idx="15" hasCustomPrompt="1"/>
          </p:nvPr>
        </p:nvSpPr>
        <p:spPr>
          <a:xfrm>
            <a:off x="4191824" y="2225765"/>
            <a:ext cx="8244652" cy="3340209"/>
          </a:xfrm>
          <a:prstGeom prst="rect">
            <a:avLst/>
          </a:prstGeom>
        </p:spPr>
        <p:txBody>
          <a:bodyPr anchor="ctr"/>
          <a:lstStyle>
            <a:lvl1pPr marL="734328" indent="-367164" algn="l">
              <a:lnSpc>
                <a:spcPct val="100000"/>
              </a:lnSpc>
              <a:spcBef>
                <a:spcPts val="2448"/>
              </a:spcBef>
              <a:buClr>
                <a:schemeClr val="accent4"/>
              </a:buClr>
              <a:buSzPct val="100000"/>
              <a:buFont typeface="Arial" panose="020B0604020202020204" pitchFamily="34" charset="0"/>
              <a:buChar char="•"/>
              <a:defRPr sz="1836" baseline="0">
                <a:solidFill>
                  <a:schemeClr val="accent4"/>
                </a:solidFill>
                <a:latin typeface="+mn-lt"/>
              </a:defRPr>
            </a:lvl1pPr>
          </a:lstStyle>
          <a:p>
            <a:pPr lvl="0"/>
            <a:r>
              <a:rPr lang="ru-RU" dirty="0" smtClean="0"/>
              <a:t>Первый текст</a:t>
            </a:r>
          </a:p>
          <a:p>
            <a:pPr lvl="0"/>
            <a:r>
              <a:rPr lang="ru-RU" dirty="0" smtClean="0"/>
              <a:t>Второй текст</a:t>
            </a:r>
          </a:p>
          <a:p>
            <a:pPr lvl="0"/>
            <a:r>
              <a:rPr lang="ru-RU" dirty="0" smtClean="0"/>
              <a:t>Третий текст</a:t>
            </a:r>
            <a:endParaRPr lang="en-US" dirty="0" smtClean="0"/>
          </a:p>
        </p:txBody>
      </p:sp>
      <p:sp>
        <p:nvSpPr>
          <p:cNvPr id="6" name="Текст 3"/>
          <p:cNvSpPr>
            <a:spLocks noGrp="1"/>
          </p:cNvSpPr>
          <p:nvPr>
            <p:ph type="body" sz="quarter" idx="13" hasCustomPrompt="1"/>
          </p:nvPr>
        </p:nvSpPr>
        <p:spPr>
          <a:xfrm>
            <a:off x="1169241" y="451011"/>
            <a:ext cx="5809817" cy="680027"/>
          </a:xfrm>
          <a:prstGeom prst="rect">
            <a:avLst/>
          </a:prstGeom>
        </p:spPr>
        <p:txBody>
          <a:bodyPr anchor="ctr"/>
          <a:lstStyle>
            <a:lvl1pPr marL="0" indent="0" algn="l">
              <a:lnSpc>
                <a:spcPct val="100000"/>
              </a:lnSpc>
              <a:spcBef>
                <a:spcPts val="3060"/>
              </a:spcBef>
              <a:spcAft>
                <a:spcPts val="3060"/>
              </a:spcAft>
              <a:buFont typeface="Arial" panose="020B0604020202020204" pitchFamily="34" charset="0"/>
              <a:buNone/>
              <a:defRPr sz="3672" b="1">
                <a:solidFill>
                  <a:schemeClr val="bg1"/>
                </a:solidFill>
                <a:latin typeface="+mj-lt"/>
              </a:defRPr>
            </a:lvl1pPr>
            <a:lvl2pPr marL="466298" indent="0">
              <a:buFont typeface="Arial" panose="020B0604020202020204" pitchFamily="34" charset="0"/>
              <a:buNone/>
              <a:defRPr>
                <a:solidFill>
                  <a:schemeClr val="bg1"/>
                </a:solidFill>
              </a:defRPr>
            </a:lvl2pPr>
            <a:lvl3pPr marL="932597" indent="0">
              <a:buFont typeface="Arial" panose="020B0604020202020204" pitchFamily="34" charset="0"/>
              <a:buNone/>
              <a:defRPr>
                <a:solidFill>
                  <a:schemeClr val="bg1"/>
                </a:solidFill>
              </a:defRPr>
            </a:lvl3pPr>
            <a:lvl4pPr marL="1398895" indent="0">
              <a:buFont typeface="Arial" panose="020B0604020202020204" pitchFamily="34" charset="0"/>
              <a:buNone/>
              <a:defRPr>
                <a:solidFill>
                  <a:schemeClr val="bg1"/>
                </a:solidFill>
              </a:defRPr>
            </a:lvl4pPr>
            <a:lvl5pPr marL="1865193" indent="0">
              <a:buFont typeface="Arial" panose="020B0604020202020204" pitchFamily="34" charset="0"/>
              <a:buNone/>
              <a:defRPr>
                <a:solidFill>
                  <a:schemeClr val="bg1"/>
                </a:solidFill>
              </a:defRPr>
            </a:lvl5pPr>
          </a:lstStyle>
          <a:p>
            <a:pPr lvl="0"/>
            <a:r>
              <a:rPr lang="ru-RU" dirty="0" smtClean="0"/>
              <a:t>Название темы</a:t>
            </a:r>
          </a:p>
        </p:txBody>
      </p:sp>
      <p:sp>
        <p:nvSpPr>
          <p:cNvPr id="8" name="Picture Placeholder 5"/>
          <p:cNvSpPr>
            <a:spLocks noGrp="1"/>
          </p:cNvSpPr>
          <p:nvPr>
            <p:ph type="pic" sz="quarter" idx="12" hasCustomPrompt="1"/>
          </p:nvPr>
        </p:nvSpPr>
        <p:spPr>
          <a:xfrm>
            <a:off x="1169241" y="2601147"/>
            <a:ext cx="2533809" cy="2496733"/>
          </a:xfrm>
          <a:prstGeom prst="rect">
            <a:avLst/>
          </a:prstGeom>
        </p:spPr>
        <p:txBody>
          <a:bodyPr anchor="ctr"/>
          <a:lstStyle>
            <a:lvl1pPr marL="233149" indent="-233149">
              <a:buNone/>
              <a:defRPr lang="ru-RU" sz="1836">
                <a:solidFill>
                  <a:schemeClr val="accent4"/>
                </a:solidFill>
                <a:latin typeface="Segoe UI" panose="020B0502040204020203" pitchFamily="34" charset="0"/>
                <a:cs typeface="Segoe UI" panose="020B0502040204020203" pitchFamily="34" charset="0"/>
              </a:defRPr>
            </a:lvl1pPr>
          </a:lstStyle>
          <a:p>
            <a:pPr marL="0" lvl="0" indent="0">
              <a:lnSpc>
                <a:spcPct val="100000"/>
              </a:lnSpc>
              <a:spcBef>
                <a:spcPts val="2448"/>
              </a:spcBef>
            </a:pPr>
            <a:r>
              <a:rPr lang="ru-RU" dirty="0" smtClean="0"/>
              <a:t>Картинка</a:t>
            </a:r>
            <a:endParaRPr lang="ru-RU" dirty="0"/>
          </a:p>
        </p:txBody>
      </p:sp>
    </p:spTree>
    <p:extLst>
      <p:ext uri="{BB962C8B-B14F-4D97-AF65-F5344CB8AC3E}">
        <p14:creationId xmlns:p14="http://schemas.microsoft.com/office/powerpoint/2010/main" val="330986034"/>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686936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3319235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534330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38435576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74640" y="1228617"/>
            <a:ext cx="11887198" cy="1551194"/>
          </a:xfrm>
        </p:spPr>
        <p:txBody>
          <a:bodyPr/>
          <a:lstStyle>
            <a:lvl1pPr marL="0" indent="0">
              <a:buNone/>
              <a:defRPr lang="en-US" dirty="0" smtClean="0"/>
            </a:lvl1pPr>
            <a:lvl2pPr marL="0" indent="0">
              <a:buNone/>
              <a:defRPr/>
            </a:lvl2pPr>
            <a:lvl3pPr marL="278484" indent="-189434">
              <a:buFont typeface="Wingdings" panose="05000000000000000000" pitchFamily="2" charset="2"/>
              <a:buChar char="§"/>
              <a:defRPr/>
            </a:lvl3pPr>
            <a:lvl4pPr marL="1398895" indent="0">
              <a:buNone/>
              <a:defRPr/>
            </a:lvl4pPr>
            <a:lvl5pPr marL="1865193"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40548298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3"/>
            <a:ext cx="11375537" cy="949747"/>
          </a:xfrm>
        </p:spPr>
        <p:txBody>
          <a:bodyPr/>
          <a:lstStyle>
            <a:lvl1pPr>
              <a:defRPr sz="5524"/>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21"/>
            <a:ext cx="11375537" cy="1258486"/>
          </a:xfrm>
        </p:spPr>
        <p:txBody>
          <a:bodyPr/>
          <a:lstStyle>
            <a:lvl1pPr marL="3239"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9"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57" indent="-4112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23" indent="-35296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76" indent="-3432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Picture 2"/>
          <p:cNvPicPr>
            <a:picLocks noChangeAspect="1"/>
          </p:cNvPicPr>
          <p:nvPr userDrawn="1"/>
        </p:nvPicPr>
        <p:blipFill>
          <a:blip r:embed="rId3"/>
          <a:stretch>
            <a:fillRect/>
          </a:stretch>
        </p:blipFill>
        <p:spPr>
          <a:xfrm>
            <a:off x="307676" y="6111628"/>
            <a:ext cx="2922825" cy="758583"/>
          </a:xfrm>
          <a:prstGeom prst="rect">
            <a:avLst/>
          </a:prstGeom>
        </p:spPr>
      </p:pic>
    </p:spTree>
    <p:extLst>
      <p:ext uri="{BB962C8B-B14F-4D97-AF65-F5344CB8AC3E}">
        <p14:creationId xmlns:p14="http://schemas.microsoft.com/office/powerpoint/2010/main" val="334925677"/>
      </p:ext>
    </p:extLst>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6896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554731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77241" y="2622942"/>
            <a:ext cx="11037410" cy="2165896"/>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21824" y="6482892"/>
            <a:ext cx="2901844" cy="372394"/>
          </a:xfrm>
          <a:prstGeom prst="rect">
            <a:avLst/>
          </a:prstGeom>
        </p:spPr>
        <p:txBody>
          <a:bodyPr lIns="121883" tIns="60941" rIns="121883" bIns="60941"/>
          <a:lstStyle/>
          <a:p>
            <a:fld id="{00B0806A-3FF6-4D4F-A34C-75A45DBA47E5}" type="datetimeFigureOut">
              <a:rPr lang="ru-RU" smtClean="0">
                <a:solidFill>
                  <a:prstClr val="black"/>
                </a:solidFill>
              </a:rPr>
              <a:pPr/>
              <a:t>13.12.2014</a:t>
            </a:fld>
            <a:endParaRPr lang="ru-RU" dirty="0">
              <a:solidFill>
                <a:prstClr val="black"/>
              </a:solidFill>
            </a:endParaRPr>
          </a:p>
        </p:txBody>
      </p:sp>
      <p:sp>
        <p:nvSpPr>
          <p:cNvPr id="5" name="Нижний колонтитул 4"/>
          <p:cNvSpPr>
            <a:spLocks noGrp="1"/>
          </p:cNvSpPr>
          <p:nvPr>
            <p:ph type="ftr" sz="quarter" idx="11"/>
          </p:nvPr>
        </p:nvSpPr>
        <p:spPr>
          <a:xfrm>
            <a:off x="4249130" y="6482892"/>
            <a:ext cx="3938217" cy="372394"/>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912809" y="6482892"/>
            <a:ext cx="2901844" cy="372394"/>
          </a:xfrm>
          <a:prstGeom prst="rect">
            <a:avLst/>
          </a:prstGeom>
        </p:spPr>
        <p:txBody>
          <a:bodyPr lIns="121883" tIns="60941" rIns="121883" bIns="60941"/>
          <a:lstStyle/>
          <a:p>
            <a:fld id="{E5742F8B-14A1-4CD8-A0DC-ECD3BCB5B6F8}" type="slidenum">
              <a:rPr lang="ru-RU" smtClean="0">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77242" y="1238600"/>
            <a:ext cx="10998507" cy="888308"/>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529759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74781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037978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6329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2770501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48061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1996804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3127219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42711902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5923113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2974337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140187730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2771631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7252094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129686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311647590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9884041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16346417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72550742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0483794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405273714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883979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214444333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78888306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99019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135869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767992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79658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191133916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494" indent="-290494">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63" indent="-280969">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56" indent="-29049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42" indent="-228586">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26" indent="-228586">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78764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1B54A5"/>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47196015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_1">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1" y="6565392"/>
            <a:ext cx="3937000" cy="137160"/>
          </a:xfrm>
          <a:prstGeom prst="rect">
            <a:avLst/>
          </a:prstGeom>
        </p:spPr>
        <p:txBody>
          <a:bodyPr/>
          <a:lstStyle>
            <a:lvl1pPr>
              <a:defRPr>
                <a:solidFill>
                  <a:schemeClr val="tx2"/>
                </a:solidFill>
              </a:defRPr>
            </a:lvl1pPr>
          </a:lstStyle>
          <a:p>
            <a:r>
              <a:rPr dirty="0" smtClean="0">
                <a:solidFill>
                  <a:srgbClr val="505050"/>
                </a:solidFill>
              </a:rPr>
              <a:t>Microsoft Confidential</a:t>
            </a:r>
            <a:endParaRPr dirty="0">
              <a:solidFill>
                <a:srgbClr val="505050"/>
              </a:solidFill>
            </a:endParaRPr>
          </a:p>
        </p:txBody>
      </p:sp>
      <p:sp>
        <p:nvSpPr>
          <p:cNvPr id="4" name="Slide Number Placeholder 3"/>
          <p:cNvSpPr>
            <a:spLocks noGrp="1"/>
          </p:cNvSpPr>
          <p:nvPr>
            <p:ph type="sldNum" sz="quarter" idx="11"/>
          </p:nvPr>
        </p:nvSpPr>
        <p:spPr>
          <a:xfrm>
            <a:off x="11595102" y="6565392"/>
            <a:ext cx="566737" cy="137160"/>
          </a:xfrm>
          <a:prstGeom prst="rect">
            <a:avLst/>
          </a:prstGeom>
        </p:spPr>
        <p:txBody>
          <a:bodyPr/>
          <a:lstStyle>
            <a:lvl1pPr>
              <a:defRPr>
                <a:solidFill>
                  <a:schemeClr val="tx2"/>
                </a:solidFill>
              </a:defRPr>
            </a:lvl1pPr>
          </a:lstStyle>
          <a:p>
            <a:fld id="{27258FFF-F925-446B-8502-81C933981705}" type="slidenum">
              <a:rPr smtClean="0">
                <a:solidFill>
                  <a:srgbClr val="505050"/>
                </a:solidFill>
              </a:rPr>
              <a:pPr/>
              <a:t>‹#›</a:t>
            </a:fld>
            <a:endParaRPr dirty="0">
              <a:solidFill>
                <a:srgbClr val="505050"/>
              </a:solidFill>
            </a:endParaRPr>
          </a:p>
        </p:txBody>
      </p:sp>
      <p:sp>
        <p:nvSpPr>
          <p:cNvPr id="5" name="Text Placeholder 4"/>
          <p:cNvSpPr>
            <a:spLocks noGrp="1"/>
          </p:cNvSpPr>
          <p:nvPr>
            <p:ph type="body" sz="quarter" idx="12"/>
          </p:nvPr>
        </p:nvSpPr>
        <p:spPr>
          <a:xfrm>
            <a:off x="274640" y="369116"/>
            <a:ext cx="10972799" cy="1024685"/>
          </a:xfrm>
          <a:prstGeom prst="rect">
            <a:avLst/>
          </a:prstGeom>
        </p:spPr>
        <p:txBody>
          <a:bodyPr lIns="146304" tIns="91440" rIns="146304" bIns="91440">
            <a:noAutofit/>
          </a:bodyPr>
          <a:lstStyle>
            <a:lvl1pPr marL="0" indent="0">
              <a:lnSpc>
                <a:spcPct val="90000"/>
              </a:lnSpc>
              <a:spcBef>
                <a:spcPts val="1199"/>
              </a:spcBef>
              <a:spcAft>
                <a:spcPts val="2400"/>
              </a:spcAft>
              <a:buFontTx/>
              <a:buNone/>
              <a:defRPr lang="en-US" sz="5200" b="0" i="0" kern="1200" spc="0" baseline="0" dirty="0" smtClean="0">
                <a:solidFill>
                  <a:schemeClr val="tx2"/>
                </a:solidFill>
                <a:latin typeface="+mj-lt"/>
                <a:ea typeface="+mn-ea"/>
                <a:cs typeface="+mn-cs"/>
              </a:defRPr>
            </a:lvl1pPr>
          </a:lstStyle>
          <a:p>
            <a:pPr marL="0" marR="0" lvl="0" indent="0" algn="l" defTabSz="932634" rtl="0" eaLnBrk="1" fontAlgn="auto" latinLnBrk="0" hangingPunct="1">
              <a:lnSpc>
                <a:spcPct val="90000"/>
              </a:lnSpc>
              <a:spcBef>
                <a:spcPts val="1199"/>
              </a:spcBef>
              <a:spcAft>
                <a:spcPts val="2400"/>
              </a:spcAft>
              <a:buClrTx/>
              <a:buSzPct val="90000"/>
              <a:buFontTx/>
              <a:buNone/>
              <a:tabLst/>
            </a:pPr>
            <a:r>
              <a:rPr lang="en-US" dirty="0" smtClean="0"/>
              <a:t>Click to edit Master text</a:t>
            </a:r>
          </a:p>
        </p:txBody>
      </p:sp>
    </p:spTree>
    <p:extLst>
      <p:ext uri="{BB962C8B-B14F-4D97-AF65-F5344CB8AC3E}">
        <p14:creationId xmlns:p14="http://schemas.microsoft.com/office/powerpoint/2010/main" val="26066746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311069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Blue Tile Title">
    <p:spTree>
      <p:nvGrpSpPr>
        <p:cNvPr id="1" name=""/>
        <p:cNvGrpSpPr/>
        <p:nvPr/>
      </p:nvGrpSpPr>
      <p:grpSpPr>
        <a:xfrm>
          <a:off x="0" y="0"/>
          <a:ext cx="0" cy="0"/>
          <a:chOff x="0" y="0"/>
          <a:chExt cx="0" cy="0"/>
        </a:xfrm>
      </p:grpSpPr>
      <p:pic>
        <p:nvPicPr>
          <p:cNvPr id="6" name="Picture 5" descr="hanggliders - secondary.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88" y="0"/>
            <a:ext cx="12435389" cy="6994525"/>
          </a:xfrm>
          <a:prstGeom prst="rect">
            <a:avLst/>
          </a:prstGeom>
        </p:spPr>
      </p:pic>
      <p:sp>
        <p:nvSpPr>
          <p:cNvPr id="9" name="Text Placeholder 8"/>
          <p:cNvSpPr>
            <a:spLocks noGrp="1"/>
          </p:cNvSpPr>
          <p:nvPr>
            <p:ph type="body" sz="quarter" idx="10"/>
          </p:nvPr>
        </p:nvSpPr>
        <p:spPr>
          <a:xfrm>
            <a:off x="285752" y="304800"/>
            <a:ext cx="4556125" cy="2210862"/>
          </a:xfrm>
          <a:solidFill>
            <a:srgbClr val="003963">
              <a:alpha val="90000"/>
            </a:srgbClr>
          </a:solidFill>
        </p:spPr>
        <p:txBody>
          <a:bodyPr/>
          <a:lstStyle>
            <a:lvl1pPr marL="0" indent="0">
              <a:lnSpc>
                <a:spcPts val="4799"/>
              </a:lnSpc>
              <a:spcBef>
                <a:spcPts val="0"/>
              </a:spcBef>
              <a:buFontTx/>
              <a:buNone/>
              <a:defRPr sz="4300">
                <a:solidFill>
                  <a:schemeClr val="bg1"/>
                </a:solidFill>
              </a:defRPr>
            </a:lvl1pPr>
            <a:lvl2pPr marL="0" indent="0">
              <a:lnSpc>
                <a:spcPts val="2600"/>
              </a:lnSpc>
              <a:spcBef>
                <a:spcPts val="3599"/>
              </a:spcBef>
              <a:spcAft>
                <a:spcPts val="2400"/>
              </a:spcAft>
              <a:buFontTx/>
              <a:buNone/>
              <a:defRPr sz="2000">
                <a:solidFill>
                  <a:schemeClr val="bg1"/>
                </a:solidFill>
              </a:defRPr>
            </a:lvl2pPr>
            <a:lvl3pPr marL="230161" indent="-228574">
              <a:lnSpc>
                <a:spcPts val="2700"/>
              </a:lnSpc>
              <a:spcBef>
                <a:spcPts val="0"/>
              </a:spcBef>
              <a:defRPr sz="2000">
                <a:solidFill>
                  <a:schemeClr val="bg1"/>
                </a:solidFill>
              </a:defRPr>
            </a:lvl3pPr>
            <a:lvl4pPr marL="230161" indent="-228574">
              <a:lnSpc>
                <a:spcPts val="2700"/>
              </a:lnSpc>
              <a:spcBef>
                <a:spcPts val="0"/>
              </a:spcBef>
              <a:defRPr sz="2000">
                <a:solidFill>
                  <a:schemeClr val="bg1"/>
                </a:solidFill>
              </a:defRPr>
            </a:lvl4pPr>
            <a:lvl5pPr marL="230161" indent="-228574">
              <a:lnSpc>
                <a:spcPts val="2700"/>
              </a:lnSpc>
              <a:spcBef>
                <a:spcPts val="0"/>
              </a:spcBef>
              <a:defRPr sz="2000">
                <a:solidFill>
                  <a:schemeClr val="bg1"/>
                </a:solidFill>
              </a:defRPr>
            </a:lvl5pPr>
          </a:lstStyle>
          <a:p>
            <a:pPr lvl="0"/>
            <a:r>
              <a:rPr lang="en-US" dirty="0" smtClean="0"/>
              <a:t>Click to edit Master text styles</a:t>
            </a:r>
          </a:p>
          <a:p>
            <a:pPr lvl="1"/>
            <a:r>
              <a:rPr lang="en-US" dirty="0" smtClean="0"/>
              <a:t>Second level</a:t>
            </a:r>
          </a:p>
        </p:txBody>
      </p:sp>
      <p:sp>
        <p:nvSpPr>
          <p:cNvPr id="3" name="TextBox 2"/>
          <p:cNvSpPr txBox="1"/>
          <p:nvPr userDrawn="1"/>
        </p:nvSpPr>
        <p:spPr>
          <a:xfrm>
            <a:off x="-1819059" y="-457200"/>
            <a:ext cx="914400" cy="914400"/>
          </a:xfrm>
          <a:prstGeom prst="rect">
            <a:avLst/>
          </a:prstGeom>
          <a:noFill/>
        </p:spPr>
        <p:txBody>
          <a:bodyPr wrap="none" lIns="182854" tIns="146283" rIns="182854" bIns="146283" rtlCol="0">
            <a:noAutofit/>
          </a:bodyPr>
          <a:lstStyle/>
          <a:p>
            <a:pPr>
              <a:lnSpc>
                <a:spcPct val="90000"/>
              </a:lnSpc>
              <a:spcAft>
                <a:spcPts val="600"/>
              </a:spcAft>
            </a:pPr>
            <a:endParaRPr lang="en-US" sz="2400" dirty="0" smtClean="0">
              <a:gradFill>
                <a:gsLst>
                  <a:gs pos="2917">
                    <a:srgbClr val="000000"/>
                  </a:gs>
                  <a:gs pos="30000">
                    <a:srgbClr val="000000"/>
                  </a:gs>
                </a:gsLst>
                <a:lin ang="5400000" scaled="0"/>
              </a:gradFill>
            </a:endParaRPr>
          </a:p>
        </p:txBody>
      </p:sp>
      <p:sp>
        <p:nvSpPr>
          <p:cNvPr id="2" name="TextBox 1"/>
          <p:cNvSpPr txBox="1"/>
          <p:nvPr userDrawn="1"/>
        </p:nvSpPr>
        <p:spPr>
          <a:xfrm>
            <a:off x="15918690" y="-3259174"/>
            <a:ext cx="914400" cy="914400"/>
          </a:xfrm>
          <a:prstGeom prst="rect">
            <a:avLst/>
          </a:prstGeom>
          <a:noFill/>
        </p:spPr>
        <p:txBody>
          <a:bodyPr wrap="none" lIns="182854" tIns="146283" rIns="182854" bIns="146283" rtlCol="0">
            <a:noAutofit/>
          </a:bodyPr>
          <a:lstStyle/>
          <a:p>
            <a:pPr>
              <a:lnSpc>
                <a:spcPct val="90000"/>
              </a:lnSpc>
              <a:spcAft>
                <a:spcPts val="600"/>
              </a:spcAft>
            </a:pPr>
            <a:endParaRPr lang="en-US" sz="2400" dirty="0" smtClean="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34654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21625054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720111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370190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27419404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6231565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088762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291003353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8852198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618049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408555824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69562801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3628651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8094041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961154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117531626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5505931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95491851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81543470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193788046"/>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357608410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4275550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85212196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993521533"/>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71797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9968933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5300924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0952813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175682727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7C50AD0B-2388-4445-AFCD-B7D8814FC016}" type="datetimeFigureOut">
              <a:rPr lang="en-US" smtClean="0">
                <a:solidFill>
                  <a:srgbClr val="505050"/>
                </a:solidFill>
              </a:rPr>
              <a:pPr/>
              <a:t>12/13/2014</a:t>
            </a:fld>
            <a:endParaRPr lang="en-US">
              <a:solidFill>
                <a:srgbClr val="505050"/>
              </a:solidFill>
            </a:endParaRPr>
          </a:p>
        </p:txBody>
      </p:sp>
      <p:sp>
        <p:nvSpPr>
          <p:cNvPr id="5" name="Footer Placeholder 4"/>
          <p:cNvSpPr>
            <a:spLocks noGrp="1"/>
          </p:cNvSpPr>
          <p:nvPr>
            <p:ph type="ftr" sz="quarter" idx="11"/>
          </p:nvPr>
        </p:nvSpPr>
        <p:spPr/>
        <p:txBody>
          <a:bodyPr/>
          <a:lstStyle/>
          <a:p>
            <a:endParaRPr>
              <a:gradFill>
                <a:gsLst>
                  <a:gs pos="2239">
                    <a:srgbClr val="505050"/>
                  </a:gs>
                  <a:gs pos="11940">
                    <a:srgbClr val="505050"/>
                  </a:gs>
                </a:gsLst>
                <a:lin ang="5400000" scaled="0"/>
              </a:gradFill>
            </a:endParaRPr>
          </a:p>
        </p:txBody>
      </p:sp>
      <p:sp>
        <p:nvSpPr>
          <p:cNvPr id="6" name="Slide Number Placeholder 5"/>
          <p:cNvSpPr>
            <a:spLocks noGrp="1"/>
          </p:cNvSpPr>
          <p:nvPr>
            <p:ph type="sldNum" sz="quarter" idx="12"/>
          </p:nvPr>
        </p:nvSpPr>
        <p:spPr/>
        <p:txBody>
          <a:bodyPr/>
          <a:lstStyle/>
          <a:p>
            <a:fld id="{D6E1F34B-605D-4369-B0CF-3C823C3B3B66}"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1527994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pic>
        <p:nvPicPr>
          <p:cNvPr id="7" name="Picture 6" descr="WinAzure_rgb_Wht_S.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66104" y="6423318"/>
            <a:ext cx="1737341" cy="416792"/>
          </a:xfrm>
          <a:prstGeom prst="rect">
            <a:avLst/>
          </a:prstGeom>
        </p:spPr>
      </p:pic>
      <p:sp>
        <p:nvSpPr>
          <p:cNvPr id="11" name="Slide Number Placeholder 5"/>
          <p:cNvSpPr txBox="1">
            <a:spLocks/>
          </p:cNvSpPr>
          <p:nvPr/>
        </p:nvSpPr>
        <p:spPr>
          <a:xfrm>
            <a:off x="11762710" y="7368877"/>
            <a:ext cx="438755" cy="232711"/>
          </a:xfrm>
          <a:prstGeom prst="rect">
            <a:avLst/>
          </a:prstGeom>
        </p:spPr>
        <p:txBody>
          <a:bodyPr lIns="91419" tIns="45708" rIns="91419" bIns="45708"/>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6" name="Title 1"/>
          <p:cNvSpPr>
            <a:spLocks noGrp="1"/>
          </p:cNvSpPr>
          <p:nvPr>
            <p:ph type="title" hasCustomPrompt="1"/>
          </p:nvPr>
        </p:nvSpPr>
        <p:spPr>
          <a:xfrm>
            <a:off x="272274" y="295274"/>
            <a:ext cx="11889564" cy="825501"/>
          </a:xfrm>
        </p:spPr>
        <p:txBody>
          <a:bodyPr/>
          <a:lstStyle>
            <a:lvl1pPr>
              <a:defRPr>
                <a:solidFill>
                  <a:schemeClr val="bg1">
                    <a:alpha val="99000"/>
                  </a:schemeClr>
                </a:solidFill>
              </a:defRPr>
            </a:lvl1pPr>
          </a:lstStyle>
          <a:p>
            <a:r>
              <a:rPr lang="en-US" dirty="0" smtClean="0"/>
              <a:t>Slide title</a:t>
            </a:r>
            <a:endParaRPr lang="en-US" dirty="0"/>
          </a:p>
        </p:txBody>
      </p:sp>
      <p:sp>
        <p:nvSpPr>
          <p:cNvPr id="17" name="Text Placeholder 4"/>
          <p:cNvSpPr>
            <a:spLocks noGrp="1"/>
          </p:cNvSpPr>
          <p:nvPr>
            <p:ph type="body" sz="quarter" idx="15" hasCustomPrompt="1"/>
          </p:nvPr>
        </p:nvSpPr>
        <p:spPr>
          <a:xfrm>
            <a:off x="272279" y="1028702"/>
            <a:ext cx="11889559" cy="732769"/>
          </a:xfrm>
          <a:noFill/>
        </p:spPr>
        <p:txBody>
          <a:bodyPr lIns="146290" tIns="109717" rIns="146290" bIns="109717">
            <a:noAutofit/>
          </a:bodyPr>
          <a:lstStyle>
            <a:lvl1pPr marL="0" indent="0">
              <a:spcBef>
                <a:spcPts val="0"/>
              </a:spcBef>
              <a:buNone/>
              <a:defRPr sz="2800" spc="0" baseline="0">
                <a:solidFill>
                  <a:srgbClr val="0054A6">
                    <a:alpha val="99000"/>
                  </a:srgbClr>
                </a:solidFill>
                <a:latin typeface="+mj-lt"/>
              </a:defRPr>
            </a:lvl1pPr>
          </a:lstStyle>
          <a:p>
            <a:pPr lvl="0"/>
            <a:r>
              <a:rPr lang="en-US" dirty="0" smtClean="0"/>
              <a:t>Secondary title</a:t>
            </a:r>
          </a:p>
        </p:txBody>
      </p:sp>
    </p:spTree>
    <p:extLst>
      <p:ext uri="{BB962C8B-B14F-4D97-AF65-F5344CB8AC3E}">
        <p14:creationId xmlns:p14="http://schemas.microsoft.com/office/powerpoint/2010/main" val="317735349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905" y="0"/>
            <a:ext cx="10910667" cy="1463669"/>
          </a:xfrm>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35247798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0546653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2" y="274320"/>
            <a:ext cx="9143999" cy="1097302"/>
          </a:xfrm>
        </p:spPr>
        <p:txBody>
          <a:bodyPr lIns="0" tIns="0" rIns="0" bIns="0"/>
          <a:lstStyle>
            <a:lvl1pPr>
              <a:lnSpc>
                <a:spcPts val="6299"/>
              </a:lnSpc>
              <a:defRPr sz="4799" baseline="0">
                <a:solidFill>
                  <a:schemeClr val="accent2"/>
                </a:solidFill>
              </a:defRPr>
            </a:lvl1pPr>
          </a:lstStyle>
          <a:p>
            <a:r>
              <a:rPr lang="en-US" dirty="0" err="1" smtClean="0"/>
              <a:t>Lorem</a:t>
            </a:r>
            <a:r>
              <a:rPr lang="en-US" dirty="0" smtClean="0"/>
              <a:t> </a:t>
            </a:r>
            <a:r>
              <a:rPr lang="en-US" dirty="0" err="1" smtClean="0"/>
              <a:t>ipsum</a:t>
            </a:r>
            <a:r>
              <a:rPr lang="en-US" dirty="0" smtClean="0"/>
              <a:t> dolor sit.</a:t>
            </a:r>
            <a:endParaRPr lang="en-US" dirty="0"/>
          </a:p>
        </p:txBody>
      </p:sp>
      <p:sp>
        <p:nvSpPr>
          <p:cNvPr id="3" name="Footer Placeholder 2"/>
          <p:cNvSpPr>
            <a:spLocks noGrp="1"/>
          </p:cNvSpPr>
          <p:nvPr>
            <p:ph type="ftr" sz="quarter" idx="10"/>
          </p:nvPr>
        </p:nvSpPr>
        <p:spPr/>
        <p:txBody>
          <a:bodyPr/>
          <a:lstStyle/>
          <a:p>
            <a:r>
              <a:rPr dirty="0" smtClean="0">
                <a:solidFill>
                  <a:srgbClr val="505050"/>
                </a:solidFill>
              </a:rPr>
              <a:t>Microsoft Confidential</a:t>
            </a:r>
            <a:endParaRPr dirty="0">
              <a:solidFill>
                <a:srgbClr val="505050"/>
              </a:solidFill>
            </a:endParaRP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7"/>
          <p:cNvSpPr>
            <a:spLocks noGrp="1"/>
          </p:cNvSpPr>
          <p:nvPr>
            <p:ph type="body" sz="quarter" idx="13" hasCustomPrompt="1"/>
          </p:nvPr>
        </p:nvSpPr>
        <p:spPr>
          <a:xfrm>
            <a:off x="365760" y="1554480"/>
            <a:ext cx="9144000" cy="2646878"/>
          </a:xfrm>
        </p:spPr>
        <p:txBody>
          <a:bodyPr lIns="0" tIns="0"/>
          <a:lstStyle>
            <a:lvl1pPr marL="233318" indent="-233318">
              <a:spcBef>
                <a:spcPts val="1199"/>
              </a:spcBef>
              <a:defRPr sz="2600">
                <a:latin typeface="+mn-lt"/>
              </a:defRPr>
            </a:lvl1pPr>
            <a:lvl2pPr marL="690430" indent="-233318">
              <a:spcBef>
                <a:spcPts val="1199"/>
              </a:spcBef>
              <a:buSzPct val="100000"/>
              <a:buFont typeface="Segoe UI" pitchFamily="34" charset="0"/>
              <a:buChar char="‐"/>
              <a:defRPr/>
            </a:lvl2pPr>
            <a:lvl3pPr marL="1147543" indent="-233318">
              <a:spcBef>
                <a:spcPts val="1199"/>
              </a:spcBef>
              <a:buFont typeface="Wingdings" pitchFamily="2" charset="2"/>
              <a:buChar char="§"/>
              <a:defRPr/>
            </a:lvl3pPr>
            <a:lvl4pPr marL="1599893" indent="-342834">
              <a:spcBef>
                <a:spcPts val="1199"/>
              </a:spcBef>
              <a:buFont typeface="+mj-lt"/>
              <a:buAutoNum type="arabicPeriod"/>
              <a:defRPr/>
            </a:lvl4pPr>
            <a:lvl5pPr marL="1945901" indent="-342834">
              <a:spcBef>
                <a:spcPts val="1199"/>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828149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1"/>
                    </a:gs>
                    <a:gs pos="100000">
                      <a:schemeClr val="tx1"/>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33567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3931" y="222886"/>
            <a:ext cx="11889564" cy="917575"/>
          </a:xfrm>
        </p:spPr>
        <p:txBody>
          <a:bodyPr/>
          <a:lstStyle>
            <a:lvl1pPr>
              <a:defRPr sz="5606">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30177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lvl1pPr>
              <a:defRPr>
                <a:solidFill>
                  <a:schemeClr val="tx2"/>
                </a:solidFill>
              </a:defRPr>
            </a:lvl1pPr>
          </a:lstStyle>
          <a:p>
            <a:r>
              <a:rPr dirty="0" smtClean="0">
                <a:solidFill>
                  <a:srgbClr val="505050"/>
                </a:solidFill>
              </a:rPr>
              <a:t>Microsoft Confidential</a:t>
            </a:r>
            <a:endParaRPr dirty="0">
              <a:solidFill>
                <a:srgbClr val="505050"/>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7258FFF-F925-446B-8502-81C933981705}" type="slidenum">
              <a:rPr smtClean="0">
                <a:solidFill>
                  <a:srgbClr val="505050"/>
                </a:solidFill>
              </a:rPr>
              <a:pPr/>
              <a:t>‹#›</a:t>
            </a:fld>
            <a:endParaRPr dirty="0">
              <a:solidFill>
                <a:srgbClr val="505050"/>
              </a:solidFill>
            </a:endParaRPr>
          </a:p>
        </p:txBody>
      </p:sp>
      <p:sp>
        <p:nvSpPr>
          <p:cNvPr id="7" name="Text Placeholder 4"/>
          <p:cNvSpPr>
            <a:spLocks noGrp="1"/>
          </p:cNvSpPr>
          <p:nvPr>
            <p:ph type="body" sz="quarter" idx="13"/>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199"/>
              </a:spcBef>
              <a:spcAft>
                <a:spcPts val="2400"/>
              </a:spcAft>
              <a:buFontTx/>
              <a:buNone/>
              <a:defRPr lang="en-US" sz="5100" b="0" i="0" kern="1200" spc="0" baseline="0" dirty="0" smtClean="0">
                <a:solidFill>
                  <a:schemeClr val="tx2"/>
                </a:solidFill>
                <a:latin typeface="+mj-lt"/>
                <a:ea typeface="+mn-ea"/>
                <a:cs typeface="+mn-cs"/>
              </a:defRPr>
            </a:lvl1pPr>
          </a:lstStyle>
          <a:p>
            <a:pPr marL="0" marR="0" lvl="0" indent="0" algn="l" defTabSz="932563" rtl="0" eaLnBrk="1" fontAlgn="auto" latinLnBrk="0" hangingPunct="1">
              <a:lnSpc>
                <a:spcPct val="90000"/>
              </a:lnSpc>
              <a:spcBef>
                <a:spcPts val="1199"/>
              </a:spcBef>
              <a:spcAft>
                <a:spcPts val="2400"/>
              </a:spcAft>
              <a:buClrTx/>
              <a:buSzPct val="90000"/>
              <a:buFontTx/>
              <a:buNone/>
              <a:tabLst/>
            </a:pPr>
            <a:r>
              <a:rPr lang="en-US" dirty="0" smtClean="0"/>
              <a:t>Click to edit Master text</a:t>
            </a:r>
          </a:p>
        </p:txBody>
      </p:sp>
    </p:spTree>
    <p:extLst>
      <p:ext uri="{BB962C8B-B14F-4D97-AF65-F5344CB8AC3E}">
        <p14:creationId xmlns:p14="http://schemas.microsoft.com/office/powerpoint/2010/main" val="142409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2" y="3145043"/>
            <a:ext cx="3288505" cy="704445"/>
          </a:xfrm>
          <a:prstGeom prst="rect">
            <a:avLst/>
          </a:prstGeom>
        </p:spPr>
      </p:pic>
    </p:spTree>
    <p:extLst>
      <p:ext uri="{BB962C8B-B14F-4D97-AF65-F5344CB8AC3E}">
        <p14:creationId xmlns:p14="http://schemas.microsoft.com/office/powerpoint/2010/main" val="69473886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smtClean="0">
                <a:gradFill>
                  <a:gsLst>
                    <a:gs pos="2239">
                      <a:srgbClr val="FFFFFF"/>
                    </a:gs>
                    <a:gs pos="11940">
                      <a:srgbClr val="FFFFFF"/>
                    </a:gs>
                  </a:gsLst>
                  <a:lin ang="5400000" scaled="0"/>
                </a:gradFill>
              </a:rPr>
              <a:t>Microsoft Confidential</a:t>
            </a:r>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1275746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0380269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2" name="Footer Placeholder 1"/>
          <p:cNvSpPr>
            <a:spLocks noGrp="1"/>
          </p:cNvSpPr>
          <p:nvPr>
            <p:ph type="ftr" sz="quarter" idx="13"/>
          </p:nvPr>
        </p:nvSpPr>
        <p:spPr/>
        <p:txBody>
          <a:body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63670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3431232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smtClean="0"/>
              <a:t>Click icon to add picture</a:t>
            </a:r>
            <a:endParaRPr lang="en-US"/>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2240330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slideLayout" Target="../slideLayouts/slideLayout120.xml"/><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29" Type="http://schemas.openxmlformats.org/officeDocument/2006/relationships/theme" Target="../theme/theme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28" Type="http://schemas.openxmlformats.org/officeDocument/2006/relationships/slideLayout" Target="../slideLayouts/slideLayout122.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 Id="rId27"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26" Type="http://schemas.openxmlformats.org/officeDocument/2006/relationships/slideLayout" Target="../slideLayouts/slideLayout148.xml"/><Relationship Id="rId3" Type="http://schemas.openxmlformats.org/officeDocument/2006/relationships/slideLayout" Target="../slideLayouts/slideLayout125.xml"/><Relationship Id="rId21" Type="http://schemas.openxmlformats.org/officeDocument/2006/relationships/slideLayout" Target="../slideLayouts/slideLayout143.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5" Type="http://schemas.openxmlformats.org/officeDocument/2006/relationships/slideLayout" Target="../slideLayouts/slideLayout147.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29" Type="http://schemas.openxmlformats.org/officeDocument/2006/relationships/slideLayout" Target="../slideLayouts/slideLayout151.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24" Type="http://schemas.openxmlformats.org/officeDocument/2006/relationships/slideLayout" Target="../slideLayouts/slideLayout146.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slideLayout" Target="../slideLayouts/slideLayout145.xml"/><Relationship Id="rId28" Type="http://schemas.openxmlformats.org/officeDocument/2006/relationships/slideLayout" Target="../slideLayouts/slideLayout150.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 Id="rId27" Type="http://schemas.openxmlformats.org/officeDocument/2006/relationships/slideLayout" Target="../slideLayouts/slideLayout14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 Type="http://schemas.openxmlformats.org/officeDocument/2006/relationships/slideLayout" Target="../slideLayouts/slideLayout154.xml"/><Relationship Id="rId21" Type="http://schemas.openxmlformats.org/officeDocument/2006/relationships/slideLayout" Target="../slideLayouts/slideLayout172.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0" Type="http://schemas.openxmlformats.org/officeDocument/2006/relationships/slideLayout" Target="../slideLayouts/slideLayout171.xml"/><Relationship Id="rId29" Type="http://schemas.openxmlformats.org/officeDocument/2006/relationships/theme" Target="../theme/theme6.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3" Type="http://schemas.openxmlformats.org/officeDocument/2006/relationships/slideLayout" Target="../slideLayouts/slideLayout182.xml"/><Relationship Id="rId21" Type="http://schemas.openxmlformats.org/officeDocument/2006/relationships/slideLayout" Target="../slideLayouts/slideLayout200.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theme" Target="../theme/theme7.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4.xml"/><Relationship Id="rId13" Type="http://schemas.openxmlformats.org/officeDocument/2006/relationships/slideLayout" Target="../slideLayouts/slideLayout219.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slideLayout" Target="../slideLayouts/slideLayout218.xml"/><Relationship Id="rId17" Type="http://schemas.openxmlformats.org/officeDocument/2006/relationships/theme" Target="../theme/theme8.xml"/><Relationship Id="rId2" Type="http://schemas.openxmlformats.org/officeDocument/2006/relationships/slideLayout" Target="../slideLayouts/slideLayout208.xml"/><Relationship Id="rId16" Type="http://schemas.openxmlformats.org/officeDocument/2006/relationships/slideLayout" Target="../slideLayouts/slideLayout222.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5" Type="http://schemas.openxmlformats.org/officeDocument/2006/relationships/slideLayout" Target="../slideLayouts/slideLayout22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 Id="rId14" Type="http://schemas.openxmlformats.org/officeDocument/2006/relationships/slideLayout" Target="../slideLayouts/slideLayout220.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25.xml"/><Relationship Id="rId7" Type="http://schemas.openxmlformats.org/officeDocument/2006/relationships/theme" Target="../theme/theme9.xml"/><Relationship Id="rId2" Type="http://schemas.openxmlformats.org/officeDocument/2006/relationships/slideLayout" Target="../slideLayouts/slideLayout224.xml"/><Relationship Id="rId1" Type="http://schemas.openxmlformats.org/officeDocument/2006/relationships/slideLayout" Target="../slideLayouts/slideLayout223.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10" Type="http://schemas.openxmlformats.org/officeDocument/2006/relationships/image" Target="../media/image16.png"/><Relationship Id="rId4" Type="http://schemas.openxmlformats.org/officeDocument/2006/relationships/slideLayout" Target="../slideLayouts/slideLayout226.xml"/><Relationship Id="rId9"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312664"/>
            <a:ext cx="11889564" cy="898600"/>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28617"/>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720897"/>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720897"/>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76167630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4195" r:id="rId27"/>
    <p:sldLayoutId id="2147484196" r:id="rId28"/>
    <p:sldLayoutId id="2147484197" r:id="rId29"/>
    <p:sldLayoutId id="2147484198" r:id="rId30"/>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41" userDrawn="1">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5" userDrawn="1">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257563503"/>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 id="2147484014" r:id="rId28"/>
    <p:sldLayoutId id="2147484015" r:id="rId29"/>
    <p:sldLayoutId id="2147484016" r:id="rId30"/>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39">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3">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guide id="23">
          <p15:clr>
            <a:srgbClr val="F26B43"/>
          </p15:clr>
        </p15:guide>
        <p15:guide id="24" pos="7834">
          <p15:clr>
            <a:srgbClr val="F26B43"/>
          </p15:clr>
        </p15:guide>
        <p15:guide id="25" orient="horz" pos="4406">
          <p15:clr>
            <a:srgbClr val="F26B43"/>
          </p15:clr>
        </p15:guide>
        <p15:guide id="26" orient="horz">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186513510"/>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 id="2147484035" r:id="rId18"/>
    <p:sldLayoutId id="2147484036" r:id="rId19"/>
    <p:sldLayoutId id="2147484037" r:id="rId20"/>
    <p:sldLayoutId id="2147484038" r:id="rId21"/>
    <p:sldLayoutId id="2147484039" r:id="rId22"/>
    <p:sldLayoutId id="2147484040" r:id="rId23"/>
    <p:sldLayoutId id="2147484041" r:id="rId24"/>
    <p:sldLayoutId id="2147484042" r:id="rId25"/>
    <p:sldLayoutId id="2147484043" r:id="rId26"/>
    <p:sldLayoutId id="2147484044" r:id="rId27"/>
    <p:sldLayoutId id="2147484045" r:id="rId28"/>
    <p:sldLayoutId id="2147484046" r:id="rId29"/>
    <p:sldLayoutId id="2147484047" r:id="rId30"/>
    <p:sldLayoutId id="2147484048" r:id="rId31"/>
    <p:sldLayoutId id="2147484049" r:id="rId32"/>
    <p:sldLayoutId id="2147484050" r:id="rId33"/>
    <p:sldLayoutId id="2147484051" r:id="rId34"/>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39">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3">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guide id="23">
          <p15:clr>
            <a:srgbClr val="F26B43"/>
          </p15:clr>
        </p15:guide>
        <p15:guide id="24" pos="7834">
          <p15:clr>
            <a:srgbClr val="F26B43"/>
          </p15:clr>
        </p15:guide>
        <p15:guide id="25" orient="horz" pos="4406">
          <p15:clr>
            <a:srgbClr val="F26B43"/>
          </p15:clr>
        </p15:guide>
        <p15:guide id="26" orient="horz">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312664"/>
            <a:ext cx="11889564" cy="898600"/>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28617"/>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720897"/>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720897"/>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648981505"/>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 id="2147484071" r:id="rId18"/>
    <p:sldLayoutId id="2147484072" r:id="rId19"/>
    <p:sldLayoutId id="2147484073" r:id="rId20"/>
    <p:sldLayoutId id="2147484074" r:id="rId21"/>
    <p:sldLayoutId id="2147484075" r:id="rId22"/>
    <p:sldLayoutId id="2147484076" r:id="rId23"/>
    <p:sldLayoutId id="2147484077" r:id="rId24"/>
    <p:sldLayoutId id="2147484078" r:id="rId25"/>
    <p:sldLayoutId id="2147484079" r:id="rId26"/>
    <p:sldLayoutId id="2147484080" r:id="rId27"/>
    <p:sldLayoutId id="2147484081" r:id="rId28"/>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41">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5">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312664"/>
            <a:ext cx="11889564" cy="898600"/>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28617"/>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720897"/>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720897"/>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2023087839"/>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 id="2147484100" r:id="rId18"/>
    <p:sldLayoutId id="2147484101" r:id="rId19"/>
    <p:sldLayoutId id="2147484102" r:id="rId20"/>
    <p:sldLayoutId id="2147484103" r:id="rId21"/>
    <p:sldLayoutId id="2147484104" r:id="rId22"/>
    <p:sldLayoutId id="2147484105" r:id="rId23"/>
    <p:sldLayoutId id="2147484106" r:id="rId24"/>
    <p:sldLayoutId id="2147484107" r:id="rId25"/>
    <p:sldLayoutId id="2147484108" r:id="rId26"/>
    <p:sldLayoutId id="2147484109" r:id="rId27"/>
    <p:sldLayoutId id="2147484110" r:id="rId28"/>
    <p:sldLayoutId id="2147484140" r:id="rId29"/>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41">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5">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312664"/>
            <a:ext cx="11889564" cy="898600"/>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28617"/>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720897"/>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720897"/>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139569202"/>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 id="2147484126" r:id="rId15"/>
    <p:sldLayoutId id="2147484127" r:id="rId16"/>
    <p:sldLayoutId id="2147484128" r:id="rId17"/>
    <p:sldLayoutId id="2147484129" r:id="rId18"/>
    <p:sldLayoutId id="2147484130" r:id="rId19"/>
    <p:sldLayoutId id="2147484131" r:id="rId20"/>
    <p:sldLayoutId id="2147484132" r:id="rId21"/>
    <p:sldLayoutId id="2147484133" r:id="rId22"/>
    <p:sldLayoutId id="2147484134" r:id="rId23"/>
    <p:sldLayoutId id="2147484135" r:id="rId24"/>
    <p:sldLayoutId id="2147484136" r:id="rId25"/>
    <p:sldLayoutId id="2147484137" r:id="rId26"/>
    <p:sldLayoutId id="2147484138" r:id="rId27"/>
    <p:sldLayoutId id="2147484139" r:id="rId28"/>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41">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5">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312664"/>
            <a:ext cx="11889564" cy="898600"/>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28617"/>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720897"/>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720897"/>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269734525"/>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 id="2147484158" r:id="rId17"/>
    <p:sldLayoutId id="2147484159" r:id="rId18"/>
    <p:sldLayoutId id="2147484160" r:id="rId19"/>
    <p:sldLayoutId id="2147484161" r:id="rId20"/>
    <p:sldLayoutId id="2147484162" r:id="rId21"/>
    <p:sldLayoutId id="2147484163" r:id="rId22"/>
    <p:sldLayoutId id="2147484164" r:id="rId23"/>
    <p:sldLayoutId id="2147484165" r:id="rId24"/>
    <p:sldLayoutId id="2147484166" r:id="rId25"/>
    <p:sldLayoutId id="2147484167" r:id="rId26"/>
    <p:sldLayoutId id="2147484168" r:id="rId27"/>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orient="horz" pos="763">
          <p15:clr>
            <a:srgbClr val="A4A3A4"/>
          </p15:clr>
        </p15:guide>
        <p15:guide id="3" orient="horz" pos="1341">
          <p15:clr>
            <a:srgbClr val="A4A3A4"/>
          </p15:clr>
        </p15:guide>
        <p15:guide id="4" orient="horz" pos="1915">
          <p15:clr>
            <a:srgbClr val="A4A3A4"/>
          </p15:clr>
        </p15:guide>
        <p15:guide id="5" orient="horz" pos="2491">
          <p15:clr>
            <a:srgbClr val="A4A3A4"/>
          </p15:clr>
        </p15:guide>
        <p15:guide id="6" orient="horz" pos="3067">
          <p15:clr>
            <a:srgbClr val="A4A3A4"/>
          </p15:clr>
        </p15:guide>
        <p15:guide id="7" orient="horz" pos="3645">
          <p15:clr>
            <a:srgbClr val="A4A3A4"/>
          </p15:clr>
        </p15:guide>
        <p15:guide id="8" orient="horz" pos="4219">
          <p15:clr>
            <a:srgbClr val="5ACBF0"/>
          </p15:clr>
        </p15:guide>
        <p15:guide id="9" pos="749">
          <p15:clr>
            <a:srgbClr val="A4A3A4"/>
          </p15:clr>
        </p15:guide>
        <p15:guide id="10" pos="1325">
          <p15:clr>
            <a:srgbClr val="A4A3A4"/>
          </p15:clr>
        </p15:guide>
        <p15:guide id="11" pos="1901">
          <p15:clr>
            <a:srgbClr val="A4A3A4"/>
          </p15:clr>
        </p15:guide>
        <p15:guide id="12" pos="2477">
          <p15:clr>
            <a:srgbClr val="A4A3A4"/>
          </p15:clr>
        </p15:guide>
        <p15:guide id="13" pos="3053">
          <p15:clr>
            <a:srgbClr val="A4A3A4"/>
          </p15:clr>
        </p15:guide>
        <p15:guide id="14" pos="3629">
          <p15:clr>
            <a:srgbClr val="A4A3A4"/>
          </p15:clr>
        </p15:guide>
        <p15:guide id="15" pos="4205">
          <p15:clr>
            <a:srgbClr val="A4A3A4"/>
          </p15:clr>
        </p15:guide>
        <p15:guide id="16" pos="4781">
          <p15:clr>
            <a:srgbClr val="A4A3A4"/>
          </p15:clr>
        </p15:guide>
        <p15:guide id="17" pos="5357">
          <p15:clr>
            <a:srgbClr val="A4A3A4"/>
          </p15:clr>
        </p15:guide>
        <p15:guide id="18" pos="5933">
          <p15:clr>
            <a:srgbClr val="A4A3A4"/>
          </p15:clr>
        </p15:guide>
        <p15:guide id="19" pos="6509">
          <p15:clr>
            <a:srgbClr val="A4A3A4"/>
          </p15:clr>
        </p15:guide>
        <p15:guide id="20" pos="7085">
          <p15:clr>
            <a:srgbClr val="A4A3A4"/>
          </p15:clr>
        </p15:guide>
        <p15:guide id="21" pos="7661">
          <p15:clr>
            <a:srgbClr val="5ACBF0"/>
          </p15:clr>
        </p15:guide>
        <p15:guide id="22" pos="173">
          <p15:clr>
            <a:srgbClr val="5ACBF0"/>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824" y="280106"/>
            <a:ext cx="11192828" cy="1165754"/>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1824" y="1632057"/>
            <a:ext cx="11192828" cy="4616063"/>
          </a:xfrm>
          <a:prstGeom prst="rect">
            <a:avLst/>
          </a:prstGeom>
        </p:spPr>
        <p:txBody>
          <a:bodyPr vert="horz" lIns="182880" tIns="13716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82889"/>
            <a:ext cx="2901844" cy="372394"/>
          </a:xfrm>
          <a:prstGeom prst="rect">
            <a:avLst/>
          </a:prstGeom>
        </p:spPr>
        <p:txBody>
          <a:bodyPr vert="horz" lIns="182880" tIns="45720" rIns="91440" bIns="45720" rtlCol="0" anchor="b"/>
          <a:lstStyle>
            <a:lvl1pPr algn="l">
              <a:defRPr sz="1088" kern="800">
                <a:solidFill>
                  <a:schemeClr val="tx1">
                    <a:tint val="75000"/>
                  </a:schemeClr>
                </a:solidFill>
                <a:latin typeface="+mn-lt"/>
                <a:cs typeface="Segoe UI Light"/>
              </a:defRPr>
            </a:lvl1pPr>
          </a:lstStyle>
          <a:p>
            <a:pPr defTabSz="621746"/>
            <a:fld id="{0BDA82E5-744E-48BF-AC50-F815E6EE271C}" type="datetime1">
              <a:rPr lang="en-US" smtClean="0">
                <a:solidFill>
                  <a:srgbClr val="FFFFFF">
                    <a:tint val="75000"/>
                  </a:srgbClr>
                </a:solidFill>
              </a:rPr>
              <a:pPr defTabSz="621746"/>
              <a:t>12/13/2014</a:t>
            </a:fld>
            <a:endParaRPr lang="en-US" dirty="0">
              <a:solidFill>
                <a:srgbClr val="FFFFFF">
                  <a:tint val="75000"/>
                </a:srgbClr>
              </a:solidFill>
            </a:endParaRPr>
          </a:p>
        </p:txBody>
      </p:sp>
      <p:sp>
        <p:nvSpPr>
          <p:cNvPr id="6" name="Slide Number Placeholder 5"/>
          <p:cNvSpPr>
            <a:spLocks noGrp="1"/>
          </p:cNvSpPr>
          <p:nvPr>
            <p:ph type="sldNum" sz="quarter" idx="4"/>
          </p:nvPr>
        </p:nvSpPr>
        <p:spPr>
          <a:xfrm>
            <a:off x="9223719" y="6482889"/>
            <a:ext cx="2901844" cy="372394"/>
          </a:xfrm>
          <a:prstGeom prst="rect">
            <a:avLst/>
          </a:prstGeom>
        </p:spPr>
        <p:txBody>
          <a:bodyPr vert="horz" lIns="91440" tIns="45720" rIns="91440" bIns="45720" rtlCol="0" anchor="b"/>
          <a:lstStyle>
            <a:lvl1pPr algn="r">
              <a:defRPr sz="1088" kern="800">
                <a:solidFill>
                  <a:schemeClr val="tx1">
                    <a:tint val="75000"/>
                  </a:schemeClr>
                </a:solidFill>
                <a:latin typeface="+mn-lt"/>
                <a:cs typeface="Segoe UI Light"/>
              </a:defRPr>
            </a:lvl1pPr>
          </a:lstStyle>
          <a:p>
            <a:pPr defTabSz="621746"/>
            <a:fld id="{74A398B2-5A34-1A4A-811E-F4027282568C}" type="slidenum">
              <a:rPr lang="en-US" smtClean="0">
                <a:solidFill>
                  <a:srgbClr val="FFFFFF">
                    <a:tint val="75000"/>
                  </a:srgbClr>
                </a:solidFill>
              </a:rPr>
              <a:pPr defTabSz="621746"/>
              <a:t>‹#›</a:t>
            </a:fld>
            <a:endParaRPr lang="en-US" dirty="0">
              <a:solidFill>
                <a:srgbClr val="FFFFFF">
                  <a:tint val="75000"/>
                </a:srgbClr>
              </a:solidFill>
            </a:endParaRPr>
          </a:p>
        </p:txBody>
      </p:sp>
    </p:spTree>
    <p:extLst>
      <p:ext uri="{BB962C8B-B14F-4D97-AF65-F5344CB8AC3E}">
        <p14:creationId xmlns:p14="http://schemas.microsoft.com/office/powerpoint/2010/main" val="1393196828"/>
      </p:ext>
    </p:extLst>
  </p:cSld>
  <p:clrMap bg1="dk1" tx1="lt1" bg2="dk2" tx2="lt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2" r:id="rId11"/>
    <p:sldLayoutId id="2147484183" r:id="rId12"/>
    <p:sldLayoutId id="2147484184" r:id="rId13"/>
    <p:sldLayoutId id="2147484185" r:id="rId14"/>
    <p:sldLayoutId id="2147484186" r:id="rId15"/>
    <p:sldLayoutId id="2147484187" r:id="rId16"/>
  </p:sldLayoutIdLst>
  <p:timing>
    <p:tnLst>
      <p:par>
        <p:cTn id="1" dur="indefinite" restart="never" nodeType="tmRoot"/>
      </p:par>
    </p:tnLst>
  </p:timing>
  <p:hf hdr="0" ftr="0"/>
  <p:txStyles>
    <p:titleStyle>
      <a:lvl1pPr eaLnBrk="1" hangingPunct="1">
        <a:defRPr sz="2720" kern="800">
          <a:solidFill>
            <a:schemeClr val="tx1"/>
          </a:solidFill>
          <a:latin typeface="+mn-lt"/>
          <a:cs typeface="Segoe UI Light"/>
        </a:defRPr>
      </a:lvl1pPr>
    </p:titleStyle>
    <p:bodyStyle>
      <a:lvl1pPr eaLnBrk="1" hangingPunct="1">
        <a:lnSpc>
          <a:spcPct val="120000"/>
        </a:lnSpc>
        <a:defRPr sz="1904" kern="800">
          <a:solidFill>
            <a:srgbClr val="FFFFFF"/>
          </a:solidFill>
          <a:latin typeface="+mn-lt"/>
          <a:cs typeface="Segoe UI Light"/>
        </a:defRPr>
      </a:lvl1pPr>
      <a:lvl2pPr eaLnBrk="1" hangingPunct="1">
        <a:lnSpc>
          <a:spcPct val="120000"/>
        </a:lnSpc>
        <a:defRPr sz="1904" kern="800">
          <a:solidFill>
            <a:srgbClr val="FFFFFF"/>
          </a:solidFill>
          <a:latin typeface="+mn-lt"/>
          <a:cs typeface="Segoe UI Light"/>
        </a:defRPr>
      </a:lvl2pPr>
      <a:lvl3pPr eaLnBrk="1" hangingPunct="1">
        <a:lnSpc>
          <a:spcPct val="120000"/>
        </a:lnSpc>
        <a:defRPr sz="1904" kern="800">
          <a:solidFill>
            <a:srgbClr val="FFFFFF"/>
          </a:solidFill>
          <a:latin typeface="+mn-lt"/>
          <a:cs typeface="Segoe UI Light"/>
        </a:defRPr>
      </a:lvl3pPr>
      <a:lvl4pPr eaLnBrk="1" hangingPunct="1">
        <a:lnSpc>
          <a:spcPct val="120000"/>
        </a:lnSpc>
        <a:defRPr sz="1904" kern="800">
          <a:solidFill>
            <a:srgbClr val="FFFFFF"/>
          </a:solidFill>
          <a:latin typeface="+mn-lt"/>
          <a:cs typeface="Segoe UI Light"/>
        </a:defRPr>
      </a:lvl4pPr>
      <a:lvl5pPr eaLnBrk="1" hangingPunct="1">
        <a:lnSpc>
          <a:spcPct val="120000"/>
        </a:lnSpc>
        <a:defRPr sz="1904" kern="800">
          <a:solidFill>
            <a:srgbClr val="FFFFFF"/>
          </a:solidFill>
          <a:latin typeface="+mn-lt"/>
          <a:cs typeface="Segoe UI Light"/>
        </a:defRPr>
      </a:lvl5pPr>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Рисунок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pic>
        <p:nvPicPr>
          <p:cNvPr id="9" name="Рисунок 8"/>
          <p:cNvPicPr>
            <a:picLocks noChangeAspect="1"/>
          </p:cNvPicPr>
          <p:nvPr userDrawn="1"/>
        </p:nvPicPr>
        <p:blipFill rotWithShape="1">
          <a:blip r:embed="rId9" cstate="screen">
            <a:extLst>
              <a:ext uri="{28A0092B-C50C-407E-A947-70E740481C1C}">
                <a14:useLocalDpi xmlns:a14="http://schemas.microsoft.com/office/drawing/2010/main" val="0"/>
              </a:ext>
            </a:extLst>
          </a:blip>
          <a:srcRect/>
          <a:stretch/>
        </p:blipFill>
        <p:spPr>
          <a:xfrm>
            <a:off x="943710" y="427901"/>
            <a:ext cx="6667239" cy="771012"/>
          </a:xfrm>
          <a:prstGeom prst="rect">
            <a:avLst/>
          </a:prstGeom>
        </p:spPr>
      </p:pic>
      <p:sp>
        <p:nvSpPr>
          <p:cNvPr id="6" name="Прямоугольник 5"/>
          <p:cNvSpPr/>
          <p:nvPr userDrawn="1"/>
        </p:nvSpPr>
        <p:spPr>
          <a:xfrm>
            <a:off x="77400" y="6518799"/>
            <a:ext cx="2117188" cy="318286"/>
          </a:xfrm>
          <a:prstGeom prst="rect">
            <a:avLst/>
          </a:prstGeom>
        </p:spPr>
        <p:txBody>
          <a:bodyPr wrap="none">
            <a:spAutoFit/>
          </a:bodyPr>
          <a:lstStyle/>
          <a:p>
            <a:pPr algn="ctr" defTabSz="932597"/>
            <a:r>
              <a:rPr lang="en-US" sz="1428" b="1" dirty="0" smtClean="0">
                <a:solidFill>
                  <a:srgbClr val="FFFFFF"/>
                </a:solidFill>
              </a:rPr>
              <a:t>DATA</a:t>
            </a:r>
            <a:r>
              <a:rPr lang="ru-RU" sz="1428" b="1" dirty="0" smtClean="0">
                <a:solidFill>
                  <a:srgbClr val="FFFFFF"/>
                </a:solidFill>
              </a:rPr>
              <a:t> </a:t>
            </a:r>
            <a:r>
              <a:rPr lang="en-US" sz="1428" b="1" dirty="0" smtClean="0">
                <a:solidFill>
                  <a:srgbClr val="FFFFFF"/>
                </a:solidFill>
              </a:rPr>
              <a:t>PLATFORM DAY</a:t>
            </a:r>
            <a:endParaRPr lang="ru-RU" sz="1428" b="1" dirty="0">
              <a:solidFill>
                <a:srgbClr val="FFFFFF"/>
              </a:solidFill>
            </a:endParaRPr>
          </a:p>
        </p:txBody>
      </p:sp>
      <p:pic>
        <p:nvPicPr>
          <p:cNvPr id="5" name="Picture 6"/>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0872404" y="6355904"/>
            <a:ext cx="1077584" cy="544178"/>
          </a:xfrm>
          <a:prstGeom prst="rect">
            <a:avLst/>
          </a:prstGeom>
        </p:spPr>
      </p:pic>
    </p:spTree>
    <p:extLst>
      <p:ext uri="{BB962C8B-B14F-4D97-AF65-F5344CB8AC3E}">
        <p14:creationId xmlns:p14="http://schemas.microsoft.com/office/powerpoint/2010/main" val="2338737893"/>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Lst>
  <p:transition>
    <p:wipe/>
  </p:transition>
  <p:timing>
    <p:tnLst>
      <p:par>
        <p:cTn id="1" dur="indefinite" restart="never" nodeType="tmRoot"/>
      </p:par>
    </p:tnLst>
  </p:timing>
  <p:txStyles>
    <p:titleStyle>
      <a:lvl1pPr algn="l" defTabSz="932597" rtl="0" eaLnBrk="1" latinLnBrk="0" hangingPunct="1">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ct val="3000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ct val="3000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ct val="3000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ct val="3000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ct val="3000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ct val="3000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ct val="3000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ct val="3000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ct val="3000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9.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4"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77903" y="65478"/>
            <a:ext cx="10502803" cy="1285083"/>
          </a:xfrm>
        </p:spPr>
        <p:txBody>
          <a:bodyPr>
            <a:normAutofit/>
          </a:bodyPr>
          <a:lstStyle/>
          <a:p>
            <a:r>
              <a:rPr lang="ru-RU" dirty="0" smtClean="0"/>
              <a:t>Традиционная </a:t>
            </a:r>
            <a:r>
              <a:rPr lang="en-US" dirty="0" smtClean="0"/>
              <a:t>IT </a:t>
            </a:r>
            <a:r>
              <a:rPr lang="ru-RU" dirty="0" smtClean="0"/>
              <a:t>инфраструктура</a:t>
            </a:r>
            <a:endParaRPr lang="ru-RU" dirty="0"/>
          </a:p>
        </p:txBody>
      </p:sp>
      <p:sp>
        <p:nvSpPr>
          <p:cNvPr id="5" name="Объект 4"/>
          <p:cNvSpPr>
            <a:spLocks noGrp="1"/>
          </p:cNvSpPr>
          <p:nvPr>
            <p:ph idx="1"/>
          </p:nvPr>
        </p:nvSpPr>
        <p:spPr>
          <a:xfrm>
            <a:off x="527153" y="1350561"/>
            <a:ext cx="9568888" cy="4931835"/>
          </a:xfrm>
        </p:spPr>
        <p:txBody>
          <a:bodyPr>
            <a:normAutofit/>
          </a:bodyPr>
          <a:lstStyle/>
          <a:p>
            <a:pPr marL="89050" lvl="2" indent="0">
              <a:buNone/>
            </a:pPr>
            <a:endParaRPr lang="ru-RU" dirty="0" smtClean="0"/>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285" y="1350560"/>
            <a:ext cx="10521248" cy="5260627"/>
          </a:xfrm>
          <a:prstGeom prst="rect">
            <a:avLst/>
          </a:prstGeom>
          <a:noFill/>
          <a:ln>
            <a:noFill/>
          </a:ln>
          <a:effectLst>
            <a:outerShdw dist="35921" dir="2700000" sx="1000" sy="1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923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320229" y="314725"/>
            <a:ext cx="10866511" cy="666786"/>
          </a:xfrm>
        </p:spPr>
        <p:txBody>
          <a:bodyPr>
            <a:normAutofit fontScale="90000"/>
          </a:bodyPr>
          <a:lstStyle/>
          <a:p>
            <a:r>
              <a:rPr lang="ru-RU" dirty="0" smtClean="0"/>
              <a:t>Данные в облаке - </a:t>
            </a:r>
            <a:r>
              <a:rPr lang="ru-RU" dirty="0" smtClean="0"/>
              <a:t>немного цифр</a:t>
            </a:r>
            <a:br>
              <a:rPr lang="ru-RU" dirty="0" smtClean="0"/>
            </a:br>
            <a:endParaRPr lang="en-US" dirty="0"/>
          </a:p>
        </p:txBody>
      </p:sp>
      <p:pic>
        <p:nvPicPr>
          <p:cNvPr id="14338" name="Picture 2" descr="Azure stored obj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08" y="1416376"/>
            <a:ext cx="6060343" cy="400242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p:cNvSpPr txBox="1">
            <a:spLocks/>
          </p:cNvSpPr>
          <p:nvPr/>
        </p:nvSpPr>
        <p:spPr>
          <a:xfrm>
            <a:off x="6534604" y="1416376"/>
            <a:ext cx="5384427" cy="4651398"/>
          </a:xfrm>
          <a:prstGeom prst="rect">
            <a:avLst/>
          </a:prstGeom>
        </p:spPr>
        <p:txBody>
          <a:bodyPr lIns="124309" tIns="62154" rIns="124309" bIns="62154">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ru-RU" sz="3264" b="1" dirty="0">
                <a:solidFill>
                  <a:schemeClr val="tx1">
                    <a:lumMod val="50000"/>
                  </a:schemeClr>
                </a:solidFill>
              </a:rPr>
              <a:t>Облачное хранилище</a:t>
            </a:r>
            <a:r>
              <a:rPr lang="en-US" sz="3264" b="1" dirty="0">
                <a:solidFill>
                  <a:schemeClr val="tx1">
                    <a:lumMod val="50000"/>
                  </a:schemeClr>
                </a:solidFill>
              </a:rPr>
              <a:t>:</a:t>
            </a:r>
            <a:endParaRPr lang="ru-RU" sz="3264" b="1" dirty="0">
              <a:solidFill>
                <a:schemeClr val="tx1">
                  <a:lumMod val="50000"/>
                </a:schemeClr>
              </a:solidFill>
            </a:endParaRPr>
          </a:p>
          <a:p>
            <a:pPr marL="776930" indent="-776930">
              <a:buFont typeface="Wingdings" panose="05000000000000000000" pitchFamily="2" charset="2"/>
              <a:buChar char="§"/>
            </a:pPr>
            <a:r>
              <a:rPr lang="ru-RU" sz="3264" b="1" dirty="0">
                <a:solidFill>
                  <a:schemeClr val="tx1">
                    <a:lumMod val="50000"/>
                  </a:schemeClr>
                </a:solidFill>
              </a:rPr>
              <a:t>сейчас вмещает более 4 триллионов объектов в облачном хранилище</a:t>
            </a:r>
          </a:p>
          <a:p>
            <a:pPr marL="776930" indent="-776930">
              <a:buFont typeface="Wingdings" panose="05000000000000000000" pitchFamily="2" charset="2"/>
              <a:buChar char="§"/>
            </a:pPr>
            <a:r>
              <a:rPr lang="ru-RU" sz="3264" b="1" dirty="0">
                <a:solidFill>
                  <a:schemeClr val="tx1">
                    <a:lumMod val="50000"/>
                  </a:schemeClr>
                </a:solidFill>
              </a:rPr>
              <a:t>270 000 обращений в среднем</a:t>
            </a:r>
          </a:p>
          <a:p>
            <a:pPr marL="776930" indent="-776930">
              <a:buFont typeface="Wingdings" panose="05000000000000000000" pitchFamily="2" charset="2"/>
              <a:buChar char="§"/>
            </a:pPr>
            <a:r>
              <a:rPr lang="ru-RU" sz="3264" b="1" dirty="0">
                <a:solidFill>
                  <a:schemeClr val="tx1">
                    <a:lumMod val="50000"/>
                  </a:schemeClr>
                </a:solidFill>
              </a:rPr>
              <a:t>Пиковая нагрузка - 860 000 </a:t>
            </a:r>
            <a:r>
              <a:rPr lang="ru-RU" sz="3264" b="1" dirty="0">
                <a:solidFill>
                  <a:schemeClr val="tx1">
                    <a:lumMod val="50000"/>
                  </a:schemeClr>
                </a:solidFill>
              </a:rPr>
              <a:t>обращений</a:t>
            </a:r>
            <a:r>
              <a:rPr lang="en-US" sz="3264" b="1" dirty="0">
                <a:solidFill>
                  <a:schemeClr val="tx1">
                    <a:lumMod val="50000"/>
                  </a:schemeClr>
                </a:solidFill>
              </a:rPr>
              <a:t> </a:t>
            </a:r>
            <a:r>
              <a:rPr lang="ru-RU" sz="3264" b="1" dirty="0">
                <a:solidFill>
                  <a:schemeClr val="tx1">
                    <a:lumMod val="50000"/>
                  </a:schemeClr>
                </a:solidFill>
              </a:rPr>
              <a:t>в сек</a:t>
            </a:r>
            <a:endParaRPr lang="en-US" sz="3264" b="1" dirty="0">
              <a:solidFill>
                <a:schemeClr val="tx1">
                  <a:lumMod val="50000"/>
                </a:schemeClr>
              </a:solidFill>
            </a:endParaRPr>
          </a:p>
          <a:p>
            <a:endParaRPr lang="ru-RU" sz="3264" b="1" dirty="0">
              <a:solidFill>
                <a:schemeClr val="tx1">
                  <a:lumMod val="50000"/>
                </a:schemeClr>
              </a:solidFill>
            </a:endParaRPr>
          </a:p>
          <a:p>
            <a:endParaRPr lang="ru-RU" sz="3264" b="1" dirty="0">
              <a:solidFill>
                <a:schemeClr val="tx1">
                  <a:lumMod val="50000"/>
                </a:schemeClr>
              </a:solidFill>
            </a:endParaRPr>
          </a:p>
          <a:p>
            <a:r>
              <a:rPr lang="ru-RU" sz="3264" b="1" dirty="0">
                <a:solidFill>
                  <a:schemeClr val="tx1">
                    <a:lumMod val="50000"/>
                  </a:schemeClr>
                </a:solidFill>
              </a:rPr>
              <a:t/>
            </a:r>
            <a:br>
              <a:rPr lang="ru-RU" sz="3264" b="1" dirty="0">
                <a:solidFill>
                  <a:schemeClr val="tx1">
                    <a:lumMod val="50000"/>
                  </a:schemeClr>
                </a:solidFill>
              </a:rPr>
            </a:br>
            <a:endParaRPr lang="en-US" sz="3264" b="1" dirty="0">
              <a:solidFill>
                <a:schemeClr val="tx1">
                  <a:lumMod val="50000"/>
                </a:schemeClr>
              </a:solidFill>
            </a:endParaRPr>
          </a:p>
        </p:txBody>
      </p:sp>
    </p:spTree>
    <p:extLst>
      <p:ext uri="{BB962C8B-B14F-4D97-AF65-F5344CB8AC3E}">
        <p14:creationId xmlns:p14="http://schemas.microsoft.com/office/powerpoint/2010/main" val="492621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28"/>
          <p:cNvSpPr>
            <a:spLocks noChangeAspect="1"/>
          </p:cNvSpPr>
          <p:nvPr/>
        </p:nvSpPr>
        <p:spPr bwMode="black">
          <a:xfrm>
            <a:off x="4744649" y="1560875"/>
            <a:ext cx="7414023" cy="408263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 name="Freeform 128"/>
          <p:cNvSpPr>
            <a:spLocks noChangeAspect="1"/>
          </p:cNvSpPr>
          <p:nvPr/>
        </p:nvSpPr>
        <p:spPr bwMode="black">
          <a:xfrm>
            <a:off x="5073446" y="1791160"/>
            <a:ext cx="6803922" cy="374667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endParaRPr lang="en-US" sz="2400" spc="-50">
              <a:gradFill>
                <a:gsLst>
                  <a:gs pos="36283">
                    <a:srgbClr val="505050"/>
                  </a:gs>
                  <a:gs pos="28000">
                    <a:srgbClr val="505050"/>
                  </a:gs>
                </a:gsLst>
                <a:lin ang="5400000" scaled="0"/>
              </a:gradFill>
            </a:endParaRPr>
          </a:p>
        </p:txBody>
      </p:sp>
      <p:sp>
        <p:nvSpPr>
          <p:cNvPr id="6" name="Freeform 79"/>
          <p:cNvSpPr>
            <a:spLocks noEditPoints="1"/>
          </p:cNvSpPr>
          <p:nvPr/>
        </p:nvSpPr>
        <p:spPr bwMode="black">
          <a:xfrm>
            <a:off x="7790054" y="2750285"/>
            <a:ext cx="1958183" cy="257956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505050"/>
              </a:solidFill>
            </a:endParaRPr>
          </a:p>
        </p:txBody>
      </p:sp>
      <p:sp>
        <p:nvSpPr>
          <p:cNvPr id="9" name="Title 1"/>
          <p:cNvSpPr txBox="1">
            <a:spLocks/>
          </p:cNvSpPr>
          <p:nvPr/>
        </p:nvSpPr>
        <p:spPr>
          <a:xfrm>
            <a:off x="274638" y="292082"/>
            <a:ext cx="11375536" cy="946413"/>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dirty="0" smtClean="0">
                <a:gradFill>
                  <a:gsLst>
                    <a:gs pos="1250">
                      <a:srgbClr val="505050"/>
                    </a:gs>
                    <a:gs pos="100000">
                      <a:srgbClr val="505050"/>
                    </a:gs>
                  </a:gsLst>
                  <a:lin ang="5400000" scaled="0"/>
                </a:gradFill>
              </a:rPr>
              <a:t>Microsoft </a:t>
            </a:r>
            <a:r>
              <a:rPr dirty="0">
                <a:gradFill>
                  <a:gsLst>
                    <a:gs pos="1250">
                      <a:srgbClr val="505050"/>
                    </a:gs>
                    <a:gs pos="100000">
                      <a:srgbClr val="505050"/>
                    </a:gs>
                  </a:gsLst>
                  <a:lin ang="5400000" scaled="0"/>
                </a:gradFill>
              </a:rPr>
              <a:t>Azure </a:t>
            </a:r>
            <a:r>
              <a:rPr lang="en-US" dirty="0" smtClean="0">
                <a:gradFill>
                  <a:gsLst>
                    <a:gs pos="1250">
                      <a:srgbClr val="505050"/>
                    </a:gs>
                    <a:gs pos="100000">
                      <a:srgbClr val="505050"/>
                    </a:gs>
                  </a:gsLst>
                  <a:lin ang="5400000" scaled="0"/>
                </a:gradFill>
              </a:rPr>
              <a:t>– </a:t>
            </a:r>
            <a:r>
              <a:rPr lang="ru-RU" dirty="0" smtClean="0">
                <a:gradFill>
                  <a:gsLst>
                    <a:gs pos="1250">
                      <a:srgbClr val="505050"/>
                    </a:gs>
                    <a:gs pos="100000">
                      <a:srgbClr val="505050"/>
                    </a:gs>
                  </a:gsLst>
                  <a:lin ang="5400000" scaled="0"/>
                </a:gradFill>
              </a:rPr>
              <a:t>сервисы данных</a:t>
            </a:r>
            <a:endParaRPr dirty="0">
              <a:gradFill>
                <a:gsLst>
                  <a:gs pos="1250">
                    <a:srgbClr val="505050"/>
                  </a:gs>
                  <a:gs pos="100000">
                    <a:srgbClr val="505050"/>
                  </a:gs>
                </a:gsLst>
                <a:lin ang="5400000" scaled="0"/>
              </a:gradFill>
            </a:endParaRPr>
          </a:p>
        </p:txBody>
      </p:sp>
      <p:sp>
        <p:nvSpPr>
          <p:cNvPr id="14" name="Freeform 79"/>
          <p:cNvSpPr>
            <a:spLocks noEditPoints="1"/>
          </p:cNvSpPr>
          <p:nvPr/>
        </p:nvSpPr>
        <p:spPr bwMode="black">
          <a:xfrm>
            <a:off x="8260926" y="3050935"/>
            <a:ext cx="1468722" cy="193478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dirty="0">
              <a:solidFill>
                <a:srgbClr val="505050"/>
              </a:solidFill>
            </a:endParaRPr>
          </a:p>
        </p:txBody>
      </p:sp>
      <p:sp>
        <p:nvSpPr>
          <p:cNvPr id="15" name="Freeform 79"/>
          <p:cNvSpPr>
            <a:spLocks noEditPoints="1"/>
          </p:cNvSpPr>
          <p:nvPr/>
        </p:nvSpPr>
        <p:spPr bwMode="black">
          <a:xfrm>
            <a:off x="9837927" y="3050935"/>
            <a:ext cx="1468722" cy="193478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dirty="0">
              <a:solidFill>
                <a:srgbClr val="505050"/>
              </a:solidFill>
            </a:endParaRPr>
          </a:p>
        </p:txBody>
      </p:sp>
      <p:sp>
        <p:nvSpPr>
          <p:cNvPr id="7" name="Freeform 703"/>
          <p:cNvSpPr>
            <a:spLocks/>
          </p:cNvSpPr>
          <p:nvPr/>
        </p:nvSpPr>
        <p:spPr bwMode="auto">
          <a:xfrm>
            <a:off x="1683029" y="3833170"/>
            <a:ext cx="1261286" cy="948800"/>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tx2"/>
          </a:solidFill>
          <a:ln w="28575">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 name="Freeform 703"/>
          <p:cNvSpPr>
            <a:spLocks/>
          </p:cNvSpPr>
          <p:nvPr/>
        </p:nvSpPr>
        <p:spPr bwMode="auto">
          <a:xfrm>
            <a:off x="6792362" y="3642251"/>
            <a:ext cx="1261286" cy="948800"/>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accent2"/>
          </a:solidFill>
          <a:ln w="28575">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Freeform 703"/>
          <p:cNvSpPr>
            <a:spLocks/>
          </p:cNvSpPr>
          <p:nvPr/>
        </p:nvSpPr>
        <p:spPr bwMode="auto">
          <a:xfrm>
            <a:off x="6792362" y="3642251"/>
            <a:ext cx="1261286" cy="948800"/>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accent2"/>
          </a:solidFill>
          <a:ln w="28575">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TextBox 17"/>
          <p:cNvSpPr txBox="1"/>
          <p:nvPr/>
        </p:nvSpPr>
        <p:spPr>
          <a:xfrm>
            <a:off x="458301" y="1163296"/>
            <a:ext cx="4299150" cy="683264"/>
          </a:xfrm>
          <a:prstGeom prst="rect">
            <a:avLst/>
          </a:prstGeom>
          <a:noFill/>
        </p:spPr>
        <p:txBody>
          <a:bodyPr wrap="square" lIns="0" tIns="146304" rIns="0" bIns="146304"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r>
              <a:rPr lang="en-US" sz="2800" b="0" dirty="0" smtClean="0">
                <a:gradFill>
                  <a:gsLst>
                    <a:gs pos="2917">
                      <a:srgbClr val="00188F"/>
                    </a:gs>
                    <a:gs pos="30000">
                      <a:srgbClr val="00188F"/>
                    </a:gs>
                  </a:gsLst>
                  <a:lin ang="5400000" scaled="0"/>
                </a:gradFill>
              </a:rPr>
              <a:t>Microsoft Azure Storage</a:t>
            </a:r>
            <a:endParaRPr lang="en-US" sz="2800" b="0" dirty="0">
              <a:gradFill>
                <a:gsLst>
                  <a:gs pos="2917">
                    <a:srgbClr val="00188F"/>
                  </a:gs>
                  <a:gs pos="30000">
                    <a:srgbClr val="00188F"/>
                  </a:gs>
                </a:gsLst>
                <a:lin ang="5400000" scaled="0"/>
              </a:gradFill>
            </a:endParaRPr>
          </a:p>
        </p:txBody>
      </p:sp>
      <p:sp>
        <p:nvSpPr>
          <p:cNvPr id="19" name="TextBox 18"/>
          <p:cNvSpPr txBox="1"/>
          <p:nvPr/>
        </p:nvSpPr>
        <p:spPr>
          <a:xfrm>
            <a:off x="445499" y="1707038"/>
            <a:ext cx="4299150" cy="2162643"/>
          </a:xfrm>
          <a:prstGeom prst="rect">
            <a:avLst/>
          </a:prstGeom>
          <a:noFill/>
        </p:spPr>
        <p:txBody>
          <a:bodyPr wrap="square" lIns="0" tIns="146304" rIns="0" bIns="146304"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spcAft>
                <a:spcPts val="400"/>
              </a:spcAft>
            </a:pPr>
            <a:r>
              <a:rPr lang="ru-RU" sz="2000" b="0" dirty="0" smtClean="0">
                <a:solidFill>
                  <a:srgbClr val="EFEFEF">
                    <a:lumMod val="50000"/>
                  </a:srgbClr>
                </a:solidFill>
                <a:latin typeface="Segoe UI"/>
              </a:rPr>
              <a:t>Высоко надежное и масштабируемое</a:t>
            </a:r>
            <a:endParaRPr lang="en-US" sz="2000" b="0" dirty="0" smtClean="0">
              <a:solidFill>
                <a:srgbClr val="EFEFEF">
                  <a:lumMod val="50000"/>
                </a:srgbClr>
              </a:solidFill>
              <a:latin typeface="Segoe UI"/>
            </a:endParaRPr>
          </a:p>
          <a:p>
            <a:pPr algn="l">
              <a:spcAft>
                <a:spcPts val="400"/>
              </a:spcAft>
            </a:pPr>
            <a:r>
              <a:rPr lang="ru-RU" sz="2000" b="0" dirty="0" smtClean="0">
                <a:solidFill>
                  <a:srgbClr val="EFEFEF">
                    <a:lumMod val="50000"/>
                  </a:srgbClr>
                </a:solidFill>
                <a:latin typeface="Segoe UI"/>
              </a:rPr>
              <a:t>Многократное резервирования</a:t>
            </a:r>
            <a:endParaRPr lang="en-US" sz="2000" b="0" dirty="0">
              <a:solidFill>
                <a:srgbClr val="EFEFEF">
                  <a:lumMod val="50000"/>
                </a:srgbClr>
              </a:solidFill>
              <a:latin typeface="Segoe UI"/>
            </a:endParaRPr>
          </a:p>
          <a:p>
            <a:pPr algn="l">
              <a:spcAft>
                <a:spcPts val="400"/>
              </a:spcAft>
            </a:pPr>
            <a:r>
              <a:rPr lang="ru-RU" sz="2000" b="0" dirty="0" smtClean="0">
                <a:solidFill>
                  <a:srgbClr val="EFEFEF">
                    <a:lumMod val="50000"/>
                  </a:srgbClr>
                </a:solidFill>
                <a:latin typeface="Segoe UI"/>
              </a:rPr>
              <a:t>Финансово обеспеченный</a:t>
            </a:r>
            <a:r>
              <a:rPr lang="en-US" sz="2000" b="0" dirty="0" smtClean="0">
                <a:solidFill>
                  <a:srgbClr val="EFEFEF">
                    <a:lumMod val="50000"/>
                  </a:srgbClr>
                </a:solidFill>
                <a:latin typeface="Segoe UI"/>
              </a:rPr>
              <a:t>  </a:t>
            </a:r>
            <a:r>
              <a:rPr lang="en-US" sz="2000" b="0" dirty="0" smtClean="0">
                <a:solidFill>
                  <a:srgbClr val="EFEFEF">
                    <a:lumMod val="50000"/>
                  </a:srgbClr>
                </a:solidFill>
                <a:latin typeface="Segoe UI"/>
              </a:rPr>
              <a:t>SLAs</a:t>
            </a:r>
            <a:endParaRPr lang="en-US" sz="2000" b="0" dirty="0">
              <a:solidFill>
                <a:srgbClr val="EFEFEF">
                  <a:lumMod val="50000"/>
                </a:srgbClr>
              </a:solidFill>
              <a:latin typeface="Segoe UI"/>
            </a:endParaRPr>
          </a:p>
          <a:p>
            <a:pPr algn="l">
              <a:spcAft>
                <a:spcPts val="400"/>
              </a:spcAft>
            </a:pPr>
            <a:r>
              <a:rPr lang="ru-RU" sz="2000" b="0" dirty="0" smtClean="0">
                <a:solidFill>
                  <a:srgbClr val="EFEFEF">
                    <a:lumMod val="50000"/>
                  </a:srgbClr>
                </a:solidFill>
                <a:latin typeface="Segoe UI"/>
              </a:rPr>
              <a:t>Хранилище для объектов, таблиц, дисков</a:t>
            </a:r>
          </a:p>
          <a:p>
            <a:pPr algn="l">
              <a:spcAft>
                <a:spcPts val="400"/>
              </a:spcAft>
            </a:pPr>
            <a:r>
              <a:rPr lang="ru-RU" sz="2000" b="0" dirty="0" smtClean="0">
                <a:solidFill>
                  <a:srgbClr val="EFEFEF">
                    <a:lumMod val="50000"/>
                  </a:srgbClr>
                </a:solidFill>
                <a:latin typeface="Segoe UI"/>
              </a:rPr>
              <a:t>Поддержка</a:t>
            </a:r>
            <a:r>
              <a:rPr lang="en-US" sz="2000" b="0" dirty="0" smtClean="0">
                <a:solidFill>
                  <a:srgbClr val="EFEFEF">
                    <a:lumMod val="50000"/>
                  </a:srgbClr>
                </a:solidFill>
                <a:latin typeface="Segoe UI"/>
              </a:rPr>
              <a:t> </a:t>
            </a:r>
            <a:r>
              <a:rPr lang="en-US" sz="2000" b="0" dirty="0" smtClean="0">
                <a:solidFill>
                  <a:srgbClr val="EFEFEF">
                    <a:lumMod val="50000"/>
                  </a:srgbClr>
                </a:solidFill>
                <a:latin typeface="Segoe UI"/>
              </a:rPr>
              <a:t>REST APIs</a:t>
            </a:r>
            <a:endParaRPr lang="en-US" sz="2000" b="0" dirty="0">
              <a:solidFill>
                <a:srgbClr val="EFEFEF">
                  <a:lumMod val="50000"/>
                </a:srgbClr>
              </a:solidFill>
              <a:latin typeface="Segoe UI"/>
            </a:endParaRPr>
          </a:p>
        </p:txBody>
      </p:sp>
    </p:spTree>
    <p:extLst>
      <p:ext uri="{BB962C8B-B14F-4D97-AF65-F5344CB8AC3E}">
        <p14:creationId xmlns:p14="http://schemas.microsoft.com/office/powerpoint/2010/main" val="3848239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44000" decel="56000" fill="hold" grpId="0" nodeType="afterEffect">
                                  <p:stCondLst>
                                    <p:cond delay="0"/>
                                  </p:stCondLst>
                                  <p:childTnLst>
                                    <p:animMotion origin="layout" path="M -1.47817E-6 -4.4621E-6 L -0.10862 -0.00295 " pathEditMode="relative" rAng="0" ptsTypes="AA">
                                      <p:cBhvr>
                                        <p:cTn id="6" dur="500" fill="hold"/>
                                        <p:tgtEl>
                                          <p:spTgt spid="6"/>
                                        </p:tgtEl>
                                        <p:attrNameLst>
                                          <p:attrName>ppt_x</p:attrName>
                                          <p:attrName>ppt_y</p:attrName>
                                        </p:attrNameLst>
                                      </p:cBhvr>
                                      <p:rCtr x="-5412" y="-136"/>
                                    </p:animMotion>
                                  </p:childTnLst>
                                </p:cTn>
                              </p:par>
                              <p:par>
                                <p:cTn id="7" presetID="6" presetClass="emph" presetSubtype="0" accel="44000" decel="56000" fill="hold" grpId="1" nodeType="withEffect">
                                  <p:stCondLst>
                                    <p:cond delay="0"/>
                                  </p:stCondLst>
                                  <p:childTnLst>
                                    <p:animScale>
                                      <p:cBhvr>
                                        <p:cTn id="8" dur="500" fill="hold"/>
                                        <p:tgtEl>
                                          <p:spTgt spid="6"/>
                                        </p:tgtEl>
                                      </p:cBhvr>
                                      <p:by x="75180" y="75180"/>
                                    </p:animScale>
                                  </p:childTnLst>
                                </p:cTn>
                              </p:par>
                              <p:par>
                                <p:cTn id="9" presetID="19" presetClass="emph" presetSubtype="0" fill="hold" grpId="2" nodeType="withEffect">
                                  <p:stCondLst>
                                    <p:cond delay="0"/>
                                  </p:stCondLst>
                                  <p:childTnLst>
                                    <p:animClr clrSpc="rgb" dir="cw">
                                      <p:cBhvr override="childStyle">
                                        <p:cTn id="10" dur="500" fill="hold"/>
                                        <p:tgtEl>
                                          <p:spTgt spid="6"/>
                                        </p:tgtEl>
                                        <p:attrNameLst>
                                          <p:attrName>style.color</p:attrName>
                                        </p:attrNameLst>
                                      </p:cBhvr>
                                      <p:to>
                                        <a:schemeClr val="tx1"/>
                                      </p:to>
                                    </p:animClr>
                                    <p:animClr clrSpc="rgb" dir="cw">
                                      <p:cBhvr>
                                        <p:cTn id="11" dur="500" fill="hold"/>
                                        <p:tgtEl>
                                          <p:spTgt spid="6"/>
                                        </p:tgtEl>
                                        <p:attrNameLst>
                                          <p:attrName>fillcolor</p:attrName>
                                        </p:attrNameLst>
                                      </p:cBhvr>
                                      <p:to>
                                        <a:schemeClr val="tx1"/>
                                      </p:to>
                                    </p:animClr>
                                    <p:set>
                                      <p:cBhvr>
                                        <p:cTn id="12" dur="500" fill="hold"/>
                                        <p:tgtEl>
                                          <p:spTgt spid="6"/>
                                        </p:tgtEl>
                                        <p:attrNameLst>
                                          <p:attrName>fill.type</p:attrName>
                                        </p:attrNameLst>
                                      </p:cBhvr>
                                      <p:to>
                                        <p:strVal val="solid"/>
                                      </p:to>
                                    </p:set>
                                    <p:set>
                                      <p:cBhvr>
                                        <p:cTn id="13" dur="500" fill="hold"/>
                                        <p:tgtEl>
                                          <p:spTgt spid="6"/>
                                        </p:tgtEl>
                                        <p:attrNameLst>
                                          <p:attrName>fill.on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600"/>
                                        <p:tgtEl>
                                          <p:spTgt spid="18"/>
                                        </p:tgtEl>
                                      </p:cBhvr>
                                    </p:animEffect>
                                  </p:childTnLst>
                                </p:cTn>
                              </p:par>
                              <p:par>
                                <p:cTn id="27" presetID="35" presetClass="path" presetSubtype="0" decel="100000" fill="hold" grpId="1" nodeType="withEffect">
                                  <p:stCondLst>
                                    <p:cond delay="50"/>
                                  </p:stCondLst>
                                  <p:childTnLst>
                                    <p:animMotion origin="layout" path="M -0.05548 0.00023 L -2.03699E-6 0.00023 " pathEditMode="relative" rAng="0" ptsTypes="AA">
                                      <p:cBhvr>
                                        <p:cTn id="28" dur="800" fill="hold"/>
                                        <p:tgtEl>
                                          <p:spTgt spid="18"/>
                                        </p:tgtEl>
                                        <p:attrNameLst>
                                          <p:attrName>ppt_x</p:attrName>
                                          <p:attrName>ppt_y</p:attrName>
                                        </p:attrNameLst>
                                      </p:cBhvr>
                                      <p:rCtr x="2774" y="0"/>
                                    </p:animMotion>
                                  </p:childTnLst>
                                </p:cTn>
                              </p:par>
                              <p:par>
                                <p:cTn id="29" presetID="10" presetClass="entr" presetSubtype="0" fill="hold" grpId="0" nodeType="withEffect">
                                  <p:stCondLst>
                                    <p:cond delay="2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600"/>
                                        <p:tgtEl>
                                          <p:spTgt spid="19"/>
                                        </p:tgtEl>
                                      </p:cBhvr>
                                    </p:animEffect>
                                  </p:childTnLst>
                                </p:cTn>
                              </p:par>
                              <p:par>
                                <p:cTn id="32" presetID="35" presetClass="path" presetSubtype="0" decel="100000" fill="hold" grpId="1" nodeType="withEffect">
                                  <p:stCondLst>
                                    <p:cond delay="50"/>
                                  </p:stCondLst>
                                  <p:childTnLst>
                                    <p:animMotion origin="layout" path="M -0.05553 0.00023 L 4.35793E-6 0.00023 " pathEditMode="relative" rAng="0" ptsTypes="AA">
                                      <p:cBhvr>
                                        <p:cTn id="33" dur="800" fill="hold"/>
                                        <p:tgtEl>
                                          <p:spTgt spid="19"/>
                                        </p:tgtEl>
                                        <p:attrNameLst>
                                          <p:attrName>ppt_x</p:attrName>
                                          <p:attrName>ppt_y</p:attrName>
                                        </p:attrNameLst>
                                      </p:cBhvr>
                                      <p:rCtr x="2770"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8" decel="100000" fill="hold" grpId="1"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63" presetClass="path" presetSubtype="0" accel="34667" decel="65333" fill="hold" grpId="0" nodeType="afterEffect">
                                  <p:stCondLst>
                                    <p:cond delay="0"/>
                                  </p:stCondLst>
                                  <p:childTnLst>
                                    <p:animMotion origin="layout" path="M -6.58667E-7 4.33954E-6 L 0.40886 4.33954E-6 " pathEditMode="relative" rAng="0" ptsTypes="AA">
                                      <p:cBhvr>
                                        <p:cTn id="42" dur="500" fill="hold"/>
                                        <p:tgtEl>
                                          <p:spTgt spid="7"/>
                                        </p:tgtEl>
                                        <p:attrNameLst>
                                          <p:attrName>ppt_x</p:attrName>
                                          <p:attrName>ppt_y</p:attrName>
                                        </p:attrNameLst>
                                      </p:cBhvr>
                                      <p:rCtr x="20437" y="0"/>
                                    </p:animMotion>
                                  </p:childTnLst>
                                </p:cTn>
                              </p:par>
                              <p:par>
                                <p:cTn id="43" presetID="19" presetClass="emph" presetSubtype="0" fill="hold" grpId="2" nodeType="withEffect">
                                  <p:stCondLst>
                                    <p:cond delay="0"/>
                                  </p:stCondLst>
                                  <p:childTnLst>
                                    <p:animClr clrSpc="rgb" dir="cw">
                                      <p:cBhvr override="childStyle">
                                        <p:cTn id="44" dur="500" fill="hold"/>
                                        <p:tgtEl>
                                          <p:spTgt spid="7"/>
                                        </p:tgtEl>
                                        <p:attrNameLst>
                                          <p:attrName>style.color</p:attrName>
                                        </p:attrNameLst>
                                      </p:cBhvr>
                                      <p:to>
                                        <a:schemeClr val="accent2"/>
                                      </p:to>
                                    </p:animClr>
                                    <p:animClr clrSpc="rgb" dir="cw">
                                      <p:cBhvr>
                                        <p:cTn id="45" dur="500" fill="hold"/>
                                        <p:tgtEl>
                                          <p:spTgt spid="7"/>
                                        </p:tgtEl>
                                        <p:attrNameLst>
                                          <p:attrName>fillcolor</p:attrName>
                                        </p:attrNameLst>
                                      </p:cBhvr>
                                      <p:to>
                                        <a:schemeClr val="accent2"/>
                                      </p:to>
                                    </p:animClr>
                                    <p:set>
                                      <p:cBhvr>
                                        <p:cTn id="46" dur="500" fill="hold"/>
                                        <p:tgtEl>
                                          <p:spTgt spid="7"/>
                                        </p:tgtEl>
                                        <p:attrNameLst>
                                          <p:attrName>fill.type</p:attrName>
                                        </p:attrNameLst>
                                      </p:cBhvr>
                                      <p:to>
                                        <p:strVal val="solid"/>
                                      </p:to>
                                    </p:set>
                                    <p:set>
                                      <p:cBhvr>
                                        <p:cTn id="47" dur="500" fill="hold"/>
                                        <p:tgtEl>
                                          <p:spTgt spid="7"/>
                                        </p:tgtEl>
                                        <p:attrNameLst>
                                          <p:attrName>fill.on</p:attrName>
                                        </p:attrNameLst>
                                      </p:cBhvr>
                                      <p:to>
                                        <p:strVal val="true"/>
                                      </p:to>
                                    </p:set>
                                  </p:childTnLst>
                                </p:cTn>
                              </p:par>
                              <p:par>
                                <p:cTn id="48" presetID="1" presetClass="entr" presetSubtype="0" fill="hold" grpId="1" nodeType="withEffect">
                                  <p:stCondLst>
                                    <p:cond delay="50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1" nodeType="withEffect">
                                  <p:stCondLst>
                                    <p:cond delay="500"/>
                                  </p:stCondLst>
                                  <p:childTnLst>
                                    <p:set>
                                      <p:cBhvr>
                                        <p:cTn id="51" dur="1" fill="hold">
                                          <p:stCondLst>
                                            <p:cond delay="0"/>
                                          </p:stCondLst>
                                        </p:cTn>
                                        <p:tgtEl>
                                          <p:spTgt spid="17"/>
                                        </p:tgtEl>
                                        <p:attrNameLst>
                                          <p:attrName>style.visibility</p:attrName>
                                        </p:attrNameLst>
                                      </p:cBhvr>
                                      <p:to>
                                        <p:strVal val="visible"/>
                                      </p:to>
                                    </p:set>
                                  </p:childTnLst>
                                </p:cTn>
                              </p:par>
                            </p:childTnLst>
                          </p:cTn>
                        </p:par>
                        <p:par>
                          <p:cTn id="52" fill="hold">
                            <p:stCondLst>
                              <p:cond delay="1000"/>
                            </p:stCondLst>
                            <p:childTnLst>
                              <p:par>
                                <p:cTn id="53" presetID="63" presetClass="path" presetSubtype="0" accel="34667" decel="65333" fill="hold" grpId="0" nodeType="afterEffect">
                                  <p:stCondLst>
                                    <p:cond delay="0"/>
                                  </p:stCondLst>
                                  <p:childTnLst>
                                    <p:animMotion origin="layout" path="M 4.62854E-6 4.33954E-6 L 0.12637 4.33954E-6 " pathEditMode="relative" rAng="0" ptsTypes="AA">
                                      <p:cBhvr>
                                        <p:cTn id="54" dur="500" fill="hold"/>
                                        <p:tgtEl>
                                          <p:spTgt spid="16"/>
                                        </p:tgtEl>
                                        <p:attrNameLst>
                                          <p:attrName>ppt_x</p:attrName>
                                          <p:attrName>ppt_y</p:attrName>
                                        </p:attrNameLst>
                                      </p:cBhvr>
                                      <p:rCtr x="6319" y="0"/>
                                    </p:animMotion>
                                  </p:childTnLst>
                                </p:cTn>
                              </p:par>
                              <p:par>
                                <p:cTn id="55" presetID="63" presetClass="path" presetSubtype="0" accel="34667" decel="65333" fill="hold" grpId="0" nodeType="withEffect">
                                  <p:stCondLst>
                                    <p:cond delay="0"/>
                                  </p:stCondLst>
                                  <p:childTnLst>
                                    <p:animMotion origin="layout" path="M 4.62854E-6 4.33954E-6 L 0.25325 4.33954E-6 " pathEditMode="relative" rAng="0" ptsTypes="AA">
                                      <p:cBhvr>
                                        <p:cTn id="56" dur="500" fill="hold"/>
                                        <p:tgtEl>
                                          <p:spTgt spid="17"/>
                                        </p:tgtEl>
                                        <p:attrNameLst>
                                          <p:attrName>ppt_x</p:attrName>
                                          <p:attrName>ppt_y</p:attrName>
                                        </p:attrNameLst>
                                      </p:cBhvr>
                                      <p:rCtr x="12663" y="0"/>
                                    </p:animMotion>
                                  </p:childTnLst>
                                </p:cTn>
                              </p:par>
                            </p:childTnLst>
                          </p:cTn>
                        </p:par>
                        <p:par>
                          <p:cTn id="57" fill="hold">
                            <p:stCondLst>
                              <p:cond delay="1500"/>
                            </p:stCondLst>
                            <p:childTnLst>
                              <p:par>
                                <p:cTn id="58" presetID="6" presetClass="emph" presetSubtype="0" fill="hold" grpId="3" nodeType="afterEffect">
                                  <p:stCondLst>
                                    <p:cond delay="0"/>
                                  </p:stCondLst>
                                  <p:childTnLst>
                                    <p:animScale>
                                      <p:cBhvr>
                                        <p:cTn id="59" dur="250" fill="hold"/>
                                        <p:tgtEl>
                                          <p:spTgt spid="7"/>
                                        </p:tgtEl>
                                      </p:cBhvr>
                                      <p:by x="0" y="0"/>
                                    </p:animScale>
                                  </p:childTnLst>
                                </p:cTn>
                              </p:par>
                              <p:par>
                                <p:cTn id="60" presetID="6" presetClass="emph" presetSubtype="0" fill="hold" grpId="2" nodeType="withEffect">
                                  <p:stCondLst>
                                    <p:cond delay="100"/>
                                  </p:stCondLst>
                                  <p:childTnLst>
                                    <p:animScale>
                                      <p:cBhvr>
                                        <p:cTn id="61" dur="250" fill="hold"/>
                                        <p:tgtEl>
                                          <p:spTgt spid="16"/>
                                        </p:tgtEl>
                                      </p:cBhvr>
                                      <p:by x="0" y="0"/>
                                    </p:animScale>
                                  </p:childTnLst>
                                </p:cTn>
                              </p:par>
                              <p:par>
                                <p:cTn id="62" presetID="6" presetClass="emph" presetSubtype="0" fill="hold" grpId="2" nodeType="withEffect">
                                  <p:stCondLst>
                                    <p:cond delay="200"/>
                                  </p:stCondLst>
                                  <p:childTnLst>
                                    <p:animScale>
                                      <p:cBhvr>
                                        <p:cTn id="63" dur="250" fill="hold"/>
                                        <p:tgtEl>
                                          <p:spTgt spid="17"/>
                                        </p:tgtEl>
                                      </p:cBhvr>
                                      <p:by x="0" y="0"/>
                                    </p:animScale>
                                  </p:childTnLst>
                                </p:cTn>
                              </p:par>
                            </p:childTnLst>
                          </p:cTn>
                        </p:par>
                        <p:par>
                          <p:cTn id="64" fill="hold">
                            <p:stCondLst>
                              <p:cond delay="1950"/>
                            </p:stCondLst>
                            <p:childTnLst>
                              <p:par>
                                <p:cTn id="65" presetID="19" presetClass="emph" presetSubtype="0" fill="hold" grpId="3" nodeType="afterEffect">
                                  <p:stCondLst>
                                    <p:cond delay="0"/>
                                  </p:stCondLst>
                                  <p:childTnLst>
                                    <p:animClr clrSpc="rgb" dir="cw">
                                      <p:cBhvr override="childStyle">
                                        <p:cTn id="66" dur="500" fill="hold"/>
                                        <p:tgtEl>
                                          <p:spTgt spid="6"/>
                                        </p:tgtEl>
                                        <p:attrNameLst>
                                          <p:attrName>style.color</p:attrName>
                                        </p:attrNameLst>
                                      </p:cBhvr>
                                      <p:to>
                                        <a:schemeClr val="accent2"/>
                                      </p:to>
                                    </p:animClr>
                                    <p:animClr clrSpc="rgb" dir="cw">
                                      <p:cBhvr>
                                        <p:cTn id="67" dur="500" fill="hold"/>
                                        <p:tgtEl>
                                          <p:spTgt spid="6"/>
                                        </p:tgtEl>
                                        <p:attrNameLst>
                                          <p:attrName>fillcolor</p:attrName>
                                        </p:attrNameLst>
                                      </p:cBhvr>
                                      <p:to>
                                        <a:schemeClr val="accent2"/>
                                      </p:to>
                                    </p:animClr>
                                    <p:set>
                                      <p:cBhvr>
                                        <p:cTn id="68" dur="500" fill="hold"/>
                                        <p:tgtEl>
                                          <p:spTgt spid="6"/>
                                        </p:tgtEl>
                                        <p:attrNameLst>
                                          <p:attrName>fill.type</p:attrName>
                                        </p:attrNameLst>
                                      </p:cBhvr>
                                      <p:to>
                                        <p:strVal val="solid"/>
                                      </p:to>
                                    </p:set>
                                    <p:set>
                                      <p:cBhvr>
                                        <p:cTn id="69" dur="500" fill="hold"/>
                                        <p:tgtEl>
                                          <p:spTgt spid="6"/>
                                        </p:tgtEl>
                                        <p:attrNameLst>
                                          <p:attrName>fill.on</p:attrName>
                                        </p:attrNameLst>
                                      </p:cBhvr>
                                      <p:to>
                                        <p:strVal val="true"/>
                                      </p:to>
                                    </p:set>
                                  </p:childTnLst>
                                </p:cTn>
                              </p:par>
                              <p:par>
                                <p:cTn id="70" presetID="19" presetClass="emph" presetSubtype="0" fill="hold" grpId="1" nodeType="withEffect">
                                  <p:stCondLst>
                                    <p:cond delay="0"/>
                                  </p:stCondLst>
                                  <p:childTnLst>
                                    <p:animClr clrSpc="rgb" dir="cw">
                                      <p:cBhvr override="childStyle">
                                        <p:cTn id="71" dur="500" fill="hold"/>
                                        <p:tgtEl>
                                          <p:spTgt spid="14"/>
                                        </p:tgtEl>
                                        <p:attrNameLst>
                                          <p:attrName>style.color</p:attrName>
                                        </p:attrNameLst>
                                      </p:cBhvr>
                                      <p:to>
                                        <a:schemeClr val="accent2"/>
                                      </p:to>
                                    </p:animClr>
                                    <p:animClr clrSpc="rgb" dir="cw">
                                      <p:cBhvr>
                                        <p:cTn id="72" dur="500" fill="hold"/>
                                        <p:tgtEl>
                                          <p:spTgt spid="14"/>
                                        </p:tgtEl>
                                        <p:attrNameLst>
                                          <p:attrName>fillcolor</p:attrName>
                                        </p:attrNameLst>
                                      </p:cBhvr>
                                      <p:to>
                                        <a:schemeClr val="accent2"/>
                                      </p:to>
                                    </p:animClr>
                                    <p:set>
                                      <p:cBhvr>
                                        <p:cTn id="73" dur="500" fill="hold"/>
                                        <p:tgtEl>
                                          <p:spTgt spid="14"/>
                                        </p:tgtEl>
                                        <p:attrNameLst>
                                          <p:attrName>fill.type</p:attrName>
                                        </p:attrNameLst>
                                      </p:cBhvr>
                                      <p:to>
                                        <p:strVal val="solid"/>
                                      </p:to>
                                    </p:set>
                                    <p:set>
                                      <p:cBhvr>
                                        <p:cTn id="74" dur="500" fill="hold"/>
                                        <p:tgtEl>
                                          <p:spTgt spid="14"/>
                                        </p:tgtEl>
                                        <p:attrNameLst>
                                          <p:attrName>fill.on</p:attrName>
                                        </p:attrNameLst>
                                      </p:cBhvr>
                                      <p:to>
                                        <p:strVal val="true"/>
                                      </p:to>
                                    </p:set>
                                  </p:childTnLst>
                                </p:cTn>
                              </p:par>
                              <p:par>
                                <p:cTn id="75" presetID="19" presetClass="emph" presetSubtype="0" fill="hold" grpId="1" nodeType="withEffect">
                                  <p:stCondLst>
                                    <p:cond delay="0"/>
                                  </p:stCondLst>
                                  <p:childTnLst>
                                    <p:animClr clrSpc="rgb" dir="cw">
                                      <p:cBhvr override="childStyle">
                                        <p:cTn id="76" dur="500" fill="hold"/>
                                        <p:tgtEl>
                                          <p:spTgt spid="15"/>
                                        </p:tgtEl>
                                        <p:attrNameLst>
                                          <p:attrName>style.color</p:attrName>
                                        </p:attrNameLst>
                                      </p:cBhvr>
                                      <p:to>
                                        <a:schemeClr val="accent2"/>
                                      </p:to>
                                    </p:animClr>
                                    <p:animClr clrSpc="rgb" dir="cw">
                                      <p:cBhvr>
                                        <p:cTn id="77" dur="500" fill="hold"/>
                                        <p:tgtEl>
                                          <p:spTgt spid="15"/>
                                        </p:tgtEl>
                                        <p:attrNameLst>
                                          <p:attrName>fillcolor</p:attrName>
                                        </p:attrNameLst>
                                      </p:cBhvr>
                                      <p:to>
                                        <a:schemeClr val="accent2"/>
                                      </p:to>
                                    </p:animClr>
                                    <p:set>
                                      <p:cBhvr>
                                        <p:cTn id="78" dur="500" fill="hold"/>
                                        <p:tgtEl>
                                          <p:spTgt spid="15"/>
                                        </p:tgtEl>
                                        <p:attrNameLst>
                                          <p:attrName>fill.type</p:attrName>
                                        </p:attrNameLst>
                                      </p:cBhvr>
                                      <p:to>
                                        <p:strVal val="solid"/>
                                      </p:to>
                                    </p:set>
                                    <p:set>
                                      <p:cBhvr>
                                        <p:cTn id="79"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6" grpId="1" animBg="1"/>
      <p:bldP spid="6" grpId="2" animBg="1"/>
      <p:bldP spid="6" grpId="3" animBg="1"/>
      <p:bldP spid="14" grpId="0" animBg="1"/>
      <p:bldP spid="14" grpId="1" animBg="1"/>
      <p:bldP spid="15" grpId="0" animBg="1"/>
      <p:bldP spid="15" grpId="1" animBg="1"/>
      <p:bldP spid="7" grpId="0" animBg="1"/>
      <p:bldP spid="7" grpId="1" animBg="1"/>
      <p:bldP spid="7" grpId="2" animBg="1"/>
      <p:bldP spid="7" grpId="3" animBg="1"/>
      <p:bldP spid="16" grpId="0" animBg="1"/>
      <p:bldP spid="16" grpId="1" animBg="1"/>
      <p:bldP spid="16" grpId="2" animBg="1"/>
      <p:bldP spid="17" grpId="0" animBg="1"/>
      <p:bldP spid="17" grpId="1" animBg="1"/>
      <p:bldP spid="17" grpId="2" animBg="1"/>
      <p:bldP spid="18" grpId="0"/>
      <p:bldP spid="18" grpId="1"/>
      <p:bldP spid="19" grpId="0"/>
      <p:bldP spid="1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6028819" cy="1828766"/>
          </a:xfrm>
        </p:spPr>
        <p:txBody>
          <a:bodyPr/>
          <a:lstStyle/>
          <a:p>
            <a:r>
              <a:rPr lang="ru-RU" sz="5398" dirty="0" smtClean="0"/>
              <a:t>Хранилище</a:t>
            </a:r>
            <a:r>
              <a:rPr lang="en-US" sz="5398" dirty="0" smtClean="0"/>
              <a:t> </a:t>
            </a:r>
            <a:r>
              <a:rPr lang="ru-RU" sz="3400" dirty="0" smtClean="0">
                <a:gradFill>
                  <a:gsLst>
                    <a:gs pos="0">
                      <a:schemeClr val="accent1"/>
                    </a:gs>
                    <a:gs pos="100000">
                      <a:schemeClr val="accent1"/>
                    </a:gs>
                  </a:gsLst>
                  <a:lin ang="5400000" scaled="1"/>
                </a:gradFill>
              </a:rPr>
              <a:t>Безграничные объемы хранения в</a:t>
            </a:r>
            <a:r>
              <a:rPr lang="en-US" sz="3400" dirty="0" smtClean="0">
                <a:gradFill>
                  <a:gsLst>
                    <a:gs pos="0">
                      <a:schemeClr val="accent1"/>
                    </a:gs>
                    <a:gs pos="100000">
                      <a:schemeClr val="accent1"/>
                    </a:gs>
                  </a:gsLst>
                  <a:lin ang="5400000" scaled="1"/>
                </a:gradFill>
              </a:rPr>
              <a:t> </a:t>
            </a:r>
            <a:r>
              <a:rPr lang="en-US" sz="3400" dirty="0" err="1">
                <a:gradFill>
                  <a:gsLst>
                    <a:gs pos="0">
                      <a:schemeClr val="accent1"/>
                    </a:gs>
                    <a:gs pos="100000">
                      <a:schemeClr val="accent1"/>
                    </a:gs>
                  </a:gsLst>
                  <a:lin ang="5400000" scaled="1"/>
                </a:gradFill>
              </a:rPr>
              <a:t>StorSimple</a:t>
            </a:r>
            <a:r>
              <a:rPr lang="en-US" sz="3400" dirty="0">
                <a:gradFill>
                  <a:gsLst>
                    <a:gs pos="0">
                      <a:schemeClr val="accent1"/>
                    </a:gs>
                    <a:gs pos="100000">
                      <a:schemeClr val="accent1"/>
                    </a:gs>
                  </a:gsLst>
                  <a:lin ang="5400000" scaled="1"/>
                </a:gradFill>
              </a:rPr>
              <a:t> and Azure</a:t>
            </a:r>
            <a:endParaRPr lang="en-US" sz="5398" dirty="0"/>
          </a:p>
        </p:txBody>
      </p:sp>
      <p:sp>
        <p:nvSpPr>
          <p:cNvPr id="651" name="Title 1"/>
          <p:cNvSpPr txBox="1">
            <a:spLocks/>
          </p:cNvSpPr>
          <p:nvPr/>
        </p:nvSpPr>
        <p:spPr>
          <a:xfrm>
            <a:off x="151332" y="5818642"/>
            <a:ext cx="2573681" cy="739084"/>
          </a:xfrm>
          <a:prstGeom prst="rect">
            <a:avLst/>
          </a:prstGeom>
        </p:spPr>
        <p:txBody>
          <a:bodyPr vert="horz" wrap="square" lIns="198899" tIns="124312" rIns="198899" bIns="124312" rtlCol="0" anchor="ctr">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pPr>
              <a:lnSpc>
                <a:spcPct val="100000"/>
              </a:lnSpc>
            </a:pPr>
            <a:r>
              <a:rPr lang="ru-RU" sz="1836" spc="0" dirty="0">
                <a:gradFill>
                  <a:gsLst>
                    <a:gs pos="0">
                      <a:srgbClr val="505050"/>
                    </a:gs>
                    <a:gs pos="100000">
                      <a:srgbClr val="505050"/>
                    </a:gs>
                  </a:gsLst>
                  <a:lin ang="5400000" scaled="1"/>
                </a:gradFill>
                <a:latin typeface="Segoe UI"/>
              </a:rPr>
              <a:t>Важные особенности:</a:t>
            </a:r>
          </a:p>
        </p:txBody>
      </p:sp>
      <p:cxnSp>
        <p:nvCxnSpPr>
          <p:cNvPr id="655" name="Straight Connector 654"/>
          <p:cNvCxnSpPr/>
          <p:nvPr/>
        </p:nvCxnSpPr>
        <p:spPr>
          <a:xfrm>
            <a:off x="275302" y="5750924"/>
            <a:ext cx="11885873"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2825869" y="5755369"/>
            <a:ext cx="2985651" cy="1246495"/>
          </a:xfrm>
          <a:prstGeom prst="rect">
            <a:avLst/>
          </a:prstGeom>
          <a:noFill/>
        </p:spPr>
        <p:txBody>
          <a:bodyPr wrap="square" lIns="182880" tIns="146304" rIns="182880" bIns="146304" rtlCol="0" anchor="ctr">
            <a:spAutoFit/>
          </a:bodyPr>
          <a:lstStyle/>
          <a:p>
            <a:pPr defTabSz="932239">
              <a:defRPr/>
            </a:pPr>
            <a:r>
              <a:rPr lang="en-US" sz="1400" dirty="0">
                <a:gradFill>
                  <a:gsLst>
                    <a:gs pos="2917">
                      <a:srgbClr val="505050"/>
                    </a:gs>
                    <a:gs pos="100000">
                      <a:srgbClr val="505050"/>
                    </a:gs>
                  </a:gsLst>
                  <a:lin ang="5400000" scaled="0"/>
                </a:gradFill>
              </a:rPr>
              <a:t>Enterprise SAN storage</a:t>
            </a:r>
          </a:p>
          <a:p>
            <a:pPr marL="0" lvl="1" defTabSz="471404">
              <a:lnSpc>
                <a:spcPct val="90000"/>
              </a:lnSpc>
              <a:spcBef>
                <a:spcPts val="1198"/>
              </a:spcBef>
              <a:buClr>
                <a:srgbClr val="EFEFEF"/>
              </a:buClr>
              <a:defRPr/>
            </a:pPr>
            <a:r>
              <a:rPr lang="en-US" sz="1400" dirty="0">
                <a:gradFill>
                  <a:gsLst>
                    <a:gs pos="2917">
                      <a:srgbClr val="505050"/>
                    </a:gs>
                    <a:gs pos="100000">
                      <a:srgbClr val="505050"/>
                    </a:gs>
                  </a:gsLst>
                  <a:lin ang="5400000" scaled="0"/>
                </a:gradFill>
              </a:rPr>
              <a:t>Automatic </a:t>
            </a:r>
            <a:r>
              <a:rPr lang="en-US" sz="1400" dirty="0" err="1">
                <a:gradFill>
                  <a:gsLst>
                    <a:gs pos="2917">
                      <a:srgbClr val="505050"/>
                    </a:gs>
                    <a:gs pos="100000">
                      <a:srgbClr val="505050"/>
                    </a:gs>
                  </a:gsLst>
                  <a:lin ang="5400000" scaled="0"/>
                </a:gradFill>
              </a:rPr>
              <a:t>tiering</a:t>
            </a:r>
            <a:r>
              <a:rPr lang="en-US" sz="1400" dirty="0">
                <a:gradFill>
                  <a:gsLst>
                    <a:gs pos="2917">
                      <a:srgbClr val="505050"/>
                    </a:gs>
                    <a:gs pos="100000">
                      <a:srgbClr val="505050"/>
                    </a:gs>
                  </a:gsLst>
                  <a:lin ang="5400000" scaled="0"/>
                </a:gradFill>
              </a:rPr>
              <a:t> to the cloud with inline de-dupe </a:t>
            </a:r>
            <a:r>
              <a:rPr lang="en-US" sz="1400" dirty="0" smtClean="0">
                <a:gradFill>
                  <a:gsLst>
                    <a:gs pos="2917">
                      <a:srgbClr val="505050"/>
                    </a:gs>
                    <a:gs pos="100000">
                      <a:srgbClr val="505050"/>
                    </a:gs>
                  </a:gsLst>
                  <a:lin ang="5400000" scaled="0"/>
                </a:gradFill>
              </a:rPr>
              <a:t>and compression </a:t>
            </a:r>
            <a:endParaRPr lang="en-US" sz="1400" dirty="0">
              <a:gradFill>
                <a:gsLst>
                  <a:gs pos="2917">
                    <a:srgbClr val="505050"/>
                  </a:gs>
                  <a:gs pos="100000">
                    <a:srgbClr val="505050"/>
                  </a:gs>
                </a:gsLst>
                <a:lin ang="5400000" scaled="0"/>
              </a:gradFill>
            </a:endParaRPr>
          </a:p>
        </p:txBody>
      </p:sp>
      <p:sp>
        <p:nvSpPr>
          <p:cNvPr id="163" name="TextBox 162"/>
          <p:cNvSpPr txBox="1"/>
          <p:nvPr/>
        </p:nvSpPr>
        <p:spPr>
          <a:xfrm>
            <a:off x="8535315" y="5789224"/>
            <a:ext cx="3759855" cy="1224951"/>
          </a:xfrm>
          <a:prstGeom prst="rect">
            <a:avLst/>
          </a:prstGeom>
          <a:noFill/>
        </p:spPr>
        <p:txBody>
          <a:bodyPr wrap="square" lIns="182880" tIns="146304" rIns="182880" bIns="146304" rtlCol="0" anchor="ctr">
            <a:spAutoFit/>
          </a:bodyPr>
          <a:lstStyle/>
          <a:p>
            <a:pPr marL="0" lvl="1" defTabSz="471404">
              <a:lnSpc>
                <a:spcPct val="90000"/>
              </a:lnSpc>
              <a:spcBef>
                <a:spcPts val="1198"/>
              </a:spcBef>
              <a:buClr>
                <a:srgbClr val="EFEFEF"/>
              </a:buClr>
            </a:pPr>
            <a:r>
              <a:rPr lang="en-US" sz="1400" dirty="0">
                <a:gradFill>
                  <a:gsLst>
                    <a:gs pos="2917">
                      <a:srgbClr val="505050"/>
                    </a:gs>
                    <a:gs pos="100000">
                      <a:srgbClr val="505050"/>
                    </a:gs>
                  </a:gsLst>
                  <a:lin ang="5400000" scaled="0"/>
                </a:gradFill>
              </a:rPr>
              <a:t>Automated offsite data protection using cloud and snapshots</a:t>
            </a:r>
          </a:p>
          <a:p>
            <a:pPr marL="0" lvl="1" defTabSz="471404">
              <a:lnSpc>
                <a:spcPct val="90000"/>
              </a:lnSpc>
              <a:spcBef>
                <a:spcPts val="1198"/>
              </a:spcBef>
              <a:buClr>
                <a:srgbClr val="EFEFEF"/>
              </a:buClr>
            </a:pPr>
            <a:r>
              <a:rPr lang="en-US" sz="1400" dirty="0">
                <a:gradFill>
                  <a:gsLst>
                    <a:gs pos="2917">
                      <a:srgbClr val="505050"/>
                    </a:gs>
                    <a:gs pos="100000">
                      <a:srgbClr val="505050"/>
                    </a:gs>
                  </a:gsLst>
                  <a:lin ang="5400000" scaled="0"/>
                </a:gradFill>
              </a:rPr>
              <a:t>Access in Azure to enterprise data with </a:t>
            </a:r>
            <a:r>
              <a:rPr lang="en-US" sz="1400" dirty="0" err="1">
                <a:gradFill>
                  <a:gsLst>
                    <a:gs pos="2917">
                      <a:srgbClr val="505050"/>
                    </a:gs>
                    <a:gs pos="100000">
                      <a:srgbClr val="505050"/>
                    </a:gs>
                  </a:gsLst>
                  <a:lin ang="5400000" scaled="0"/>
                </a:gradFill>
              </a:rPr>
              <a:t>StorSimple</a:t>
            </a:r>
            <a:r>
              <a:rPr lang="en-US" sz="1400" dirty="0">
                <a:gradFill>
                  <a:gsLst>
                    <a:gs pos="2917">
                      <a:srgbClr val="505050"/>
                    </a:gs>
                    <a:gs pos="100000">
                      <a:srgbClr val="505050"/>
                    </a:gs>
                  </a:gsLst>
                  <a:lin ang="5400000" scaled="0"/>
                </a:gradFill>
              </a:rPr>
              <a:t> </a:t>
            </a:r>
            <a:r>
              <a:rPr lang="en-US" sz="1400" dirty="0" smtClean="0">
                <a:gradFill>
                  <a:gsLst>
                    <a:gs pos="2917">
                      <a:srgbClr val="505050"/>
                    </a:gs>
                    <a:gs pos="100000">
                      <a:srgbClr val="505050"/>
                    </a:gs>
                  </a:gsLst>
                  <a:lin ang="5400000" scaled="0"/>
                </a:gradFill>
              </a:rPr>
              <a:t>Virtual Appliance</a:t>
            </a:r>
            <a:endParaRPr lang="en-US" sz="1400" dirty="0">
              <a:gradFill>
                <a:gsLst>
                  <a:gs pos="2917">
                    <a:srgbClr val="505050"/>
                  </a:gs>
                  <a:gs pos="100000">
                    <a:srgbClr val="505050"/>
                  </a:gs>
                </a:gsLst>
                <a:lin ang="5400000" scaled="0"/>
              </a:gradFill>
            </a:endParaRPr>
          </a:p>
        </p:txBody>
      </p:sp>
      <p:sp>
        <p:nvSpPr>
          <p:cNvPr id="164" name="TextBox 163"/>
          <p:cNvSpPr txBox="1"/>
          <p:nvPr/>
        </p:nvSpPr>
        <p:spPr>
          <a:xfrm>
            <a:off x="6041215" y="5996063"/>
            <a:ext cx="2264405" cy="683264"/>
          </a:xfrm>
          <a:prstGeom prst="rect">
            <a:avLst/>
          </a:prstGeom>
          <a:noFill/>
        </p:spPr>
        <p:txBody>
          <a:bodyPr wrap="square" lIns="182880" tIns="146304" rIns="182880" bIns="146304" rtlCol="0" anchor="ctr">
            <a:spAutoFit/>
          </a:bodyPr>
          <a:lstStyle/>
          <a:p>
            <a:pPr marL="0" lvl="1" defTabSz="471404">
              <a:lnSpc>
                <a:spcPct val="90000"/>
              </a:lnSpc>
              <a:spcBef>
                <a:spcPts val="1198"/>
              </a:spcBef>
              <a:buClr>
                <a:srgbClr val="EFEFEF"/>
              </a:buClr>
            </a:pPr>
            <a:r>
              <a:rPr lang="en-US" sz="1400" dirty="0">
                <a:gradFill>
                  <a:gsLst>
                    <a:gs pos="2917">
                      <a:srgbClr val="505050"/>
                    </a:gs>
                    <a:gs pos="100000">
                      <a:srgbClr val="505050"/>
                    </a:gs>
                  </a:gsLst>
                  <a:lin ang="5400000" scaled="0"/>
                </a:gradFill>
              </a:rPr>
              <a:t>Consolidated storage and data management</a:t>
            </a:r>
          </a:p>
        </p:txBody>
      </p:sp>
      <p:sp>
        <p:nvSpPr>
          <p:cNvPr id="469" name="Rectangle 21"/>
          <p:cNvSpPr/>
          <p:nvPr/>
        </p:nvSpPr>
        <p:spPr>
          <a:xfrm>
            <a:off x="290048" y="2326736"/>
            <a:ext cx="5621511" cy="2626311"/>
          </a:xfrm>
          <a:prstGeom prst="rect">
            <a:avLst/>
          </a:prstGeom>
          <a:noFill/>
          <a:ln w="12700" cap="flat" cmpd="sng" algn="ctr">
            <a:noFill/>
            <a:prstDash val="solid"/>
            <a:miter lim="800000"/>
          </a:ln>
          <a:effectLst/>
        </p:spPr>
        <p:txBody>
          <a:bodyPr lIns="182880" tIns="182880" rIns="182880" bIns="91440" rtlCol="0" anchor="t"/>
          <a:lstStyle/>
          <a:p>
            <a:pPr marL="0" lvl="1" defTabSz="471584">
              <a:lnSpc>
                <a:spcPct val="90000"/>
              </a:lnSpc>
              <a:spcBef>
                <a:spcPts val="1200"/>
              </a:spcBef>
              <a:buClr>
                <a:srgbClr val="EFEFEF"/>
              </a:buClr>
            </a:pPr>
            <a:r>
              <a:rPr lang="en-US" sz="2400" b="1" dirty="0">
                <a:gradFill>
                  <a:gsLst>
                    <a:gs pos="7619">
                      <a:srgbClr val="00188F"/>
                    </a:gs>
                    <a:gs pos="53000">
                      <a:srgbClr val="00188F"/>
                    </a:gs>
                  </a:gsLst>
                  <a:lin ang="5400000" scaled="0"/>
                </a:gradFill>
              </a:rPr>
              <a:t>File shares</a:t>
            </a:r>
            <a:endParaRPr lang="en-US" sz="2400" b="1" dirty="0" smtClean="0">
              <a:gradFill>
                <a:gsLst>
                  <a:gs pos="7619">
                    <a:srgbClr val="00188F"/>
                  </a:gs>
                  <a:gs pos="53000">
                    <a:srgbClr val="00188F"/>
                  </a:gs>
                </a:gsLst>
                <a:lin ang="5400000" scaled="0"/>
              </a:gradFill>
              <a:cs typeface="Segoe UI" pitchFamily="34" charset="0"/>
            </a:endParaRPr>
          </a:p>
          <a:p>
            <a:pPr marL="0" lvl="1" defTabSz="471584">
              <a:lnSpc>
                <a:spcPct val="90000"/>
              </a:lnSpc>
              <a:spcBef>
                <a:spcPts val="1200"/>
              </a:spcBef>
              <a:buClr>
                <a:srgbClr val="EFEFEF"/>
              </a:buClr>
            </a:pPr>
            <a:r>
              <a:rPr lang="en-US" sz="2400" b="1" dirty="0">
                <a:gradFill>
                  <a:gsLst>
                    <a:gs pos="7619">
                      <a:srgbClr val="00188F"/>
                    </a:gs>
                    <a:gs pos="53000">
                      <a:srgbClr val="00188F"/>
                    </a:gs>
                  </a:gsLst>
                  <a:lin ang="5400000" scaled="0"/>
                </a:gradFill>
              </a:rPr>
              <a:t>SQL Server</a:t>
            </a:r>
            <a:endParaRPr lang="en-US" sz="2400" b="1" dirty="0" smtClean="0">
              <a:gradFill>
                <a:gsLst>
                  <a:gs pos="7619">
                    <a:srgbClr val="00188F"/>
                  </a:gs>
                  <a:gs pos="53000">
                    <a:srgbClr val="00188F"/>
                  </a:gs>
                </a:gsLst>
                <a:lin ang="5400000" scaled="0"/>
              </a:gradFill>
              <a:cs typeface="Segoe UI" pitchFamily="34" charset="0"/>
            </a:endParaRPr>
          </a:p>
          <a:p>
            <a:pPr marL="0" lvl="1" defTabSz="471584">
              <a:lnSpc>
                <a:spcPct val="90000"/>
              </a:lnSpc>
              <a:spcBef>
                <a:spcPts val="1200"/>
              </a:spcBef>
              <a:buClr>
                <a:srgbClr val="EFEFEF"/>
              </a:buClr>
            </a:pPr>
            <a:r>
              <a:rPr lang="en-US" sz="2400" b="1" dirty="0">
                <a:gradFill>
                  <a:gsLst>
                    <a:gs pos="7619">
                      <a:srgbClr val="00188F"/>
                    </a:gs>
                    <a:gs pos="53000">
                      <a:srgbClr val="00188F"/>
                    </a:gs>
                  </a:gsLst>
                  <a:lin ang="5400000" scaled="0"/>
                </a:gradFill>
              </a:rPr>
              <a:t>Virtual machines</a:t>
            </a:r>
            <a:endParaRPr lang="en-US" sz="2400" b="1" dirty="0" smtClean="0">
              <a:gradFill>
                <a:gsLst>
                  <a:gs pos="7619">
                    <a:srgbClr val="00188F"/>
                  </a:gs>
                  <a:gs pos="53000">
                    <a:srgbClr val="00188F"/>
                  </a:gs>
                </a:gsLst>
                <a:lin ang="5400000" scaled="0"/>
              </a:gradFill>
              <a:cs typeface="Segoe UI" pitchFamily="34" charset="0"/>
            </a:endParaRPr>
          </a:p>
          <a:p>
            <a:pPr marL="0" lvl="1" defTabSz="471584">
              <a:lnSpc>
                <a:spcPct val="90000"/>
              </a:lnSpc>
              <a:spcBef>
                <a:spcPts val="1200"/>
              </a:spcBef>
              <a:buClr>
                <a:srgbClr val="EFEFEF"/>
              </a:buClr>
            </a:pPr>
            <a:r>
              <a:rPr lang="en-US" sz="2400" b="1" dirty="0">
                <a:gradFill>
                  <a:gsLst>
                    <a:gs pos="7619">
                      <a:srgbClr val="00188F"/>
                    </a:gs>
                    <a:gs pos="53000">
                      <a:srgbClr val="00188F"/>
                    </a:gs>
                  </a:gsLst>
                  <a:lin ang="5400000" scaled="0"/>
                </a:gradFill>
              </a:rPr>
              <a:t>SharePoint</a:t>
            </a:r>
            <a:endParaRPr lang="en-US" sz="2400" b="1" dirty="0" smtClean="0">
              <a:gradFill>
                <a:gsLst>
                  <a:gs pos="7619">
                    <a:srgbClr val="00188F"/>
                  </a:gs>
                  <a:gs pos="53000">
                    <a:srgbClr val="00188F"/>
                  </a:gs>
                </a:gsLst>
                <a:lin ang="5400000" scaled="0"/>
              </a:gradFill>
              <a:cs typeface="Segoe UI" pitchFamily="34" charset="0"/>
            </a:endParaRPr>
          </a:p>
          <a:p>
            <a:pPr marL="0" lvl="1" defTabSz="471584">
              <a:lnSpc>
                <a:spcPct val="90000"/>
              </a:lnSpc>
              <a:spcBef>
                <a:spcPts val="1200"/>
              </a:spcBef>
              <a:buClr>
                <a:srgbClr val="EFEFEF"/>
              </a:buClr>
            </a:pPr>
            <a:r>
              <a:rPr lang="en-US" sz="2400" b="1" dirty="0">
                <a:gradFill>
                  <a:gsLst>
                    <a:gs pos="7619">
                      <a:srgbClr val="00188F"/>
                    </a:gs>
                    <a:gs pos="53000">
                      <a:srgbClr val="00188F"/>
                    </a:gs>
                  </a:gsLst>
                  <a:lin ang="5400000" scaled="0"/>
                </a:gradFill>
              </a:rPr>
              <a:t>Data archives</a:t>
            </a:r>
            <a:endParaRPr lang="en-US" sz="2400" b="1" dirty="0" smtClean="0">
              <a:gradFill>
                <a:gsLst>
                  <a:gs pos="7619">
                    <a:srgbClr val="00188F"/>
                  </a:gs>
                  <a:gs pos="53000">
                    <a:srgbClr val="00188F"/>
                  </a:gs>
                </a:gsLst>
                <a:lin ang="5400000" scaled="0"/>
              </a:gradFill>
              <a:cs typeface="Segoe UI" pitchFamily="34" charset="0"/>
            </a:endParaRPr>
          </a:p>
        </p:txBody>
      </p:sp>
      <p:sp>
        <p:nvSpPr>
          <p:cNvPr id="199" name="Freeform 207"/>
          <p:cNvSpPr>
            <a:spLocks noEditPoints="1"/>
          </p:cNvSpPr>
          <p:nvPr/>
        </p:nvSpPr>
        <p:spPr bwMode="black">
          <a:xfrm>
            <a:off x="10806704" y="802315"/>
            <a:ext cx="767089" cy="483632"/>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2"/>
          </a:solidFill>
          <a:ln>
            <a:noFill/>
          </a:ln>
          <a:extLst/>
        </p:spPr>
        <p:txBody>
          <a:bodyPr vert="horz" wrap="square" lIns="91414" tIns="45706" rIns="91414" bIns="45706" numCol="1" anchor="t" anchorCtr="0" compatLnSpc="1">
            <a:prstTxWarp prst="textNoShape">
              <a:avLst/>
            </a:prstTxWarp>
          </a:bodyPr>
          <a:lstStyle/>
          <a:p>
            <a:pPr defTabSz="932563"/>
            <a:endParaRPr lang="en-US" sz="1598">
              <a:solidFill>
                <a:srgbClr val="505050"/>
              </a:solidFill>
            </a:endParaRPr>
          </a:p>
        </p:txBody>
      </p:sp>
      <p:grpSp>
        <p:nvGrpSpPr>
          <p:cNvPr id="452" name="Group 23"/>
          <p:cNvGrpSpPr/>
          <p:nvPr/>
        </p:nvGrpSpPr>
        <p:grpSpPr>
          <a:xfrm>
            <a:off x="6952561" y="450642"/>
            <a:ext cx="3588576" cy="1425014"/>
            <a:chOff x="6952561" y="450642"/>
            <a:chExt cx="3588576" cy="1425014"/>
          </a:xfrm>
        </p:grpSpPr>
        <p:sp>
          <p:nvSpPr>
            <p:cNvPr id="424" name="Freeform 9"/>
            <p:cNvSpPr>
              <a:spLocks/>
            </p:cNvSpPr>
            <p:nvPr/>
          </p:nvSpPr>
          <p:spPr bwMode="auto">
            <a:xfrm flipH="1">
              <a:off x="8720870" y="563965"/>
              <a:ext cx="1820267" cy="100813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4"/>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sp>
          <p:nvSpPr>
            <p:cNvPr id="423" name="Freeform 9"/>
            <p:cNvSpPr>
              <a:spLocks/>
            </p:cNvSpPr>
            <p:nvPr/>
          </p:nvSpPr>
          <p:spPr bwMode="auto">
            <a:xfrm>
              <a:off x="6952561" y="630827"/>
              <a:ext cx="1502742" cy="83228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188F"/>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grpSp>
          <p:nvGrpSpPr>
            <p:cNvPr id="450" name="Group 449"/>
            <p:cNvGrpSpPr/>
            <p:nvPr/>
          </p:nvGrpSpPr>
          <p:grpSpPr>
            <a:xfrm>
              <a:off x="7536466" y="450642"/>
              <a:ext cx="2345629" cy="1425014"/>
              <a:chOff x="7327856" y="450641"/>
              <a:chExt cx="2762850" cy="1678483"/>
            </a:xfrm>
          </p:grpSpPr>
          <p:sp>
            <p:nvSpPr>
              <p:cNvPr id="229" name="Freeform 25"/>
              <p:cNvSpPr>
                <a:spLocks/>
              </p:cNvSpPr>
              <p:nvPr/>
            </p:nvSpPr>
            <p:spPr bwMode="auto">
              <a:xfrm>
                <a:off x="7327856" y="450641"/>
                <a:ext cx="2762850" cy="1675022"/>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0072C6"/>
              </a:solidFill>
              <a:ln>
                <a:noFill/>
              </a:ln>
              <a:extLst/>
            </p:spPr>
            <p:txBody>
              <a:bodyPr vert="horz" wrap="square" lIns="87880" tIns="43940" rIns="87880" bIns="43940" numCol="1" anchor="t" anchorCtr="0" compatLnSpc="1">
                <a:prstTxWarp prst="textNoShape">
                  <a:avLst/>
                </a:prstTxWarp>
              </a:bodyPr>
              <a:lstStyle/>
              <a:p>
                <a:pPr marL="0" marR="0" lvl="0" indent="0" defTabSz="89594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smtClean="0">
                  <a:ln>
                    <a:noFill/>
                  </a:ln>
                  <a:solidFill>
                    <a:srgbClr val="000000"/>
                  </a:solidFill>
                  <a:effectLst/>
                  <a:uLnTx/>
                  <a:uFillTx/>
                </a:endParaRPr>
              </a:p>
            </p:txBody>
          </p:sp>
          <p:grpSp>
            <p:nvGrpSpPr>
              <p:cNvPr id="30" name="Group 29"/>
              <p:cNvGrpSpPr/>
              <p:nvPr/>
            </p:nvGrpSpPr>
            <p:grpSpPr>
              <a:xfrm>
                <a:off x="8090063" y="935104"/>
                <a:ext cx="1238436" cy="531928"/>
                <a:chOff x="7949414" y="1211281"/>
                <a:chExt cx="1238436" cy="531928"/>
              </a:xfrm>
            </p:grpSpPr>
            <p:sp>
              <p:nvSpPr>
                <p:cNvPr id="9" name="Freeform 5"/>
                <p:cNvSpPr>
                  <a:spLocks/>
                </p:cNvSpPr>
                <p:nvPr/>
              </p:nvSpPr>
              <p:spPr bwMode="auto">
                <a:xfrm>
                  <a:off x="8184917" y="1211281"/>
                  <a:ext cx="298243" cy="107295"/>
                </a:xfrm>
                <a:custGeom>
                  <a:avLst/>
                  <a:gdLst>
                    <a:gd name="T0" fmla="*/ 53 w 608"/>
                    <a:gd name="T1" fmla="*/ 167 h 218"/>
                    <a:gd name="T2" fmla="*/ 180 w 608"/>
                    <a:gd name="T3" fmla="*/ 206 h 218"/>
                    <a:gd name="T4" fmla="*/ 371 w 608"/>
                    <a:gd name="T5" fmla="*/ 213 h 218"/>
                    <a:gd name="T6" fmla="*/ 523 w 608"/>
                    <a:gd name="T7" fmla="*/ 181 h 218"/>
                    <a:gd name="T8" fmla="*/ 588 w 608"/>
                    <a:gd name="T9" fmla="*/ 142 h 218"/>
                    <a:gd name="T10" fmla="*/ 589 w 608"/>
                    <a:gd name="T11" fmla="*/ 76 h 218"/>
                    <a:gd name="T12" fmla="*/ 572 w 608"/>
                    <a:gd name="T13" fmla="*/ 61 h 218"/>
                    <a:gd name="T14" fmla="*/ 504 w 608"/>
                    <a:gd name="T15" fmla="*/ 28 h 218"/>
                    <a:gd name="T16" fmla="*/ 303 w 608"/>
                    <a:gd name="T17" fmla="*/ 0 h 218"/>
                    <a:gd name="T18" fmla="*/ 233 w 608"/>
                    <a:gd name="T19" fmla="*/ 3 h 218"/>
                    <a:gd name="T20" fmla="*/ 79 w 608"/>
                    <a:gd name="T21" fmla="*/ 37 h 218"/>
                    <a:gd name="T22" fmla="*/ 18 w 608"/>
                    <a:gd name="T23" fmla="*/ 76 h 218"/>
                    <a:gd name="T24" fmla="*/ 20 w 608"/>
                    <a:gd name="T25" fmla="*/ 142 h 218"/>
                    <a:gd name="T26" fmla="*/ 53 w 608"/>
                    <a:gd name="T27" fmla="*/ 16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218">
                      <a:moveTo>
                        <a:pt x="53" y="167"/>
                      </a:moveTo>
                      <a:cubicBezTo>
                        <a:pt x="93" y="189"/>
                        <a:pt x="136" y="199"/>
                        <a:pt x="180" y="206"/>
                      </a:cubicBezTo>
                      <a:cubicBezTo>
                        <a:pt x="243" y="217"/>
                        <a:pt x="307" y="218"/>
                        <a:pt x="371" y="213"/>
                      </a:cubicBezTo>
                      <a:cubicBezTo>
                        <a:pt x="423" y="209"/>
                        <a:pt x="474" y="200"/>
                        <a:pt x="523" y="181"/>
                      </a:cubicBezTo>
                      <a:cubicBezTo>
                        <a:pt x="547" y="172"/>
                        <a:pt x="570" y="161"/>
                        <a:pt x="588" y="142"/>
                      </a:cubicBezTo>
                      <a:cubicBezTo>
                        <a:pt x="607" y="122"/>
                        <a:pt x="608" y="97"/>
                        <a:pt x="589" y="76"/>
                      </a:cubicBezTo>
                      <a:cubicBezTo>
                        <a:pt x="584" y="71"/>
                        <a:pt x="578" y="65"/>
                        <a:pt x="572" y="61"/>
                      </a:cubicBezTo>
                      <a:cubicBezTo>
                        <a:pt x="552" y="45"/>
                        <a:pt x="528" y="36"/>
                        <a:pt x="504" y="28"/>
                      </a:cubicBezTo>
                      <a:cubicBezTo>
                        <a:pt x="439" y="7"/>
                        <a:pt x="372" y="1"/>
                        <a:pt x="303" y="0"/>
                      </a:cubicBezTo>
                      <a:cubicBezTo>
                        <a:pt x="280" y="1"/>
                        <a:pt x="257" y="1"/>
                        <a:pt x="233" y="3"/>
                      </a:cubicBezTo>
                      <a:cubicBezTo>
                        <a:pt x="180" y="8"/>
                        <a:pt x="128" y="17"/>
                        <a:pt x="79" y="37"/>
                      </a:cubicBezTo>
                      <a:cubicBezTo>
                        <a:pt x="56" y="46"/>
                        <a:pt x="35" y="57"/>
                        <a:pt x="18" y="76"/>
                      </a:cubicBezTo>
                      <a:cubicBezTo>
                        <a:pt x="0" y="97"/>
                        <a:pt x="0" y="122"/>
                        <a:pt x="20" y="142"/>
                      </a:cubicBezTo>
                      <a:cubicBezTo>
                        <a:pt x="30" y="151"/>
                        <a:pt x="41" y="160"/>
                        <a:pt x="53" y="1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8272207" y="1511343"/>
                  <a:ext cx="123662" cy="65468"/>
                </a:xfrm>
                <a:custGeom>
                  <a:avLst/>
                  <a:gdLst>
                    <a:gd name="T0" fmla="*/ 52 w 252"/>
                    <a:gd name="T1" fmla="*/ 6 h 134"/>
                    <a:gd name="T2" fmla="*/ 0 w 252"/>
                    <a:gd name="T3" fmla="*/ 0 h 134"/>
                    <a:gd name="T4" fmla="*/ 0 w 252"/>
                    <a:gd name="T5" fmla="*/ 121 h 134"/>
                    <a:gd name="T6" fmla="*/ 43 w 252"/>
                    <a:gd name="T7" fmla="*/ 127 h 134"/>
                    <a:gd name="T8" fmla="*/ 252 w 252"/>
                    <a:gd name="T9" fmla="*/ 121 h 134"/>
                    <a:gd name="T10" fmla="*/ 252 w 252"/>
                    <a:gd name="T11" fmla="*/ 0 h 134"/>
                    <a:gd name="T12" fmla="*/ 217 w 252"/>
                    <a:gd name="T13" fmla="*/ 4 h 134"/>
                    <a:gd name="T14" fmla="*/ 52 w 252"/>
                    <a:gd name="T15" fmla="*/ 6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34">
                      <a:moveTo>
                        <a:pt x="52" y="6"/>
                      </a:moveTo>
                      <a:cubicBezTo>
                        <a:pt x="35" y="5"/>
                        <a:pt x="17" y="3"/>
                        <a:pt x="0" y="0"/>
                      </a:cubicBezTo>
                      <a:cubicBezTo>
                        <a:pt x="0" y="121"/>
                        <a:pt x="0" y="121"/>
                        <a:pt x="0" y="121"/>
                      </a:cubicBezTo>
                      <a:cubicBezTo>
                        <a:pt x="14" y="124"/>
                        <a:pt x="29" y="126"/>
                        <a:pt x="43" y="127"/>
                      </a:cubicBezTo>
                      <a:cubicBezTo>
                        <a:pt x="113" y="134"/>
                        <a:pt x="183" y="133"/>
                        <a:pt x="252" y="121"/>
                      </a:cubicBezTo>
                      <a:cubicBezTo>
                        <a:pt x="252" y="0"/>
                        <a:pt x="252" y="0"/>
                        <a:pt x="252" y="0"/>
                      </a:cubicBezTo>
                      <a:cubicBezTo>
                        <a:pt x="240" y="2"/>
                        <a:pt x="229" y="3"/>
                        <a:pt x="217" y="4"/>
                      </a:cubicBezTo>
                      <a:cubicBezTo>
                        <a:pt x="162" y="11"/>
                        <a:pt x="107" y="11"/>
                        <a:pt x="5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8272207" y="1425871"/>
                  <a:ext cx="123662" cy="64559"/>
                </a:xfrm>
                <a:custGeom>
                  <a:avLst/>
                  <a:gdLst>
                    <a:gd name="T0" fmla="*/ 61 w 252"/>
                    <a:gd name="T1" fmla="*/ 7 h 132"/>
                    <a:gd name="T2" fmla="*/ 0 w 252"/>
                    <a:gd name="T3" fmla="*/ 0 h 132"/>
                    <a:gd name="T4" fmla="*/ 0 w 252"/>
                    <a:gd name="T5" fmla="*/ 121 h 132"/>
                    <a:gd name="T6" fmla="*/ 167 w 252"/>
                    <a:gd name="T7" fmla="*/ 130 h 132"/>
                    <a:gd name="T8" fmla="*/ 252 w 252"/>
                    <a:gd name="T9" fmla="*/ 121 h 132"/>
                    <a:gd name="T10" fmla="*/ 252 w 252"/>
                    <a:gd name="T11" fmla="*/ 0 h 132"/>
                    <a:gd name="T12" fmla="*/ 61 w 252"/>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252" h="132">
                      <a:moveTo>
                        <a:pt x="61" y="7"/>
                      </a:moveTo>
                      <a:cubicBezTo>
                        <a:pt x="41" y="5"/>
                        <a:pt x="20" y="3"/>
                        <a:pt x="0" y="0"/>
                      </a:cubicBezTo>
                      <a:cubicBezTo>
                        <a:pt x="0" y="121"/>
                        <a:pt x="0" y="121"/>
                        <a:pt x="0" y="121"/>
                      </a:cubicBezTo>
                      <a:cubicBezTo>
                        <a:pt x="55" y="130"/>
                        <a:pt x="111" y="132"/>
                        <a:pt x="167" y="130"/>
                      </a:cubicBezTo>
                      <a:cubicBezTo>
                        <a:pt x="195" y="128"/>
                        <a:pt x="224" y="126"/>
                        <a:pt x="252" y="121"/>
                      </a:cubicBezTo>
                      <a:cubicBezTo>
                        <a:pt x="252" y="0"/>
                        <a:pt x="252" y="0"/>
                        <a:pt x="252" y="0"/>
                      </a:cubicBezTo>
                      <a:cubicBezTo>
                        <a:pt x="189" y="10"/>
                        <a:pt x="125" y="12"/>
                        <a:pt x="61"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8186735" y="1310392"/>
                  <a:ext cx="293697" cy="93656"/>
                </a:xfrm>
                <a:custGeom>
                  <a:avLst/>
                  <a:gdLst>
                    <a:gd name="T0" fmla="*/ 599 w 599"/>
                    <a:gd name="T1" fmla="*/ 8 h 191"/>
                    <a:gd name="T2" fmla="*/ 598 w 599"/>
                    <a:gd name="T3" fmla="*/ 0 h 191"/>
                    <a:gd name="T4" fmla="*/ 575 w 599"/>
                    <a:gd name="T5" fmla="*/ 13 h 191"/>
                    <a:gd name="T6" fmla="*/ 400 w 599"/>
                    <a:gd name="T7" fmla="*/ 63 h 191"/>
                    <a:gd name="T8" fmla="*/ 174 w 599"/>
                    <a:gd name="T9" fmla="*/ 59 h 191"/>
                    <a:gd name="T10" fmla="*/ 4 w 599"/>
                    <a:gd name="T11" fmla="*/ 1 h 191"/>
                    <a:gd name="T12" fmla="*/ 1 w 599"/>
                    <a:gd name="T13" fmla="*/ 0 h 191"/>
                    <a:gd name="T14" fmla="*/ 1 w 599"/>
                    <a:gd name="T15" fmla="*/ 4 h 191"/>
                    <a:gd name="T16" fmla="*/ 1 w 599"/>
                    <a:gd name="T17" fmla="*/ 83 h 191"/>
                    <a:gd name="T18" fmla="*/ 1 w 599"/>
                    <a:gd name="T19" fmla="*/ 85 h 191"/>
                    <a:gd name="T20" fmla="*/ 171 w 599"/>
                    <a:gd name="T21" fmla="*/ 180 h 191"/>
                    <a:gd name="T22" fmla="*/ 330 w 599"/>
                    <a:gd name="T23" fmla="*/ 190 h 191"/>
                    <a:gd name="T24" fmla="*/ 428 w 599"/>
                    <a:gd name="T25" fmla="*/ 180 h 191"/>
                    <a:gd name="T26" fmla="*/ 598 w 599"/>
                    <a:gd name="T27" fmla="*/ 85 h 191"/>
                    <a:gd name="T28" fmla="*/ 599 w 599"/>
                    <a:gd name="T29" fmla="*/ 75 h 191"/>
                    <a:gd name="T30" fmla="*/ 599 w 599"/>
                    <a:gd name="T31" fmla="*/ 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9" h="191">
                      <a:moveTo>
                        <a:pt x="599" y="8"/>
                      </a:moveTo>
                      <a:cubicBezTo>
                        <a:pt x="599" y="5"/>
                        <a:pt x="598" y="3"/>
                        <a:pt x="598" y="0"/>
                      </a:cubicBezTo>
                      <a:cubicBezTo>
                        <a:pt x="590" y="5"/>
                        <a:pt x="582" y="9"/>
                        <a:pt x="575" y="13"/>
                      </a:cubicBezTo>
                      <a:cubicBezTo>
                        <a:pt x="520" y="43"/>
                        <a:pt x="461" y="55"/>
                        <a:pt x="400" y="63"/>
                      </a:cubicBezTo>
                      <a:cubicBezTo>
                        <a:pt x="324" y="72"/>
                        <a:pt x="249" y="71"/>
                        <a:pt x="174" y="59"/>
                      </a:cubicBezTo>
                      <a:cubicBezTo>
                        <a:pt x="114" y="50"/>
                        <a:pt x="56" y="35"/>
                        <a:pt x="4" y="1"/>
                      </a:cubicBezTo>
                      <a:cubicBezTo>
                        <a:pt x="3" y="1"/>
                        <a:pt x="2" y="1"/>
                        <a:pt x="1" y="0"/>
                      </a:cubicBezTo>
                      <a:cubicBezTo>
                        <a:pt x="1" y="2"/>
                        <a:pt x="1" y="3"/>
                        <a:pt x="1" y="4"/>
                      </a:cubicBezTo>
                      <a:cubicBezTo>
                        <a:pt x="1" y="30"/>
                        <a:pt x="0" y="57"/>
                        <a:pt x="1" y="83"/>
                      </a:cubicBezTo>
                      <a:cubicBezTo>
                        <a:pt x="1" y="84"/>
                        <a:pt x="1" y="85"/>
                        <a:pt x="1" y="85"/>
                      </a:cubicBezTo>
                      <a:cubicBezTo>
                        <a:pt x="93" y="105"/>
                        <a:pt x="158" y="140"/>
                        <a:pt x="171" y="180"/>
                      </a:cubicBezTo>
                      <a:cubicBezTo>
                        <a:pt x="223" y="189"/>
                        <a:pt x="276" y="191"/>
                        <a:pt x="330" y="190"/>
                      </a:cubicBezTo>
                      <a:cubicBezTo>
                        <a:pt x="363" y="188"/>
                        <a:pt x="396" y="185"/>
                        <a:pt x="428" y="180"/>
                      </a:cubicBezTo>
                      <a:cubicBezTo>
                        <a:pt x="442" y="140"/>
                        <a:pt x="506" y="105"/>
                        <a:pt x="598" y="85"/>
                      </a:cubicBezTo>
                      <a:cubicBezTo>
                        <a:pt x="599" y="82"/>
                        <a:pt x="599" y="79"/>
                        <a:pt x="599" y="75"/>
                      </a:cubicBezTo>
                      <a:cubicBezTo>
                        <a:pt x="598" y="53"/>
                        <a:pt x="599" y="30"/>
                        <a:pt x="59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7949414" y="1377679"/>
                  <a:ext cx="298243" cy="106386"/>
                </a:xfrm>
                <a:custGeom>
                  <a:avLst/>
                  <a:gdLst>
                    <a:gd name="T0" fmla="*/ 304 w 608"/>
                    <a:gd name="T1" fmla="*/ 0 h 218"/>
                    <a:gd name="T2" fmla="*/ 505 w 608"/>
                    <a:gd name="T3" fmla="*/ 28 h 218"/>
                    <a:gd name="T4" fmla="*/ 572 w 608"/>
                    <a:gd name="T5" fmla="*/ 61 h 218"/>
                    <a:gd name="T6" fmla="*/ 589 w 608"/>
                    <a:gd name="T7" fmla="*/ 76 h 218"/>
                    <a:gd name="T8" fmla="*/ 588 w 608"/>
                    <a:gd name="T9" fmla="*/ 142 h 218"/>
                    <a:gd name="T10" fmla="*/ 524 w 608"/>
                    <a:gd name="T11" fmla="*/ 181 h 218"/>
                    <a:gd name="T12" fmla="*/ 371 w 608"/>
                    <a:gd name="T13" fmla="*/ 213 h 218"/>
                    <a:gd name="T14" fmla="*/ 180 w 608"/>
                    <a:gd name="T15" fmla="*/ 206 h 218"/>
                    <a:gd name="T16" fmla="*/ 54 w 608"/>
                    <a:gd name="T17" fmla="*/ 167 h 218"/>
                    <a:gd name="T18" fmla="*/ 20 w 608"/>
                    <a:gd name="T19" fmla="*/ 142 h 218"/>
                    <a:gd name="T20" fmla="*/ 18 w 608"/>
                    <a:gd name="T21" fmla="*/ 76 h 218"/>
                    <a:gd name="T22" fmla="*/ 79 w 608"/>
                    <a:gd name="T23" fmla="*/ 37 h 218"/>
                    <a:gd name="T24" fmla="*/ 234 w 608"/>
                    <a:gd name="T25" fmla="*/ 3 h 218"/>
                    <a:gd name="T26" fmla="*/ 304 w 608"/>
                    <a:gd name="T2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218">
                      <a:moveTo>
                        <a:pt x="304" y="0"/>
                      </a:moveTo>
                      <a:cubicBezTo>
                        <a:pt x="372" y="1"/>
                        <a:pt x="439" y="7"/>
                        <a:pt x="505" y="28"/>
                      </a:cubicBezTo>
                      <a:cubicBezTo>
                        <a:pt x="529" y="36"/>
                        <a:pt x="552" y="45"/>
                        <a:pt x="572" y="61"/>
                      </a:cubicBezTo>
                      <a:cubicBezTo>
                        <a:pt x="578" y="65"/>
                        <a:pt x="584" y="71"/>
                        <a:pt x="589" y="76"/>
                      </a:cubicBezTo>
                      <a:cubicBezTo>
                        <a:pt x="608" y="97"/>
                        <a:pt x="607" y="121"/>
                        <a:pt x="588" y="142"/>
                      </a:cubicBezTo>
                      <a:cubicBezTo>
                        <a:pt x="570" y="161"/>
                        <a:pt x="547" y="172"/>
                        <a:pt x="524" y="181"/>
                      </a:cubicBezTo>
                      <a:cubicBezTo>
                        <a:pt x="475" y="200"/>
                        <a:pt x="423" y="209"/>
                        <a:pt x="371" y="213"/>
                      </a:cubicBezTo>
                      <a:cubicBezTo>
                        <a:pt x="307" y="218"/>
                        <a:pt x="243" y="217"/>
                        <a:pt x="180" y="206"/>
                      </a:cubicBezTo>
                      <a:cubicBezTo>
                        <a:pt x="136" y="199"/>
                        <a:pt x="93" y="189"/>
                        <a:pt x="54" y="167"/>
                      </a:cubicBezTo>
                      <a:cubicBezTo>
                        <a:pt x="42" y="160"/>
                        <a:pt x="30" y="151"/>
                        <a:pt x="20" y="142"/>
                      </a:cubicBezTo>
                      <a:cubicBezTo>
                        <a:pt x="0" y="122"/>
                        <a:pt x="0" y="97"/>
                        <a:pt x="18" y="76"/>
                      </a:cubicBezTo>
                      <a:cubicBezTo>
                        <a:pt x="35" y="57"/>
                        <a:pt x="56" y="46"/>
                        <a:pt x="79" y="37"/>
                      </a:cubicBezTo>
                      <a:cubicBezTo>
                        <a:pt x="129" y="17"/>
                        <a:pt x="181" y="8"/>
                        <a:pt x="234" y="3"/>
                      </a:cubicBezTo>
                      <a:cubicBezTo>
                        <a:pt x="257" y="1"/>
                        <a:pt x="280" y="1"/>
                        <a:pt x="30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7952142" y="1647735"/>
                  <a:ext cx="294606" cy="95474"/>
                </a:xfrm>
                <a:custGeom>
                  <a:avLst/>
                  <a:gdLst>
                    <a:gd name="T0" fmla="*/ 1 w 602"/>
                    <a:gd name="T1" fmla="*/ 3 h 195"/>
                    <a:gd name="T2" fmla="*/ 70 w 602"/>
                    <a:gd name="T3" fmla="*/ 34 h 195"/>
                    <a:gd name="T4" fmla="*/ 226 w 602"/>
                    <a:gd name="T5" fmla="*/ 66 h 195"/>
                    <a:gd name="T6" fmla="*/ 391 w 602"/>
                    <a:gd name="T7" fmla="*/ 64 h 195"/>
                    <a:gd name="T8" fmla="*/ 578 w 602"/>
                    <a:gd name="T9" fmla="*/ 13 h 195"/>
                    <a:gd name="T10" fmla="*/ 599 w 602"/>
                    <a:gd name="T11" fmla="*/ 0 h 195"/>
                    <a:gd name="T12" fmla="*/ 599 w 602"/>
                    <a:gd name="T13" fmla="*/ 55 h 195"/>
                    <a:gd name="T14" fmla="*/ 599 w 602"/>
                    <a:gd name="T15" fmla="*/ 71 h 195"/>
                    <a:gd name="T16" fmla="*/ 568 w 602"/>
                    <a:gd name="T17" fmla="*/ 131 h 195"/>
                    <a:gd name="T18" fmla="*/ 463 w 602"/>
                    <a:gd name="T19" fmla="*/ 174 h 195"/>
                    <a:gd name="T20" fmla="*/ 217 w 602"/>
                    <a:gd name="T21" fmla="*/ 187 h 195"/>
                    <a:gd name="T22" fmla="*/ 78 w 602"/>
                    <a:gd name="T23" fmla="*/ 156 h 195"/>
                    <a:gd name="T24" fmla="*/ 21 w 602"/>
                    <a:gd name="T25" fmla="*/ 122 h 195"/>
                    <a:gd name="T26" fmla="*/ 1 w 602"/>
                    <a:gd name="T27" fmla="*/ 77 h 195"/>
                    <a:gd name="T28" fmla="*/ 1 w 602"/>
                    <a:gd name="T29" fmla="*/ 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2" h="195">
                      <a:moveTo>
                        <a:pt x="1" y="3"/>
                      </a:moveTo>
                      <a:cubicBezTo>
                        <a:pt x="24" y="13"/>
                        <a:pt x="46" y="25"/>
                        <a:pt x="70" y="34"/>
                      </a:cubicBezTo>
                      <a:cubicBezTo>
                        <a:pt x="120" y="53"/>
                        <a:pt x="173" y="61"/>
                        <a:pt x="226" y="66"/>
                      </a:cubicBezTo>
                      <a:cubicBezTo>
                        <a:pt x="281" y="71"/>
                        <a:pt x="336" y="71"/>
                        <a:pt x="391" y="64"/>
                      </a:cubicBezTo>
                      <a:cubicBezTo>
                        <a:pt x="456" y="57"/>
                        <a:pt x="520" y="44"/>
                        <a:pt x="578" y="13"/>
                      </a:cubicBezTo>
                      <a:cubicBezTo>
                        <a:pt x="584" y="9"/>
                        <a:pt x="591" y="5"/>
                        <a:pt x="599" y="0"/>
                      </a:cubicBezTo>
                      <a:cubicBezTo>
                        <a:pt x="599" y="19"/>
                        <a:pt x="599" y="37"/>
                        <a:pt x="599" y="55"/>
                      </a:cubicBezTo>
                      <a:cubicBezTo>
                        <a:pt x="599" y="60"/>
                        <a:pt x="598" y="66"/>
                        <a:pt x="599" y="71"/>
                      </a:cubicBezTo>
                      <a:cubicBezTo>
                        <a:pt x="602" y="98"/>
                        <a:pt x="589" y="117"/>
                        <a:pt x="568" y="131"/>
                      </a:cubicBezTo>
                      <a:cubicBezTo>
                        <a:pt x="536" y="154"/>
                        <a:pt x="500" y="165"/>
                        <a:pt x="463" y="174"/>
                      </a:cubicBezTo>
                      <a:cubicBezTo>
                        <a:pt x="382" y="193"/>
                        <a:pt x="300" y="195"/>
                        <a:pt x="217" y="187"/>
                      </a:cubicBezTo>
                      <a:cubicBezTo>
                        <a:pt x="170" y="182"/>
                        <a:pt x="123" y="174"/>
                        <a:pt x="78" y="156"/>
                      </a:cubicBezTo>
                      <a:cubicBezTo>
                        <a:pt x="57" y="148"/>
                        <a:pt x="37" y="138"/>
                        <a:pt x="21" y="122"/>
                      </a:cubicBezTo>
                      <a:cubicBezTo>
                        <a:pt x="8" y="110"/>
                        <a:pt x="0" y="96"/>
                        <a:pt x="1" y="77"/>
                      </a:cubicBezTo>
                      <a:cubicBezTo>
                        <a:pt x="1" y="52"/>
                        <a:pt x="1" y="27"/>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7952142" y="1475881"/>
                  <a:ext cx="293697" cy="94565"/>
                </a:xfrm>
                <a:custGeom>
                  <a:avLst/>
                  <a:gdLst>
                    <a:gd name="T0" fmla="*/ 1 w 600"/>
                    <a:gd name="T1" fmla="*/ 0 h 192"/>
                    <a:gd name="T2" fmla="*/ 4 w 600"/>
                    <a:gd name="T3" fmla="*/ 1 h 192"/>
                    <a:gd name="T4" fmla="*/ 174 w 600"/>
                    <a:gd name="T5" fmla="*/ 59 h 192"/>
                    <a:gd name="T6" fmla="*/ 400 w 600"/>
                    <a:gd name="T7" fmla="*/ 63 h 192"/>
                    <a:gd name="T8" fmla="*/ 575 w 600"/>
                    <a:gd name="T9" fmla="*/ 13 h 192"/>
                    <a:gd name="T10" fmla="*/ 598 w 600"/>
                    <a:gd name="T11" fmla="*/ 0 h 192"/>
                    <a:gd name="T12" fmla="*/ 599 w 600"/>
                    <a:gd name="T13" fmla="*/ 8 h 192"/>
                    <a:gd name="T14" fmla="*/ 599 w 600"/>
                    <a:gd name="T15" fmla="*/ 75 h 192"/>
                    <a:gd name="T16" fmla="*/ 577 w 600"/>
                    <a:gd name="T17" fmla="*/ 122 h 192"/>
                    <a:gd name="T18" fmla="*/ 490 w 600"/>
                    <a:gd name="T19" fmla="*/ 165 h 192"/>
                    <a:gd name="T20" fmla="*/ 330 w 600"/>
                    <a:gd name="T21" fmla="*/ 189 h 192"/>
                    <a:gd name="T22" fmla="*/ 116 w 600"/>
                    <a:gd name="T23" fmla="*/ 167 h 192"/>
                    <a:gd name="T24" fmla="*/ 36 w 600"/>
                    <a:gd name="T25" fmla="*/ 132 h 192"/>
                    <a:gd name="T26" fmla="*/ 12 w 600"/>
                    <a:gd name="T27" fmla="*/ 110 h 192"/>
                    <a:gd name="T28" fmla="*/ 1 w 600"/>
                    <a:gd name="T29" fmla="*/ 83 h 192"/>
                    <a:gd name="T30" fmla="*/ 1 w 600"/>
                    <a:gd name="T31" fmla="*/ 4 h 192"/>
                    <a:gd name="T32" fmla="*/ 1 w 600"/>
                    <a:gd name="T3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0" h="192">
                      <a:moveTo>
                        <a:pt x="1" y="0"/>
                      </a:moveTo>
                      <a:cubicBezTo>
                        <a:pt x="3" y="1"/>
                        <a:pt x="4" y="1"/>
                        <a:pt x="4" y="1"/>
                      </a:cubicBezTo>
                      <a:cubicBezTo>
                        <a:pt x="56" y="35"/>
                        <a:pt x="114" y="50"/>
                        <a:pt x="174" y="59"/>
                      </a:cubicBezTo>
                      <a:cubicBezTo>
                        <a:pt x="249" y="71"/>
                        <a:pt x="325" y="72"/>
                        <a:pt x="400" y="63"/>
                      </a:cubicBezTo>
                      <a:cubicBezTo>
                        <a:pt x="461" y="55"/>
                        <a:pt x="520" y="43"/>
                        <a:pt x="575" y="13"/>
                      </a:cubicBezTo>
                      <a:cubicBezTo>
                        <a:pt x="583" y="9"/>
                        <a:pt x="590" y="5"/>
                        <a:pt x="598" y="0"/>
                      </a:cubicBezTo>
                      <a:cubicBezTo>
                        <a:pt x="598" y="3"/>
                        <a:pt x="599" y="5"/>
                        <a:pt x="599" y="8"/>
                      </a:cubicBezTo>
                      <a:cubicBezTo>
                        <a:pt x="599" y="30"/>
                        <a:pt x="598" y="53"/>
                        <a:pt x="599" y="75"/>
                      </a:cubicBezTo>
                      <a:cubicBezTo>
                        <a:pt x="600" y="95"/>
                        <a:pt x="592" y="110"/>
                        <a:pt x="577" y="122"/>
                      </a:cubicBezTo>
                      <a:cubicBezTo>
                        <a:pt x="552" y="144"/>
                        <a:pt x="522" y="156"/>
                        <a:pt x="490" y="165"/>
                      </a:cubicBezTo>
                      <a:cubicBezTo>
                        <a:pt x="438" y="181"/>
                        <a:pt x="384" y="188"/>
                        <a:pt x="330" y="189"/>
                      </a:cubicBezTo>
                      <a:cubicBezTo>
                        <a:pt x="258" y="192"/>
                        <a:pt x="186" y="186"/>
                        <a:pt x="116" y="167"/>
                      </a:cubicBezTo>
                      <a:cubicBezTo>
                        <a:pt x="87" y="159"/>
                        <a:pt x="60" y="149"/>
                        <a:pt x="36" y="132"/>
                      </a:cubicBezTo>
                      <a:cubicBezTo>
                        <a:pt x="27" y="126"/>
                        <a:pt x="18" y="119"/>
                        <a:pt x="12" y="110"/>
                      </a:cubicBezTo>
                      <a:cubicBezTo>
                        <a:pt x="6" y="102"/>
                        <a:pt x="2" y="92"/>
                        <a:pt x="1" y="83"/>
                      </a:cubicBezTo>
                      <a:cubicBezTo>
                        <a:pt x="0" y="57"/>
                        <a:pt x="1" y="30"/>
                        <a:pt x="1" y="4"/>
                      </a:cubicBezTo>
                      <a:cubicBezTo>
                        <a:pt x="1" y="3"/>
                        <a:pt x="1" y="2"/>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7952142" y="1561353"/>
                  <a:ext cx="292787" cy="95474"/>
                </a:xfrm>
                <a:custGeom>
                  <a:avLst/>
                  <a:gdLst>
                    <a:gd name="T0" fmla="*/ 1 w 599"/>
                    <a:gd name="T1" fmla="*/ 0 h 194"/>
                    <a:gd name="T2" fmla="*/ 236 w 599"/>
                    <a:gd name="T3" fmla="*/ 67 h 194"/>
                    <a:gd name="T4" fmla="*/ 467 w 599"/>
                    <a:gd name="T5" fmla="*/ 52 h 194"/>
                    <a:gd name="T6" fmla="*/ 595 w 599"/>
                    <a:gd name="T7" fmla="*/ 2 h 194"/>
                    <a:gd name="T8" fmla="*/ 598 w 599"/>
                    <a:gd name="T9" fmla="*/ 1 h 194"/>
                    <a:gd name="T10" fmla="*/ 598 w 599"/>
                    <a:gd name="T11" fmla="*/ 88 h 194"/>
                    <a:gd name="T12" fmla="*/ 578 w 599"/>
                    <a:gd name="T13" fmla="*/ 123 h 194"/>
                    <a:gd name="T14" fmla="*/ 503 w 599"/>
                    <a:gd name="T15" fmla="*/ 162 h 194"/>
                    <a:gd name="T16" fmla="*/ 341 w 599"/>
                    <a:gd name="T17" fmla="*/ 190 h 194"/>
                    <a:gd name="T18" fmla="*/ 102 w 599"/>
                    <a:gd name="T19" fmla="*/ 164 h 194"/>
                    <a:gd name="T20" fmla="*/ 27 w 599"/>
                    <a:gd name="T21" fmla="*/ 127 h 194"/>
                    <a:gd name="T22" fmla="*/ 1 w 599"/>
                    <a:gd name="T23" fmla="*/ 73 h 194"/>
                    <a:gd name="T24" fmla="*/ 1 w 599"/>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9" h="194">
                      <a:moveTo>
                        <a:pt x="1" y="0"/>
                      </a:moveTo>
                      <a:cubicBezTo>
                        <a:pt x="74" y="46"/>
                        <a:pt x="154" y="60"/>
                        <a:pt x="236" y="67"/>
                      </a:cubicBezTo>
                      <a:cubicBezTo>
                        <a:pt x="313" y="73"/>
                        <a:pt x="391" y="69"/>
                        <a:pt x="467" y="52"/>
                      </a:cubicBezTo>
                      <a:cubicBezTo>
                        <a:pt x="512" y="43"/>
                        <a:pt x="556" y="28"/>
                        <a:pt x="595" y="2"/>
                      </a:cubicBezTo>
                      <a:cubicBezTo>
                        <a:pt x="596" y="2"/>
                        <a:pt x="597" y="1"/>
                        <a:pt x="598" y="1"/>
                      </a:cubicBezTo>
                      <a:cubicBezTo>
                        <a:pt x="598" y="30"/>
                        <a:pt x="599" y="59"/>
                        <a:pt x="598" y="88"/>
                      </a:cubicBezTo>
                      <a:cubicBezTo>
                        <a:pt x="598" y="103"/>
                        <a:pt x="588" y="114"/>
                        <a:pt x="578" y="123"/>
                      </a:cubicBezTo>
                      <a:cubicBezTo>
                        <a:pt x="556" y="142"/>
                        <a:pt x="530" y="153"/>
                        <a:pt x="503" y="162"/>
                      </a:cubicBezTo>
                      <a:cubicBezTo>
                        <a:pt x="450" y="180"/>
                        <a:pt x="396" y="187"/>
                        <a:pt x="341" y="190"/>
                      </a:cubicBezTo>
                      <a:cubicBezTo>
                        <a:pt x="260" y="194"/>
                        <a:pt x="180" y="188"/>
                        <a:pt x="102" y="164"/>
                      </a:cubicBezTo>
                      <a:cubicBezTo>
                        <a:pt x="75" y="155"/>
                        <a:pt x="49" y="145"/>
                        <a:pt x="27" y="127"/>
                      </a:cubicBezTo>
                      <a:cubicBezTo>
                        <a:pt x="9" y="113"/>
                        <a:pt x="0" y="97"/>
                        <a:pt x="1" y="73"/>
                      </a:cubicBezTo>
                      <a:cubicBezTo>
                        <a:pt x="2" y="49"/>
                        <a:pt x="1" y="25"/>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8655013" y="1211281"/>
                  <a:ext cx="298243" cy="107295"/>
                </a:xfrm>
                <a:custGeom>
                  <a:avLst/>
                  <a:gdLst>
                    <a:gd name="T0" fmla="*/ 54 w 608"/>
                    <a:gd name="T1" fmla="*/ 167 h 218"/>
                    <a:gd name="T2" fmla="*/ 180 w 608"/>
                    <a:gd name="T3" fmla="*/ 206 h 218"/>
                    <a:gd name="T4" fmla="*/ 372 w 608"/>
                    <a:gd name="T5" fmla="*/ 213 h 218"/>
                    <a:gd name="T6" fmla="*/ 524 w 608"/>
                    <a:gd name="T7" fmla="*/ 181 h 218"/>
                    <a:gd name="T8" fmla="*/ 588 w 608"/>
                    <a:gd name="T9" fmla="*/ 142 h 218"/>
                    <a:gd name="T10" fmla="*/ 590 w 608"/>
                    <a:gd name="T11" fmla="*/ 76 h 218"/>
                    <a:gd name="T12" fmla="*/ 573 w 608"/>
                    <a:gd name="T13" fmla="*/ 61 h 218"/>
                    <a:gd name="T14" fmla="*/ 505 w 608"/>
                    <a:gd name="T15" fmla="*/ 28 h 218"/>
                    <a:gd name="T16" fmla="*/ 304 w 608"/>
                    <a:gd name="T17" fmla="*/ 0 h 218"/>
                    <a:gd name="T18" fmla="*/ 234 w 608"/>
                    <a:gd name="T19" fmla="*/ 3 h 218"/>
                    <a:gd name="T20" fmla="*/ 79 w 608"/>
                    <a:gd name="T21" fmla="*/ 37 h 218"/>
                    <a:gd name="T22" fmla="*/ 19 w 608"/>
                    <a:gd name="T23" fmla="*/ 76 h 218"/>
                    <a:gd name="T24" fmla="*/ 20 w 608"/>
                    <a:gd name="T25" fmla="*/ 142 h 218"/>
                    <a:gd name="T26" fmla="*/ 54 w 608"/>
                    <a:gd name="T27" fmla="*/ 16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218">
                      <a:moveTo>
                        <a:pt x="54" y="167"/>
                      </a:moveTo>
                      <a:cubicBezTo>
                        <a:pt x="93" y="189"/>
                        <a:pt x="136" y="199"/>
                        <a:pt x="180" y="206"/>
                      </a:cubicBezTo>
                      <a:cubicBezTo>
                        <a:pt x="244" y="217"/>
                        <a:pt x="308" y="218"/>
                        <a:pt x="372" y="213"/>
                      </a:cubicBezTo>
                      <a:cubicBezTo>
                        <a:pt x="424" y="209"/>
                        <a:pt x="475" y="200"/>
                        <a:pt x="524" y="181"/>
                      </a:cubicBezTo>
                      <a:cubicBezTo>
                        <a:pt x="548" y="172"/>
                        <a:pt x="570" y="161"/>
                        <a:pt x="588" y="142"/>
                      </a:cubicBezTo>
                      <a:cubicBezTo>
                        <a:pt x="607" y="122"/>
                        <a:pt x="608" y="97"/>
                        <a:pt x="590" y="76"/>
                      </a:cubicBezTo>
                      <a:cubicBezTo>
                        <a:pt x="585" y="71"/>
                        <a:pt x="579" y="65"/>
                        <a:pt x="573" y="61"/>
                      </a:cubicBezTo>
                      <a:cubicBezTo>
                        <a:pt x="552" y="45"/>
                        <a:pt x="529" y="36"/>
                        <a:pt x="505" y="28"/>
                      </a:cubicBezTo>
                      <a:cubicBezTo>
                        <a:pt x="440" y="7"/>
                        <a:pt x="372" y="1"/>
                        <a:pt x="304" y="0"/>
                      </a:cubicBezTo>
                      <a:cubicBezTo>
                        <a:pt x="281" y="1"/>
                        <a:pt x="257" y="1"/>
                        <a:pt x="234" y="3"/>
                      </a:cubicBezTo>
                      <a:cubicBezTo>
                        <a:pt x="181" y="8"/>
                        <a:pt x="129" y="17"/>
                        <a:pt x="79" y="37"/>
                      </a:cubicBezTo>
                      <a:cubicBezTo>
                        <a:pt x="57" y="46"/>
                        <a:pt x="35" y="57"/>
                        <a:pt x="19" y="76"/>
                      </a:cubicBezTo>
                      <a:cubicBezTo>
                        <a:pt x="0" y="97"/>
                        <a:pt x="0" y="122"/>
                        <a:pt x="20" y="142"/>
                      </a:cubicBezTo>
                      <a:cubicBezTo>
                        <a:pt x="30" y="151"/>
                        <a:pt x="42" y="160"/>
                        <a:pt x="54" y="1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8742304" y="1511343"/>
                  <a:ext cx="123662" cy="65468"/>
                </a:xfrm>
                <a:custGeom>
                  <a:avLst/>
                  <a:gdLst>
                    <a:gd name="T0" fmla="*/ 53 w 252"/>
                    <a:gd name="T1" fmla="*/ 6 h 134"/>
                    <a:gd name="T2" fmla="*/ 0 w 252"/>
                    <a:gd name="T3" fmla="*/ 0 h 134"/>
                    <a:gd name="T4" fmla="*/ 0 w 252"/>
                    <a:gd name="T5" fmla="*/ 121 h 134"/>
                    <a:gd name="T6" fmla="*/ 44 w 252"/>
                    <a:gd name="T7" fmla="*/ 127 h 134"/>
                    <a:gd name="T8" fmla="*/ 252 w 252"/>
                    <a:gd name="T9" fmla="*/ 121 h 134"/>
                    <a:gd name="T10" fmla="*/ 252 w 252"/>
                    <a:gd name="T11" fmla="*/ 0 h 134"/>
                    <a:gd name="T12" fmla="*/ 218 w 252"/>
                    <a:gd name="T13" fmla="*/ 4 h 134"/>
                    <a:gd name="T14" fmla="*/ 53 w 252"/>
                    <a:gd name="T15" fmla="*/ 6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34">
                      <a:moveTo>
                        <a:pt x="53" y="6"/>
                      </a:moveTo>
                      <a:cubicBezTo>
                        <a:pt x="35" y="5"/>
                        <a:pt x="18" y="3"/>
                        <a:pt x="0" y="0"/>
                      </a:cubicBezTo>
                      <a:cubicBezTo>
                        <a:pt x="0" y="121"/>
                        <a:pt x="0" y="121"/>
                        <a:pt x="0" y="121"/>
                      </a:cubicBezTo>
                      <a:cubicBezTo>
                        <a:pt x="15" y="124"/>
                        <a:pt x="29" y="126"/>
                        <a:pt x="44" y="127"/>
                      </a:cubicBezTo>
                      <a:cubicBezTo>
                        <a:pt x="114" y="134"/>
                        <a:pt x="183" y="133"/>
                        <a:pt x="252" y="121"/>
                      </a:cubicBezTo>
                      <a:cubicBezTo>
                        <a:pt x="252" y="0"/>
                        <a:pt x="252" y="0"/>
                        <a:pt x="252" y="0"/>
                      </a:cubicBezTo>
                      <a:cubicBezTo>
                        <a:pt x="241" y="2"/>
                        <a:pt x="229" y="3"/>
                        <a:pt x="218" y="4"/>
                      </a:cubicBezTo>
                      <a:cubicBezTo>
                        <a:pt x="163" y="11"/>
                        <a:pt x="108" y="11"/>
                        <a:pt x="53"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8742304" y="1425871"/>
                  <a:ext cx="123662" cy="64559"/>
                </a:xfrm>
                <a:custGeom>
                  <a:avLst/>
                  <a:gdLst>
                    <a:gd name="T0" fmla="*/ 62 w 252"/>
                    <a:gd name="T1" fmla="*/ 7 h 132"/>
                    <a:gd name="T2" fmla="*/ 0 w 252"/>
                    <a:gd name="T3" fmla="*/ 0 h 132"/>
                    <a:gd name="T4" fmla="*/ 0 w 252"/>
                    <a:gd name="T5" fmla="*/ 121 h 132"/>
                    <a:gd name="T6" fmla="*/ 168 w 252"/>
                    <a:gd name="T7" fmla="*/ 130 h 132"/>
                    <a:gd name="T8" fmla="*/ 252 w 252"/>
                    <a:gd name="T9" fmla="*/ 121 h 132"/>
                    <a:gd name="T10" fmla="*/ 252 w 252"/>
                    <a:gd name="T11" fmla="*/ 0 h 132"/>
                    <a:gd name="T12" fmla="*/ 62 w 252"/>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252" h="132">
                      <a:moveTo>
                        <a:pt x="62" y="7"/>
                      </a:moveTo>
                      <a:cubicBezTo>
                        <a:pt x="41" y="5"/>
                        <a:pt x="21" y="3"/>
                        <a:pt x="0" y="0"/>
                      </a:cubicBezTo>
                      <a:cubicBezTo>
                        <a:pt x="0" y="121"/>
                        <a:pt x="0" y="121"/>
                        <a:pt x="0" y="121"/>
                      </a:cubicBezTo>
                      <a:cubicBezTo>
                        <a:pt x="55" y="130"/>
                        <a:pt x="111" y="132"/>
                        <a:pt x="168" y="130"/>
                      </a:cubicBezTo>
                      <a:cubicBezTo>
                        <a:pt x="196" y="128"/>
                        <a:pt x="224" y="126"/>
                        <a:pt x="252" y="121"/>
                      </a:cubicBezTo>
                      <a:cubicBezTo>
                        <a:pt x="252" y="0"/>
                        <a:pt x="252" y="0"/>
                        <a:pt x="252" y="0"/>
                      </a:cubicBezTo>
                      <a:cubicBezTo>
                        <a:pt x="189" y="10"/>
                        <a:pt x="126" y="12"/>
                        <a:pt x="62"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8656832" y="1310392"/>
                  <a:ext cx="293697" cy="93656"/>
                </a:xfrm>
                <a:custGeom>
                  <a:avLst/>
                  <a:gdLst>
                    <a:gd name="T0" fmla="*/ 599 w 599"/>
                    <a:gd name="T1" fmla="*/ 8 h 191"/>
                    <a:gd name="T2" fmla="*/ 599 w 599"/>
                    <a:gd name="T3" fmla="*/ 0 h 191"/>
                    <a:gd name="T4" fmla="*/ 575 w 599"/>
                    <a:gd name="T5" fmla="*/ 13 h 191"/>
                    <a:gd name="T6" fmla="*/ 400 w 599"/>
                    <a:gd name="T7" fmla="*/ 63 h 191"/>
                    <a:gd name="T8" fmla="*/ 175 w 599"/>
                    <a:gd name="T9" fmla="*/ 59 h 191"/>
                    <a:gd name="T10" fmla="*/ 5 w 599"/>
                    <a:gd name="T11" fmla="*/ 1 h 191"/>
                    <a:gd name="T12" fmla="*/ 2 w 599"/>
                    <a:gd name="T13" fmla="*/ 0 h 191"/>
                    <a:gd name="T14" fmla="*/ 1 w 599"/>
                    <a:gd name="T15" fmla="*/ 4 h 191"/>
                    <a:gd name="T16" fmla="*/ 2 w 599"/>
                    <a:gd name="T17" fmla="*/ 83 h 191"/>
                    <a:gd name="T18" fmla="*/ 2 w 599"/>
                    <a:gd name="T19" fmla="*/ 85 h 191"/>
                    <a:gd name="T20" fmla="*/ 172 w 599"/>
                    <a:gd name="T21" fmla="*/ 180 h 191"/>
                    <a:gd name="T22" fmla="*/ 330 w 599"/>
                    <a:gd name="T23" fmla="*/ 190 h 191"/>
                    <a:gd name="T24" fmla="*/ 429 w 599"/>
                    <a:gd name="T25" fmla="*/ 180 h 191"/>
                    <a:gd name="T26" fmla="*/ 599 w 599"/>
                    <a:gd name="T27" fmla="*/ 85 h 191"/>
                    <a:gd name="T28" fmla="*/ 599 w 599"/>
                    <a:gd name="T29" fmla="*/ 75 h 191"/>
                    <a:gd name="T30" fmla="*/ 599 w 599"/>
                    <a:gd name="T31" fmla="*/ 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9" h="191">
                      <a:moveTo>
                        <a:pt x="599" y="8"/>
                      </a:moveTo>
                      <a:cubicBezTo>
                        <a:pt x="599" y="5"/>
                        <a:pt x="599" y="3"/>
                        <a:pt x="599" y="0"/>
                      </a:cubicBezTo>
                      <a:cubicBezTo>
                        <a:pt x="590" y="5"/>
                        <a:pt x="583" y="9"/>
                        <a:pt x="575" y="13"/>
                      </a:cubicBezTo>
                      <a:cubicBezTo>
                        <a:pt x="521" y="43"/>
                        <a:pt x="461" y="55"/>
                        <a:pt x="400" y="63"/>
                      </a:cubicBezTo>
                      <a:cubicBezTo>
                        <a:pt x="325" y="72"/>
                        <a:pt x="250" y="71"/>
                        <a:pt x="175" y="59"/>
                      </a:cubicBezTo>
                      <a:cubicBezTo>
                        <a:pt x="115" y="50"/>
                        <a:pt x="56" y="35"/>
                        <a:pt x="5" y="1"/>
                      </a:cubicBezTo>
                      <a:cubicBezTo>
                        <a:pt x="4" y="1"/>
                        <a:pt x="3" y="1"/>
                        <a:pt x="2" y="0"/>
                      </a:cubicBezTo>
                      <a:cubicBezTo>
                        <a:pt x="1" y="2"/>
                        <a:pt x="1" y="3"/>
                        <a:pt x="1" y="4"/>
                      </a:cubicBezTo>
                      <a:cubicBezTo>
                        <a:pt x="1" y="30"/>
                        <a:pt x="0" y="57"/>
                        <a:pt x="2" y="83"/>
                      </a:cubicBezTo>
                      <a:cubicBezTo>
                        <a:pt x="2" y="84"/>
                        <a:pt x="2" y="85"/>
                        <a:pt x="2" y="85"/>
                      </a:cubicBezTo>
                      <a:cubicBezTo>
                        <a:pt x="93" y="105"/>
                        <a:pt x="158" y="140"/>
                        <a:pt x="172" y="180"/>
                      </a:cubicBezTo>
                      <a:cubicBezTo>
                        <a:pt x="224" y="189"/>
                        <a:pt x="277" y="191"/>
                        <a:pt x="330" y="190"/>
                      </a:cubicBezTo>
                      <a:cubicBezTo>
                        <a:pt x="364" y="188"/>
                        <a:pt x="396" y="185"/>
                        <a:pt x="429" y="180"/>
                      </a:cubicBezTo>
                      <a:cubicBezTo>
                        <a:pt x="442" y="140"/>
                        <a:pt x="507" y="105"/>
                        <a:pt x="599" y="85"/>
                      </a:cubicBezTo>
                      <a:cubicBezTo>
                        <a:pt x="599" y="82"/>
                        <a:pt x="599" y="79"/>
                        <a:pt x="599" y="75"/>
                      </a:cubicBezTo>
                      <a:cubicBezTo>
                        <a:pt x="599" y="53"/>
                        <a:pt x="599" y="30"/>
                        <a:pt x="59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8419510" y="1377679"/>
                  <a:ext cx="298243" cy="106386"/>
                </a:xfrm>
                <a:custGeom>
                  <a:avLst/>
                  <a:gdLst>
                    <a:gd name="T0" fmla="*/ 304 w 608"/>
                    <a:gd name="T1" fmla="*/ 0 h 218"/>
                    <a:gd name="T2" fmla="*/ 505 w 608"/>
                    <a:gd name="T3" fmla="*/ 28 h 218"/>
                    <a:gd name="T4" fmla="*/ 573 w 608"/>
                    <a:gd name="T5" fmla="*/ 61 h 218"/>
                    <a:gd name="T6" fmla="*/ 590 w 608"/>
                    <a:gd name="T7" fmla="*/ 76 h 218"/>
                    <a:gd name="T8" fmla="*/ 589 w 608"/>
                    <a:gd name="T9" fmla="*/ 142 h 218"/>
                    <a:gd name="T10" fmla="*/ 524 w 608"/>
                    <a:gd name="T11" fmla="*/ 181 h 218"/>
                    <a:gd name="T12" fmla="*/ 372 w 608"/>
                    <a:gd name="T13" fmla="*/ 213 h 218"/>
                    <a:gd name="T14" fmla="*/ 180 w 608"/>
                    <a:gd name="T15" fmla="*/ 206 h 218"/>
                    <a:gd name="T16" fmla="*/ 54 w 608"/>
                    <a:gd name="T17" fmla="*/ 167 h 218"/>
                    <a:gd name="T18" fmla="*/ 21 w 608"/>
                    <a:gd name="T19" fmla="*/ 142 h 218"/>
                    <a:gd name="T20" fmla="*/ 19 w 608"/>
                    <a:gd name="T21" fmla="*/ 76 h 218"/>
                    <a:gd name="T22" fmla="*/ 80 w 608"/>
                    <a:gd name="T23" fmla="*/ 37 h 218"/>
                    <a:gd name="T24" fmla="*/ 234 w 608"/>
                    <a:gd name="T25" fmla="*/ 3 h 218"/>
                    <a:gd name="T26" fmla="*/ 304 w 608"/>
                    <a:gd name="T2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218">
                      <a:moveTo>
                        <a:pt x="304" y="0"/>
                      </a:moveTo>
                      <a:cubicBezTo>
                        <a:pt x="372" y="1"/>
                        <a:pt x="440" y="7"/>
                        <a:pt x="505" y="28"/>
                      </a:cubicBezTo>
                      <a:cubicBezTo>
                        <a:pt x="529" y="36"/>
                        <a:pt x="552" y="45"/>
                        <a:pt x="573" y="61"/>
                      </a:cubicBezTo>
                      <a:cubicBezTo>
                        <a:pt x="579" y="65"/>
                        <a:pt x="585" y="71"/>
                        <a:pt x="590" y="76"/>
                      </a:cubicBezTo>
                      <a:cubicBezTo>
                        <a:pt x="608" y="97"/>
                        <a:pt x="608" y="121"/>
                        <a:pt x="589" y="142"/>
                      </a:cubicBezTo>
                      <a:cubicBezTo>
                        <a:pt x="571" y="161"/>
                        <a:pt x="548" y="172"/>
                        <a:pt x="524" y="181"/>
                      </a:cubicBezTo>
                      <a:cubicBezTo>
                        <a:pt x="475" y="200"/>
                        <a:pt x="424" y="209"/>
                        <a:pt x="372" y="213"/>
                      </a:cubicBezTo>
                      <a:cubicBezTo>
                        <a:pt x="308" y="218"/>
                        <a:pt x="244" y="217"/>
                        <a:pt x="180" y="206"/>
                      </a:cubicBezTo>
                      <a:cubicBezTo>
                        <a:pt x="136" y="199"/>
                        <a:pt x="93" y="189"/>
                        <a:pt x="54" y="167"/>
                      </a:cubicBezTo>
                      <a:cubicBezTo>
                        <a:pt x="42" y="160"/>
                        <a:pt x="31" y="151"/>
                        <a:pt x="21" y="142"/>
                      </a:cubicBezTo>
                      <a:cubicBezTo>
                        <a:pt x="1" y="122"/>
                        <a:pt x="0" y="97"/>
                        <a:pt x="19" y="76"/>
                      </a:cubicBezTo>
                      <a:cubicBezTo>
                        <a:pt x="35" y="57"/>
                        <a:pt x="57" y="46"/>
                        <a:pt x="80" y="37"/>
                      </a:cubicBezTo>
                      <a:cubicBezTo>
                        <a:pt x="129" y="17"/>
                        <a:pt x="181" y="8"/>
                        <a:pt x="234" y="3"/>
                      </a:cubicBezTo>
                      <a:cubicBezTo>
                        <a:pt x="257" y="1"/>
                        <a:pt x="281" y="1"/>
                        <a:pt x="30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8422238" y="1647735"/>
                  <a:ext cx="294606" cy="95474"/>
                </a:xfrm>
                <a:custGeom>
                  <a:avLst/>
                  <a:gdLst>
                    <a:gd name="T0" fmla="*/ 0 w 601"/>
                    <a:gd name="T1" fmla="*/ 3 h 195"/>
                    <a:gd name="T2" fmla="*/ 69 w 601"/>
                    <a:gd name="T3" fmla="*/ 34 h 195"/>
                    <a:gd name="T4" fmla="*/ 226 w 601"/>
                    <a:gd name="T5" fmla="*/ 66 h 195"/>
                    <a:gd name="T6" fmla="*/ 391 w 601"/>
                    <a:gd name="T7" fmla="*/ 64 h 195"/>
                    <a:gd name="T8" fmla="*/ 577 w 601"/>
                    <a:gd name="T9" fmla="*/ 13 h 195"/>
                    <a:gd name="T10" fmla="*/ 598 w 601"/>
                    <a:gd name="T11" fmla="*/ 0 h 195"/>
                    <a:gd name="T12" fmla="*/ 598 w 601"/>
                    <a:gd name="T13" fmla="*/ 55 h 195"/>
                    <a:gd name="T14" fmla="*/ 598 w 601"/>
                    <a:gd name="T15" fmla="*/ 71 h 195"/>
                    <a:gd name="T16" fmla="*/ 567 w 601"/>
                    <a:gd name="T17" fmla="*/ 131 h 195"/>
                    <a:gd name="T18" fmla="*/ 462 w 601"/>
                    <a:gd name="T19" fmla="*/ 174 h 195"/>
                    <a:gd name="T20" fmla="*/ 217 w 601"/>
                    <a:gd name="T21" fmla="*/ 187 h 195"/>
                    <a:gd name="T22" fmla="*/ 78 w 601"/>
                    <a:gd name="T23" fmla="*/ 156 h 195"/>
                    <a:gd name="T24" fmla="*/ 20 w 601"/>
                    <a:gd name="T25" fmla="*/ 122 h 195"/>
                    <a:gd name="T26" fmla="*/ 0 w 601"/>
                    <a:gd name="T27" fmla="*/ 77 h 195"/>
                    <a:gd name="T28" fmla="*/ 0 w 601"/>
                    <a:gd name="T29" fmla="*/ 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1" h="195">
                      <a:moveTo>
                        <a:pt x="0" y="3"/>
                      </a:moveTo>
                      <a:cubicBezTo>
                        <a:pt x="24" y="13"/>
                        <a:pt x="46" y="25"/>
                        <a:pt x="69" y="34"/>
                      </a:cubicBezTo>
                      <a:cubicBezTo>
                        <a:pt x="120" y="53"/>
                        <a:pt x="172" y="61"/>
                        <a:pt x="226" y="66"/>
                      </a:cubicBezTo>
                      <a:cubicBezTo>
                        <a:pt x="281" y="71"/>
                        <a:pt x="336" y="71"/>
                        <a:pt x="391" y="64"/>
                      </a:cubicBezTo>
                      <a:cubicBezTo>
                        <a:pt x="456" y="57"/>
                        <a:pt x="519" y="44"/>
                        <a:pt x="577" y="13"/>
                      </a:cubicBezTo>
                      <a:cubicBezTo>
                        <a:pt x="584" y="9"/>
                        <a:pt x="590" y="5"/>
                        <a:pt x="598" y="0"/>
                      </a:cubicBezTo>
                      <a:cubicBezTo>
                        <a:pt x="598" y="19"/>
                        <a:pt x="598" y="37"/>
                        <a:pt x="598" y="55"/>
                      </a:cubicBezTo>
                      <a:cubicBezTo>
                        <a:pt x="598" y="60"/>
                        <a:pt x="598" y="66"/>
                        <a:pt x="598" y="71"/>
                      </a:cubicBezTo>
                      <a:cubicBezTo>
                        <a:pt x="601" y="98"/>
                        <a:pt x="588" y="117"/>
                        <a:pt x="567" y="131"/>
                      </a:cubicBezTo>
                      <a:cubicBezTo>
                        <a:pt x="536" y="154"/>
                        <a:pt x="499" y="165"/>
                        <a:pt x="462" y="174"/>
                      </a:cubicBezTo>
                      <a:cubicBezTo>
                        <a:pt x="381" y="193"/>
                        <a:pt x="299" y="195"/>
                        <a:pt x="217" y="187"/>
                      </a:cubicBezTo>
                      <a:cubicBezTo>
                        <a:pt x="169" y="182"/>
                        <a:pt x="123" y="174"/>
                        <a:pt x="78" y="156"/>
                      </a:cubicBezTo>
                      <a:cubicBezTo>
                        <a:pt x="57" y="148"/>
                        <a:pt x="37" y="138"/>
                        <a:pt x="20" y="122"/>
                      </a:cubicBezTo>
                      <a:cubicBezTo>
                        <a:pt x="7" y="110"/>
                        <a:pt x="0" y="96"/>
                        <a:pt x="0" y="77"/>
                      </a:cubicBezTo>
                      <a:cubicBezTo>
                        <a:pt x="1" y="52"/>
                        <a:pt x="0" y="27"/>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8421329" y="1475881"/>
                  <a:ext cx="294606" cy="94565"/>
                </a:xfrm>
                <a:custGeom>
                  <a:avLst/>
                  <a:gdLst>
                    <a:gd name="T0" fmla="*/ 2 w 600"/>
                    <a:gd name="T1" fmla="*/ 0 h 192"/>
                    <a:gd name="T2" fmla="*/ 5 w 600"/>
                    <a:gd name="T3" fmla="*/ 1 h 192"/>
                    <a:gd name="T4" fmla="*/ 175 w 600"/>
                    <a:gd name="T5" fmla="*/ 59 h 192"/>
                    <a:gd name="T6" fmla="*/ 400 w 600"/>
                    <a:gd name="T7" fmla="*/ 63 h 192"/>
                    <a:gd name="T8" fmla="*/ 576 w 600"/>
                    <a:gd name="T9" fmla="*/ 13 h 192"/>
                    <a:gd name="T10" fmla="*/ 599 w 600"/>
                    <a:gd name="T11" fmla="*/ 0 h 192"/>
                    <a:gd name="T12" fmla="*/ 599 w 600"/>
                    <a:gd name="T13" fmla="*/ 8 h 192"/>
                    <a:gd name="T14" fmla="*/ 600 w 600"/>
                    <a:gd name="T15" fmla="*/ 75 h 192"/>
                    <a:gd name="T16" fmla="*/ 578 w 600"/>
                    <a:gd name="T17" fmla="*/ 122 h 192"/>
                    <a:gd name="T18" fmla="*/ 491 w 600"/>
                    <a:gd name="T19" fmla="*/ 165 h 192"/>
                    <a:gd name="T20" fmla="*/ 331 w 600"/>
                    <a:gd name="T21" fmla="*/ 189 h 192"/>
                    <a:gd name="T22" fmla="*/ 116 w 600"/>
                    <a:gd name="T23" fmla="*/ 167 h 192"/>
                    <a:gd name="T24" fmla="*/ 36 w 600"/>
                    <a:gd name="T25" fmla="*/ 132 h 192"/>
                    <a:gd name="T26" fmla="*/ 12 w 600"/>
                    <a:gd name="T27" fmla="*/ 110 h 192"/>
                    <a:gd name="T28" fmla="*/ 2 w 600"/>
                    <a:gd name="T29" fmla="*/ 83 h 192"/>
                    <a:gd name="T30" fmla="*/ 1 w 600"/>
                    <a:gd name="T31" fmla="*/ 4 h 192"/>
                    <a:gd name="T32" fmla="*/ 2 w 600"/>
                    <a:gd name="T3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0" h="192">
                      <a:moveTo>
                        <a:pt x="2" y="0"/>
                      </a:moveTo>
                      <a:cubicBezTo>
                        <a:pt x="3" y="1"/>
                        <a:pt x="4" y="1"/>
                        <a:pt x="5" y="1"/>
                      </a:cubicBezTo>
                      <a:cubicBezTo>
                        <a:pt x="56" y="35"/>
                        <a:pt x="115" y="50"/>
                        <a:pt x="175" y="59"/>
                      </a:cubicBezTo>
                      <a:cubicBezTo>
                        <a:pt x="250" y="71"/>
                        <a:pt x="325" y="72"/>
                        <a:pt x="400" y="63"/>
                      </a:cubicBezTo>
                      <a:cubicBezTo>
                        <a:pt x="461" y="55"/>
                        <a:pt x="521" y="43"/>
                        <a:pt x="576" y="13"/>
                      </a:cubicBezTo>
                      <a:cubicBezTo>
                        <a:pt x="583" y="9"/>
                        <a:pt x="590" y="5"/>
                        <a:pt x="599" y="0"/>
                      </a:cubicBezTo>
                      <a:cubicBezTo>
                        <a:pt x="599" y="3"/>
                        <a:pt x="599" y="5"/>
                        <a:pt x="599" y="8"/>
                      </a:cubicBezTo>
                      <a:cubicBezTo>
                        <a:pt x="599" y="30"/>
                        <a:pt x="599" y="53"/>
                        <a:pt x="600" y="75"/>
                      </a:cubicBezTo>
                      <a:cubicBezTo>
                        <a:pt x="600" y="95"/>
                        <a:pt x="592" y="110"/>
                        <a:pt x="578" y="122"/>
                      </a:cubicBezTo>
                      <a:cubicBezTo>
                        <a:pt x="553" y="144"/>
                        <a:pt x="522" y="156"/>
                        <a:pt x="491" y="165"/>
                      </a:cubicBezTo>
                      <a:cubicBezTo>
                        <a:pt x="439" y="181"/>
                        <a:pt x="385" y="188"/>
                        <a:pt x="331" y="189"/>
                      </a:cubicBezTo>
                      <a:cubicBezTo>
                        <a:pt x="258" y="192"/>
                        <a:pt x="187" y="186"/>
                        <a:pt x="116" y="167"/>
                      </a:cubicBezTo>
                      <a:cubicBezTo>
                        <a:pt x="88" y="159"/>
                        <a:pt x="60" y="149"/>
                        <a:pt x="36" y="132"/>
                      </a:cubicBezTo>
                      <a:cubicBezTo>
                        <a:pt x="27" y="126"/>
                        <a:pt x="18" y="119"/>
                        <a:pt x="12" y="110"/>
                      </a:cubicBezTo>
                      <a:cubicBezTo>
                        <a:pt x="7" y="102"/>
                        <a:pt x="2" y="92"/>
                        <a:pt x="2" y="83"/>
                      </a:cubicBezTo>
                      <a:cubicBezTo>
                        <a:pt x="0" y="57"/>
                        <a:pt x="1" y="30"/>
                        <a:pt x="1" y="4"/>
                      </a:cubicBezTo>
                      <a:cubicBezTo>
                        <a:pt x="1" y="3"/>
                        <a:pt x="2" y="2"/>
                        <a:pt x="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8421329" y="1561353"/>
                  <a:ext cx="294606" cy="95474"/>
                </a:xfrm>
                <a:custGeom>
                  <a:avLst/>
                  <a:gdLst>
                    <a:gd name="T0" fmla="*/ 1 w 600"/>
                    <a:gd name="T1" fmla="*/ 0 h 194"/>
                    <a:gd name="T2" fmla="*/ 236 w 600"/>
                    <a:gd name="T3" fmla="*/ 67 h 194"/>
                    <a:gd name="T4" fmla="*/ 467 w 600"/>
                    <a:gd name="T5" fmla="*/ 52 h 194"/>
                    <a:gd name="T6" fmla="*/ 595 w 600"/>
                    <a:gd name="T7" fmla="*/ 2 h 194"/>
                    <a:gd name="T8" fmla="*/ 599 w 600"/>
                    <a:gd name="T9" fmla="*/ 1 h 194"/>
                    <a:gd name="T10" fmla="*/ 599 w 600"/>
                    <a:gd name="T11" fmla="*/ 88 h 194"/>
                    <a:gd name="T12" fmla="*/ 578 w 600"/>
                    <a:gd name="T13" fmla="*/ 123 h 194"/>
                    <a:gd name="T14" fmla="*/ 503 w 600"/>
                    <a:gd name="T15" fmla="*/ 162 h 194"/>
                    <a:gd name="T16" fmla="*/ 342 w 600"/>
                    <a:gd name="T17" fmla="*/ 190 h 194"/>
                    <a:gd name="T18" fmla="*/ 102 w 600"/>
                    <a:gd name="T19" fmla="*/ 164 h 194"/>
                    <a:gd name="T20" fmla="*/ 28 w 600"/>
                    <a:gd name="T21" fmla="*/ 127 h 194"/>
                    <a:gd name="T22" fmla="*/ 1 w 600"/>
                    <a:gd name="T23" fmla="*/ 73 h 194"/>
                    <a:gd name="T24" fmla="*/ 1 w 600"/>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0" h="194">
                      <a:moveTo>
                        <a:pt x="1" y="0"/>
                      </a:moveTo>
                      <a:cubicBezTo>
                        <a:pt x="74" y="46"/>
                        <a:pt x="154" y="60"/>
                        <a:pt x="236" y="67"/>
                      </a:cubicBezTo>
                      <a:cubicBezTo>
                        <a:pt x="314" y="73"/>
                        <a:pt x="391" y="69"/>
                        <a:pt x="467" y="52"/>
                      </a:cubicBezTo>
                      <a:cubicBezTo>
                        <a:pt x="513" y="43"/>
                        <a:pt x="556" y="28"/>
                        <a:pt x="595" y="2"/>
                      </a:cubicBezTo>
                      <a:cubicBezTo>
                        <a:pt x="596" y="2"/>
                        <a:pt x="597" y="1"/>
                        <a:pt x="599" y="1"/>
                      </a:cubicBezTo>
                      <a:cubicBezTo>
                        <a:pt x="599" y="30"/>
                        <a:pt x="600" y="59"/>
                        <a:pt x="599" y="88"/>
                      </a:cubicBezTo>
                      <a:cubicBezTo>
                        <a:pt x="598" y="103"/>
                        <a:pt x="589" y="114"/>
                        <a:pt x="578" y="123"/>
                      </a:cubicBezTo>
                      <a:cubicBezTo>
                        <a:pt x="556" y="142"/>
                        <a:pt x="530" y="153"/>
                        <a:pt x="503" y="162"/>
                      </a:cubicBezTo>
                      <a:cubicBezTo>
                        <a:pt x="451" y="180"/>
                        <a:pt x="397" y="187"/>
                        <a:pt x="342" y="190"/>
                      </a:cubicBezTo>
                      <a:cubicBezTo>
                        <a:pt x="261" y="194"/>
                        <a:pt x="180" y="188"/>
                        <a:pt x="102" y="164"/>
                      </a:cubicBezTo>
                      <a:cubicBezTo>
                        <a:pt x="75" y="155"/>
                        <a:pt x="50" y="145"/>
                        <a:pt x="28" y="127"/>
                      </a:cubicBezTo>
                      <a:cubicBezTo>
                        <a:pt x="10" y="113"/>
                        <a:pt x="0" y="97"/>
                        <a:pt x="1" y="73"/>
                      </a:cubicBezTo>
                      <a:cubicBezTo>
                        <a:pt x="2" y="49"/>
                        <a:pt x="1" y="25"/>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8890516" y="1377679"/>
                  <a:ext cx="297334" cy="106386"/>
                </a:xfrm>
                <a:custGeom>
                  <a:avLst/>
                  <a:gdLst>
                    <a:gd name="T0" fmla="*/ 304 w 608"/>
                    <a:gd name="T1" fmla="*/ 0 h 218"/>
                    <a:gd name="T2" fmla="*/ 505 w 608"/>
                    <a:gd name="T3" fmla="*/ 28 h 218"/>
                    <a:gd name="T4" fmla="*/ 572 w 608"/>
                    <a:gd name="T5" fmla="*/ 61 h 218"/>
                    <a:gd name="T6" fmla="*/ 590 w 608"/>
                    <a:gd name="T7" fmla="*/ 76 h 218"/>
                    <a:gd name="T8" fmla="*/ 588 w 608"/>
                    <a:gd name="T9" fmla="*/ 142 h 218"/>
                    <a:gd name="T10" fmla="*/ 524 w 608"/>
                    <a:gd name="T11" fmla="*/ 181 h 218"/>
                    <a:gd name="T12" fmla="*/ 371 w 608"/>
                    <a:gd name="T13" fmla="*/ 213 h 218"/>
                    <a:gd name="T14" fmla="*/ 180 w 608"/>
                    <a:gd name="T15" fmla="*/ 206 h 218"/>
                    <a:gd name="T16" fmla="*/ 54 w 608"/>
                    <a:gd name="T17" fmla="*/ 167 h 218"/>
                    <a:gd name="T18" fmla="*/ 20 w 608"/>
                    <a:gd name="T19" fmla="*/ 142 h 218"/>
                    <a:gd name="T20" fmla="*/ 19 w 608"/>
                    <a:gd name="T21" fmla="*/ 76 h 218"/>
                    <a:gd name="T22" fmla="*/ 79 w 608"/>
                    <a:gd name="T23" fmla="*/ 37 h 218"/>
                    <a:gd name="T24" fmla="*/ 234 w 608"/>
                    <a:gd name="T25" fmla="*/ 3 h 218"/>
                    <a:gd name="T26" fmla="*/ 304 w 608"/>
                    <a:gd name="T2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218">
                      <a:moveTo>
                        <a:pt x="304" y="0"/>
                      </a:moveTo>
                      <a:cubicBezTo>
                        <a:pt x="372" y="1"/>
                        <a:pt x="439" y="7"/>
                        <a:pt x="505" y="28"/>
                      </a:cubicBezTo>
                      <a:cubicBezTo>
                        <a:pt x="529" y="36"/>
                        <a:pt x="552" y="45"/>
                        <a:pt x="572" y="61"/>
                      </a:cubicBezTo>
                      <a:cubicBezTo>
                        <a:pt x="579" y="65"/>
                        <a:pt x="584" y="71"/>
                        <a:pt x="590" y="76"/>
                      </a:cubicBezTo>
                      <a:cubicBezTo>
                        <a:pt x="608" y="97"/>
                        <a:pt x="607" y="121"/>
                        <a:pt x="588" y="142"/>
                      </a:cubicBezTo>
                      <a:cubicBezTo>
                        <a:pt x="570" y="161"/>
                        <a:pt x="548" y="172"/>
                        <a:pt x="524" y="181"/>
                      </a:cubicBezTo>
                      <a:cubicBezTo>
                        <a:pt x="475" y="200"/>
                        <a:pt x="423" y="209"/>
                        <a:pt x="371" y="213"/>
                      </a:cubicBezTo>
                      <a:cubicBezTo>
                        <a:pt x="307" y="218"/>
                        <a:pt x="243" y="217"/>
                        <a:pt x="180" y="206"/>
                      </a:cubicBezTo>
                      <a:cubicBezTo>
                        <a:pt x="136" y="199"/>
                        <a:pt x="93" y="189"/>
                        <a:pt x="54" y="167"/>
                      </a:cubicBezTo>
                      <a:cubicBezTo>
                        <a:pt x="42" y="160"/>
                        <a:pt x="30" y="151"/>
                        <a:pt x="20" y="142"/>
                      </a:cubicBezTo>
                      <a:cubicBezTo>
                        <a:pt x="0" y="122"/>
                        <a:pt x="0" y="97"/>
                        <a:pt x="19" y="76"/>
                      </a:cubicBezTo>
                      <a:cubicBezTo>
                        <a:pt x="35" y="57"/>
                        <a:pt x="57" y="46"/>
                        <a:pt x="79" y="37"/>
                      </a:cubicBezTo>
                      <a:cubicBezTo>
                        <a:pt x="129" y="17"/>
                        <a:pt x="181" y="8"/>
                        <a:pt x="234" y="3"/>
                      </a:cubicBezTo>
                      <a:cubicBezTo>
                        <a:pt x="257" y="1"/>
                        <a:pt x="280" y="1"/>
                        <a:pt x="30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8892335" y="1647735"/>
                  <a:ext cx="294606" cy="95474"/>
                </a:xfrm>
                <a:custGeom>
                  <a:avLst/>
                  <a:gdLst>
                    <a:gd name="T0" fmla="*/ 1 w 602"/>
                    <a:gd name="T1" fmla="*/ 3 h 195"/>
                    <a:gd name="T2" fmla="*/ 70 w 602"/>
                    <a:gd name="T3" fmla="*/ 34 h 195"/>
                    <a:gd name="T4" fmla="*/ 227 w 602"/>
                    <a:gd name="T5" fmla="*/ 66 h 195"/>
                    <a:gd name="T6" fmla="*/ 391 w 602"/>
                    <a:gd name="T7" fmla="*/ 64 h 195"/>
                    <a:gd name="T8" fmla="*/ 578 w 602"/>
                    <a:gd name="T9" fmla="*/ 13 h 195"/>
                    <a:gd name="T10" fmla="*/ 599 w 602"/>
                    <a:gd name="T11" fmla="*/ 0 h 195"/>
                    <a:gd name="T12" fmla="*/ 599 w 602"/>
                    <a:gd name="T13" fmla="*/ 55 h 195"/>
                    <a:gd name="T14" fmla="*/ 599 w 602"/>
                    <a:gd name="T15" fmla="*/ 71 h 195"/>
                    <a:gd name="T16" fmla="*/ 568 w 602"/>
                    <a:gd name="T17" fmla="*/ 131 h 195"/>
                    <a:gd name="T18" fmla="*/ 463 w 602"/>
                    <a:gd name="T19" fmla="*/ 174 h 195"/>
                    <a:gd name="T20" fmla="*/ 217 w 602"/>
                    <a:gd name="T21" fmla="*/ 187 h 195"/>
                    <a:gd name="T22" fmla="*/ 79 w 602"/>
                    <a:gd name="T23" fmla="*/ 156 h 195"/>
                    <a:gd name="T24" fmla="*/ 21 w 602"/>
                    <a:gd name="T25" fmla="*/ 122 h 195"/>
                    <a:gd name="T26" fmla="*/ 1 w 602"/>
                    <a:gd name="T27" fmla="*/ 77 h 195"/>
                    <a:gd name="T28" fmla="*/ 1 w 602"/>
                    <a:gd name="T29" fmla="*/ 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2" h="195">
                      <a:moveTo>
                        <a:pt x="1" y="3"/>
                      </a:moveTo>
                      <a:cubicBezTo>
                        <a:pt x="24" y="13"/>
                        <a:pt x="46" y="25"/>
                        <a:pt x="70" y="34"/>
                      </a:cubicBezTo>
                      <a:cubicBezTo>
                        <a:pt x="120" y="53"/>
                        <a:pt x="173" y="61"/>
                        <a:pt x="227" y="66"/>
                      </a:cubicBezTo>
                      <a:cubicBezTo>
                        <a:pt x="282" y="71"/>
                        <a:pt x="337" y="71"/>
                        <a:pt x="391" y="64"/>
                      </a:cubicBezTo>
                      <a:cubicBezTo>
                        <a:pt x="456" y="57"/>
                        <a:pt x="520" y="44"/>
                        <a:pt x="578" y="13"/>
                      </a:cubicBezTo>
                      <a:cubicBezTo>
                        <a:pt x="585" y="9"/>
                        <a:pt x="591" y="5"/>
                        <a:pt x="599" y="0"/>
                      </a:cubicBezTo>
                      <a:cubicBezTo>
                        <a:pt x="599" y="19"/>
                        <a:pt x="599" y="37"/>
                        <a:pt x="599" y="55"/>
                      </a:cubicBezTo>
                      <a:cubicBezTo>
                        <a:pt x="599" y="60"/>
                        <a:pt x="598" y="66"/>
                        <a:pt x="599" y="71"/>
                      </a:cubicBezTo>
                      <a:cubicBezTo>
                        <a:pt x="602" y="98"/>
                        <a:pt x="589" y="117"/>
                        <a:pt x="568" y="131"/>
                      </a:cubicBezTo>
                      <a:cubicBezTo>
                        <a:pt x="536" y="154"/>
                        <a:pt x="500" y="165"/>
                        <a:pt x="463" y="174"/>
                      </a:cubicBezTo>
                      <a:cubicBezTo>
                        <a:pt x="382" y="193"/>
                        <a:pt x="300" y="195"/>
                        <a:pt x="217" y="187"/>
                      </a:cubicBezTo>
                      <a:cubicBezTo>
                        <a:pt x="170" y="182"/>
                        <a:pt x="123" y="174"/>
                        <a:pt x="79" y="156"/>
                      </a:cubicBezTo>
                      <a:cubicBezTo>
                        <a:pt x="58" y="148"/>
                        <a:pt x="38" y="138"/>
                        <a:pt x="21" y="122"/>
                      </a:cubicBezTo>
                      <a:cubicBezTo>
                        <a:pt x="8" y="110"/>
                        <a:pt x="0" y="96"/>
                        <a:pt x="1" y="77"/>
                      </a:cubicBezTo>
                      <a:cubicBezTo>
                        <a:pt x="1" y="52"/>
                        <a:pt x="1" y="27"/>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8892335" y="1475881"/>
                  <a:ext cx="293697" cy="94565"/>
                </a:xfrm>
                <a:custGeom>
                  <a:avLst/>
                  <a:gdLst>
                    <a:gd name="T0" fmla="*/ 1 w 600"/>
                    <a:gd name="T1" fmla="*/ 0 h 192"/>
                    <a:gd name="T2" fmla="*/ 4 w 600"/>
                    <a:gd name="T3" fmla="*/ 1 h 192"/>
                    <a:gd name="T4" fmla="*/ 174 w 600"/>
                    <a:gd name="T5" fmla="*/ 59 h 192"/>
                    <a:gd name="T6" fmla="*/ 400 w 600"/>
                    <a:gd name="T7" fmla="*/ 63 h 192"/>
                    <a:gd name="T8" fmla="*/ 575 w 600"/>
                    <a:gd name="T9" fmla="*/ 13 h 192"/>
                    <a:gd name="T10" fmla="*/ 598 w 600"/>
                    <a:gd name="T11" fmla="*/ 0 h 192"/>
                    <a:gd name="T12" fmla="*/ 599 w 600"/>
                    <a:gd name="T13" fmla="*/ 8 h 192"/>
                    <a:gd name="T14" fmla="*/ 599 w 600"/>
                    <a:gd name="T15" fmla="*/ 75 h 192"/>
                    <a:gd name="T16" fmla="*/ 577 w 600"/>
                    <a:gd name="T17" fmla="*/ 122 h 192"/>
                    <a:gd name="T18" fmla="*/ 490 w 600"/>
                    <a:gd name="T19" fmla="*/ 165 h 192"/>
                    <a:gd name="T20" fmla="*/ 330 w 600"/>
                    <a:gd name="T21" fmla="*/ 189 h 192"/>
                    <a:gd name="T22" fmla="*/ 116 w 600"/>
                    <a:gd name="T23" fmla="*/ 167 h 192"/>
                    <a:gd name="T24" fmla="*/ 36 w 600"/>
                    <a:gd name="T25" fmla="*/ 132 h 192"/>
                    <a:gd name="T26" fmla="*/ 12 w 600"/>
                    <a:gd name="T27" fmla="*/ 110 h 192"/>
                    <a:gd name="T28" fmla="*/ 1 w 600"/>
                    <a:gd name="T29" fmla="*/ 83 h 192"/>
                    <a:gd name="T30" fmla="*/ 1 w 600"/>
                    <a:gd name="T31" fmla="*/ 4 h 192"/>
                    <a:gd name="T32" fmla="*/ 1 w 600"/>
                    <a:gd name="T3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0" h="192">
                      <a:moveTo>
                        <a:pt x="1" y="0"/>
                      </a:moveTo>
                      <a:cubicBezTo>
                        <a:pt x="3" y="1"/>
                        <a:pt x="4" y="1"/>
                        <a:pt x="4" y="1"/>
                      </a:cubicBezTo>
                      <a:cubicBezTo>
                        <a:pt x="56" y="35"/>
                        <a:pt x="114" y="50"/>
                        <a:pt x="174" y="59"/>
                      </a:cubicBezTo>
                      <a:cubicBezTo>
                        <a:pt x="249" y="71"/>
                        <a:pt x="325" y="72"/>
                        <a:pt x="400" y="63"/>
                      </a:cubicBezTo>
                      <a:cubicBezTo>
                        <a:pt x="461" y="55"/>
                        <a:pt x="520" y="43"/>
                        <a:pt x="575" y="13"/>
                      </a:cubicBezTo>
                      <a:cubicBezTo>
                        <a:pt x="583" y="9"/>
                        <a:pt x="590" y="5"/>
                        <a:pt x="598" y="0"/>
                      </a:cubicBezTo>
                      <a:cubicBezTo>
                        <a:pt x="599" y="3"/>
                        <a:pt x="599" y="5"/>
                        <a:pt x="599" y="8"/>
                      </a:cubicBezTo>
                      <a:cubicBezTo>
                        <a:pt x="599" y="30"/>
                        <a:pt x="598" y="53"/>
                        <a:pt x="599" y="75"/>
                      </a:cubicBezTo>
                      <a:cubicBezTo>
                        <a:pt x="600" y="95"/>
                        <a:pt x="592" y="110"/>
                        <a:pt x="577" y="122"/>
                      </a:cubicBezTo>
                      <a:cubicBezTo>
                        <a:pt x="552" y="144"/>
                        <a:pt x="522" y="156"/>
                        <a:pt x="490" y="165"/>
                      </a:cubicBezTo>
                      <a:cubicBezTo>
                        <a:pt x="438" y="181"/>
                        <a:pt x="385" y="188"/>
                        <a:pt x="330" y="189"/>
                      </a:cubicBezTo>
                      <a:cubicBezTo>
                        <a:pt x="258" y="192"/>
                        <a:pt x="186" y="186"/>
                        <a:pt x="116" y="167"/>
                      </a:cubicBezTo>
                      <a:cubicBezTo>
                        <a:pt x="88" y="159"/>
                        <a:pt x="60" y="149"/>
                        <a:pt x="36" y="132"/>
                      </a:cubicBezTo>
                      <a:cubicBezTo>
                        <a:pt x="27" y="126"/>
                        <a:pt x="18" y="119"/>
                        <a:pt x="12" y="110"/>
                      </a:cubicBezTo>
                      <a:cubicBezTo>
                        <a:pt x="6" y="102"/>
                        <a:pt x="2" y="92"/>
                        <a:pt x="1" y="83"/>
                      </a:cubicBezTo>
                      <a:cubicBezTo>
                        <a:pt x="0" y="57"/>
                        <a:pt x="1" y="30"/>
                        <a:pt x="1" y="4"/>
                      </a:cubicBezTo>
                      <a:cubicBezTo>
                        <a:pt x="1" y="3"/>
                        <a:pt x="1" y="2"/>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8892335" y="1561353"/>
                  <a:ext cx="292787" cy="95474"/>
                </a:xfrm>
                <a:custGeom>
                  <a:avLst/>
                  <a:gdLst>
                    <a:gd name="T0" fmla="*/ 1 w 599"/>
                    <a:gd name="T1" fmla="*/ 0 h 194"/>
                    <a:gd name="T2" fmla="*/ 236 w 599"/>
                    <a:gd name="T3" fmla="*/ 67 h 194"/>
                    <a:gd name="T4" fmla="*/ 467 w 599"/>
                    <a:gd name="T5" fmla="*/ 52 h 194"/>
                    <a:gd name="T6" fmla="*/ 595 w 599"/>
                    <a:gd name="T7" fmla="*/ 2 h 194"/>
                    <a:gd name="T8" fmla="*/ 599 w 599"/>
                    <a:gd name="T9" fmla="*/ 1 h 194"/>
                    <a:gd name="T10" fmla="*/ 598 w 599"/>
                    <a:gd name="T11" fmla="*/ 88 h 194"/>
                    <a:gd name="T12" fmla="*/ 578 w 599"/>
                    <a:gd name="T13" fmla="*/ 123 h 194"/>
                    <a:gd name="T14" fmla="*/ 503 w 599"/>
                    <a:gd name="T15" fmla="*/ 162 h 194"/>
                    <a:gd name="T16" fmla="*/ 341 w 599"/>
                    <a:gd name="T17" fmla="*/ 190 h 194"/>
                    <a:gd name="T18" fmla="*/ 102 w 599"/>
                    <a:gd name="T19" fmla="*/ 164 h 194"/>
                    <a:gd name="T20" fmla="*/ 27 w 599"/>
                    <a:gd name="T21" fmla="*/ 127 h 194"/>
                    <a:gd name="T22" fmla="*/ 1 w 599"/>
                    <a:gd name="T23" fmla="*/ 73 h 194"/>
                    <a:gd name="T24" fmla="*/ 1 w 599"/>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9" h="194">
                      <a:moveTo>
                        <a:pt x="1" y="0"/>
                      </a:moveTo>
                      <a:cubicBezTo>
                        <a:pt x="74" y="46"/>
                        <a:pt x="154" y="60"/>
                        <a:pt x="236" y="67"/>
                      </a:cubicBezTo>
                      <a:cubicBezTo>
                        <a:pt x="313" y="73"/>
                        <a:pt x="391" y="69"/>
                        <a:pt x="467" y="52"/>
                      </a:cubicBezTo>
                      <a:cubicBezTo>
                        <a:pt x="512" y="43"/>
                        <a:pt x="556" y="28"/>
                        <a:pt x="595" y="2"/>
                      </a:cubicBezTo>
                      <a:cubicBezTo>
                        <a:pt x="596" y="2"/>
                        <a:pt x="597" y="1"/>
                        <a:pt x="599" y="1"/>
                      </a:cubicBezTo>
                      <a:cubicBezTo>
                        <a:pt x="599" y="30"/>
                        <a:pt x="599" y="59"/>
                        <a:pt x="598" y="88"/>
                      </a:cubicBezTo>
                      <a:cubicBezTo>
                        <a:pt x="598" y="103"/>
                        <a:pt x="588" y="114"/>
                        <a:pt x="578" y="123"/>
                      </a:cubicBezTo>
                      <a:cubicBezTo>
                        <a:pt x="556" y="142"/>
                        <a:pt x="530" y="153"/>
                        <a:pt x="503" y="162"/>
                      </a:cubicBezTo>
                      <a:cubicBezTo>
                        <a:pt x="450" y="180"/>
                        <a:pt x="396" y="187"/>
                        <a:pt x="341" y="190"/>
                      </a:cubicBezTo>
                      <a:cubicBezTo>
                        <a:pt x="260" y="194"/>
                        <a:pt x="180" y="188"/>
                        <a:pt x="102" y="164"/>
                      </a:cubicBezTo>
                      <a:cubicBezTo>
                        <a:pt x="75" y="155"/>
                        <a:pt x="49" y="145"/>
                        <a:pt x="27" y="127"/>
                      </a:cubicBezTo>
                      <a:cubicBezTo>
                        <a:pt x="10" y="113"/>
                        <a:pt x="0" y="97"/>
                        <a:pt x="1" y="73"/>
                      </a:cubicBezTo>
                      <a:cubicBezTo>
                        <a:pt x="2" y="49"/>
                        <a:pt x="1" y="25"/>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2" name="TextBox 25"/>
              <p:cNvSpPr txBox="1"/>
              <p:nvPr/>
            </p:nvSpPr>
            <p:spPr>
              <a:xfrm>
                <a:off x="7448302" y="1487461"/>
                <a:ext cx="2521958" cy="641663"/>
              </a:xfrm>
              <a:prstGeom prst="rect">
                <a:avLst/>
              </a:prstGeom>
              <a:noFill/>
            </p:spPr>
            <p:txBody>
              <a:bodyPr wrap="square" lIns="182880" tIns="146304" rIns="182880" bIns="146304" rtlCol="0" anchor="ctr">
                <a:spAutoFit/>
              </a:bodyPr>
              <a:lstStyle/>
              <a:p>
                <a:pPr marL="0" lvl="1" algn="ctr" defTabSz="471404">
                  <a:lnSpc>
                    <a:spcPct val="90000"/>
                  </a:lnSpc>
                  <a:spcBef>
                    <a:spcPts val="1198"/>
                  </a:spcBef>
                  <a:buClr>
                    <a:srgbClr val="EFEFEF"/>
                  </a:buClr>
                </a:pPr>
                <a:r>
                  <a:rPr lang="en-US" b="1" dirty="0" smtClean="0">
                    <a:gradFill>
                      <a:gsLst>
                        <a:gs pos="28571">
                          <a:schemeClr val="bg1"/>
                        </a:gs>
                        <a:gs pos="100000">
                          <a:schemeClr val="bg1"/>
                        </a:gs>
                      </a:gsLst>
                      <a:lin ang="5400000" scaled="0"/>
                    </a:gradFill>
                  </a:rPr>
                  <a:t>Microsoft Azure</a:t>
                </a:r>
                <a:endParaRPr lang="en-US" b="1" dirty="0">
                  <a:gradFill>
                    <a:gsLst>
                      <a:gs pos="28571">
                        <a:schemeClr val="bg1"/>
                      </a:gs>
                      <a:gs pos="100000">
                        <a:schemeClr val="bg1"/>
                      </a:gs>
                    </a:gsLst>
                    <a:lin ang="5400000" scaled="0"/>
                  </a:gradFill>
                </a:endParaRPr>
              </a:p>
            </p:txBody>
          </p:sp>
        </p:grpSp>
      </p:grpSp>
      <p:sp>
        <p:nvSpPr>
          <p:cNvPr id="31" name="Up-Down Arrow 146"/>
          <p:cNvSpPr/>
          <p:nvPr/>
        </p:nvSpPr>
        <p:spPr bwMode="auto">
          <a:xfrm>
            <a:off x="8561792" y="1907194"/>
            <a:ext cx="294978" cy="464279"/>
          </a:xfrm>
          <a:prstGeom prst="upDownArrow">
            <a:avLst>
              <a:gd name="adj1" fmla="val 50000"/>
              <a:gd name="adj2" fmla="val 43542"/>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3" name="TextBox 147"/>
          <p:cNvSpPr txBox="1"/>
          <p:nvPr/>
        </p:nvSpPr>
        <p:spPr>
          <a:xfrm>
            <a:off x="8763032" y="1892375"/>
            <a:ext cx="1211859" cy="489365"/>
          </a:xfrm>
          <a:prstGeom prst="rect">
            <a:avLst/>
          </a:prstGeom>
          <a:noFill/>
        </p:spPr>
        <p:txBody>
          <a:bodyPr wrap="square" lIns="182880" tIns="146304" rIns="182880" bIns="146304" rtlCol="0" anchor="ctr">
            <a:spAutoFit/>
          </a:bodyPr>
          <a:lstStyle/>
          <a:p>
            <a:pPr marL="0" lvl="1" defTabSz="471404">
              <a:lnSpc>
                <a:spcPct val="90000"/>
              </a:lnSpc>
              <a:spcBef>
                <a:spcPts val="1198"/>
              </a:spcBef>
              <a:buClr>
                <a:srgbClr val="EFEFEF"/>
              </a:buClr>
            </a:pPr>
            <a:r>
              <a:rPr lang="en-US" sz="1400" b="1" dirty="0" smtClean="0">
                <a:gradFill>
                  <a:gsLst>
                    <a:gs pos="2917">
                      <a:srgbClr val="505050"/>
                    </a:gs>
                    <a:gs pos="100000">
                      <a:srgbClr val="505050"/>
                    </a:gs>
                  </a:gsLst>
                  <a:lin ang="5400000" scaled="0"/>
                </a:gradFill>
              </a:rPr>
              <a:t>Internet</a:t>
            </a:r>
            <a:endParaRPr lang="en-US" sz="1400" b="1" dirty="0">
              <a:gradFill>
                <a:gsLst>
                  <a:gs pos="2917">
                    <a:srgbClr val="505050"/>
                  </a:gs>
                  <a:gs pos="100000">
                    <a:srgbClr val="505050"/>
                  </a:gs>
                </a:gsLst>
                <a:lin ang="5400000" scaled="0"/>
              </a:gradFill>
            </a:endParaRPr>
          </a:p>
        </p:txBody>
      </p:sp>
      <p:sp>
        <p:nvSpPr>
          <p:cNvPr id="448" name="Rectangle 148"/>
          <p:cNvSpPr/>
          <p:nvPr/>
        </p:nvSpPr>
        <p:spPr bwMode="auto">
          <a:xfrm>
            <a:off x="5918572" y="2403011"/>
            <a:ext cx="5585216" cy="31831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4" name="TextBox 149"/>
          <p:cNvSpPr txBox="1"/>
          <p:nvPr/>
        </p:nvSpPr>
        <p:spPr>
          <a:xfrm>
            <a:off x="5918571" y="5288475"/>
            <a:ext cx="5585216" cy="286232"/>
          </a:xfrm>
          <a:prstGeom prst="rect">
            <a:avLst/>
          </a:prstGeom>
          <a:solidFill>
            <a:schemeClr val="tx1"/>
          </a:solidFill>
        </p:spPr>
        <p:txBody>
          <a:bodyPr wrap="square" lIns="0" tIns="45720" rIns="0" bIns="45720" rtlCol="0" anchor="ctr" anchorCtr="0">
            <a:spAutoFit/>
          </a:bodyPr>
          <a:lstStyle/>
          <a:p>
            <a:pPr marL="0" lvl="1" algn="ctr" defTabSz="471404">
              <a:lnSpc>
                <a:spcPct val="90000"/>
              </a:lnSpc>
              <a:buClr>
                <a:srgbClr val="EFEFEF"/>
              </a:buClr>
            </a:pPr>
            <a:r>
              <a:rPr lang="en-US" sz="1400" b="1" dirty="0" smtClean="0">
                <a:gradFill>
                  <a:gsLst>
                    <a:gs pos="28571">
                      <a:schemeClr val="bg1"/>
                    </a:gs>
                    <a:gs pos="100000">
                      <a:schemeClr val="bg1"/>
                    </a:gs>
                  </a:gsLst>
                  <a:lin ang="5400000" scaled="0"/>
                </a:gradFill>
              </a:rPr>
              <a:t>Customer Datacenter</a:t>
            </a:r>
            <a:endParaRPr lang="en-US" sz="1400" b="1" dirty="0">
              <a:gradFill>
                <a:gsLst>
                  <a:gs pos="28571">
                    <a:schemeClr val="bg1"/>
                  </a:gs>
                  <a:gs pos="100000">
                    <a:schemeClr val="bg1"/>
                  </a:gs>
                </a:gsLst>
                <a:lin ang="5400000" scaled="0"/>
              </a:gradFill>
            </a:endParaRPr>
          </a:p>
        </p:txBody>
      </p:sp>
      <p:grpSp>
        <p:nvGrpSpPr>
          <p:cNvPr id="449" name="Group 150"/>
          <p:cNvGrpSpPr/>
          <p:nvPr/>
        </p:nvGrpSpPr>
        <p:grpSpPr>
          <a:xfrm>
            <a:off x="7098649" y="2454510"/>
            <a:ext cx="3225060" cy="913362"/>
            <a:chOff x="6992090" y="2854672"/>
            <a:chExt cx="3225060" cy="913362"/>
          </a:xfrm>
        </p:grpSpPr>
        <p:pic>
          <p:nvPicPr>
            <p:cNvPr id="235" name="Picture 10" descr="StorsimpleDevice.png"/>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7029450" y="3225108"/>
              <a:ext cx="3187700" cy="542926"/>
            </a:xfrm>
            <a:prstGeom prst="rect">
              <a:avLst/>
            </a:prstGeom>
            <a:ln w="19050">
              <a:solidFill>
                <a:schemeClr val="tx1"/>
              </a:solidFill>
            </a:ln>
          </p:spPr>
        </p:pic>
        <p:sp>
          <p:nvSpPr>
            <p:cNvPr id="236" name="TextBox 152"/>
            <p:cNvSpPr txBox="1"/>
            <p:nvPr/>
          </p:nvSpPr>
          <p:spPr>
            <a:xfrm>
              <a:off x="6992090" y="2854672"/>
              <a:ext cx="3225060" cy="286232"/>
            </a:xfrm>
            <a:prstGeom prst="rect">
              <a:avLst/>
            </a:prstGeom>
            <a:noFill/>
          </p:spPr>
          <p:txBody>
            <a:bodyPr wrap="square" lIns="0" tIns="45720" rIns="0" bIns="45720" rtlCol="0" anchor="ctr" anchorCtr="0">
              <a:spAutoFit/>
            </a:bodyPr>
            <a:lstStyle>
              <a:defPPr>
                <a:defRPr lang="en-US"/>
              </a:defPPr>
              <a:lvl2pPr marL="0" lvl="1" algn="ctr" defTabSz="471404">
                <a:lnSpc>
                  <a:spcPct val="90000"/>
                </a:lnSpc>
                <a:buClr>
                  <a:srgbClr val="EFEFEF"/>
                </a:buClr>
                <a:defRPr sz="1400" b="1">
                  <a:gradFill>
                    <a:gsLst>
                      <a:gs pos="28571">
                        <a:schemeClr val="bg1"/>
                      </a:gs>
                      <a:gs pos="100000">
                        <a:schemeClr val="bg1"/>
                      </a:gs>
                    </a:gsLst>
                    <a:lin ang="5400000" scaled="0"/>
                  </a:gradFill>
                </a:defRPr>
              </a:lvl2pPr>
            </a:lstStyle>
            <a:p>
              <a:pPr lvl="1">
                <a:spcBef>
                  <a:spcPts val="1198"/>
                </a:spcBef>
                <a:defRPr/>
              </a:pPr>
              <a:r>
                <a:rPr lang="en-US" dirty="0" err="1">
                  <a:gradFill>
                    <a:gsLst>
                      <a:gs pos="2917">
                        <a:srgbClr val="505050"/>
                      </a:gs>
                      <a:gs pos="100000">
                        <a:srgbClr val="505050"/>
                      </a:gs>
                    </a:gsLst>
                    <a:lin ang="5400000" scaled="0"/>
                  </a:gradFill>
                </a:rPr>
                <a:t>StorSimple</a:t>
              </a:r>
              <a:r>
                <a:rPr lang="en-US" dirty="0">
                  <a:gradFill>
                    <a:gsLst>
                      <a:gs pos="2917">
                        <a:srgbClr val="505050"/>
                      </a:gs>
                      <a:gs pos="100000">
                        <a:srgbClr val="505050"/>
                      </a:gs>
                    </a:gsLst>
                    <a:lin ang="5400000" scaled="0"/>
                  </a:gradFill>
                </a:rPr>
                <a:t> Hybrid Storage Array</a:t>
              </a:r>
            </a:p>
          </p:txBody>
        </p:sp>
      </p:grpSp>
      <p:grpSp>
        <p:nvGrpSpPr>
          <p:cNvPr id="296" name="Group 11"/>
          <p:cNvGrpSpPr/>
          <p:nvPr/>
        </p:nvGrpSpPr>
        <p:grpSpPr>
          <a:xfrm>
            <a:off x="8393955" y="4097929"/>
            <a:ext cx="639552" cy="732190"/>
            <a:chOff x="167005" y="1594442"/>
            <a:chExt cx="486011" cy="556410"/>
          </a:xfrm>
        </p:grpSpPr>
        <p:sp>
          <p:nvSpPr>
            <p:cNvPr id="297" name="Rectangle 154"/>
            <p:cNvSpPr>
              <a:spLocks noChangeArrowheads="1"/>
            </p:cNvSpPr>
            <p:nvPr/>
          </p:nvSpPr>
          <p:spPr bwMode="auto">
            <a:xfrm>
              <a:off x="167005" y="1594442"/>
              <a:ext cx="486011" cy="55641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298" name="Rectangle 155"/>
            <p:cNvSpPr>
              <a:spLocks noChangeArrowheads="1"/>
            </p:cNvSpPr>
            <p:nvPr/>
          </p:nvSpPr>
          <p:spPr bwMode="auto">
            <a:xfrm>
              <a:off x="205073" y="1661712"/>
              <a:ext cx="410398" cy="42187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299" name="Rectangle 156"/>
            <p:cNvSpPr>
              <a:spLocks noChangeArrowheads="1"/>
            </p:cNvSpPr>
            <p:nvPr/>
          </p:nvSpPr>
          <p:spPr bwMode="auto">
            <a:xfrm>
              <a:off x="223324" y="1682049"/>
              <a:ext cx="373374" cy="735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0" name="Rectangle 409"/>
            <p:cNvSpPr>
              <a:spLocks noChangeArrowheads="1"/>
            </p:cNvSpPr>
            <p:nvPr/>
          </p:nvSpPr>
          <p:spPr bwMode="auto">
            <a:xfrm>
              <a:off x="234796" y="1694565"/>
              <a:ext cx="7822" cy="484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1" name="Rectangle 415"/>
            <p:cNvSpPr>
              <a:spLocks noChangeArrowheads="1"/>
            </p:cNvSpPr>
            <p:nvPr/>
          </p:nvSpPr>
          <p:spPr bwMode="auto">
            <a:xfrm>
              <a:off x="250440" y="1694565"/>
              <a:ext cx="8344" cy="484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2" name="Rectangle 416"/>
            <p:cNvSpPr>
              <a:spLocks noChangeArrowheads="1"/>
            </p:cNvSpPr>
            <p:nvPr/>
          </p:nvSpPr>
          <p:spPr bwMode="auto">
            <a:xfrm>
              <a:off x="266606" y="1694565"/>
              <a:ext cx="7822" cy="484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3" name="Rectangle 417"/>
            <p:cNvSpPr>
              <a:spLocks noChangeArrowheads="1"/>
            </p:cNvSpPr>
            <p:nvPr/>
          </p:nvSpPr>
          <p:spPr bwMode="auto">
            <a:xfrm>
              <a:off x="282772" y="1694565"/>
              <a:ext cx="7822" cy="484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4" name="Rectangle 418"/>
            <p:cNvSpPr>
              <a:spLocks noChangeArrowheads="1"/>
            </p:cNvSpPr>
            <p:nvPr/>
          </p:nvSpPr>
          <p:spPr bwMode="auto">
            <a:xfrm>
              <a:off x="298416" y="1694565"/>
              <a:ext cx="8344" cy="484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5" name="Rectangle 419"/>
            <p:cNvSpPr>
              <a:spLocks noChangeArrowheads="1"/>
            </p:cNvSpPr>
            <p:nvPr/>
          </p:nvSpPr>
          <p:spPr bwMode="auto">
            <a:xfrm>
              <a:off x="314582" y="1694565"/>
              <a:ext cx="7822" cy="4849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6" name="Oval 420"/>
            <p:cNvSpPr>
              <a:spLocks noChangeArrowheads="1"/>
            </p:cNvSpPr>
            <p:nvPr/>
          </p:nvSpPr>
          <p:spPr bwMode="auto">
            <a:xfrm>
              <a:off x="553415" y="1709687"/>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7" name="Rectangle 421"/>
            <p:cNvSpPr>
              <a:spLocks noChangeArrowheads="1"/>
            </p:cNvSpPr>
            <p:nvPr/>
          </p:nvSpPr>
          <p:spPr bwMode="auto">
            <a:xfrm>
              <a:off x="223324" y="1774871"/>
              <a:ext cx="373374"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8" name="Rectangle 424"/>
            <p:cNvSpPr>
              <a:spLocks noChangeArrowheads="1"/>
            </p:cNvSpPr>
            <p:nvPr/>
          </p:nvSpPr>
          <p:spPr bwMode="auto">
            <a:xfrm>
              <a:off x="234796" y="1787386"/>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09" name="Rectangle 430"/>
            <p:cNvSpPr>
              <a:spLocks noChangeArrowheads="1"/>
            </p:cNvSpPr>
            <p:nvPr/>
          </p:nvSpPr>
          <p:spPr bwMode="auto">
            <a:xfrm>
              <a:off x="250440" y="1787386"/>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0" name="Rectangle 431"/>
            <p:cNvSpPr>
              <a:spLocks noChangeArrowheads="1"/>
            </p:cNvSpPr>
            <p:nvPr/>
          </p:nvSpPr>
          <p:spPr bwMode="auto">
            <a:xfrm>
              <a:off x="266606" y="1787386"/>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1" name="Rectangle 432"/>
            <p:cNvSpPr>
              <a:spLocks noChangeArrowheads="1"/>
            </p:cNvSpPr>
            <p:nvPr/>
          </p:nvSpPr>
          <p:spPr bwMode="auto">
            <a:xfrm>
              <a:off x="282772" y="1787386"/>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2" name="Rectangle 433"/>
            <p:cNvSpPr>
              <a:spLocks noChangeArrowheads="1"/>
            </p:cNvSpPr>
            <p:nvPr/>
          </p:nvSpPr>
          <p:spPr bwMode="auto">
            <a:xfrm>
              <a:off x="298416" y="1787386"/>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3" name="Rectangle 434"/>
            <p:cNvSpPr>
              <a:spLocks noChangeArrowheads="1"/>
            </p:cNvSpPr>
            <p:nvPr/>
          </p:nvSpPr>
          <p:spPr bwMode="auto">
            <a:xfrm>
              <a:off x="314582" y="1787386"/>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4" name="Oval 435"/>
            <p:cNvSpPr>
              <a:spLocks noChangeArrowheads="1"/>
            </p:cNvSpPr>
            <p:nvPr/>
          </p:nvSpPr>
          <p:spPr bwMode="auto">
            <a:xfrm>
              <a:off x="553415" y="1802509"/>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5" name="Rectangle 436"/>
            <p:cNvSpPr>
              <a:spLocks noChangeArrowheads="1"/>
            </p:cNvSpPr>
            <p:nvPr/>
          </p:nvSpPr>
          <p:spPr bwMode="auto">
            <a:xfrm>
              <a:off x="223324" y="1867693"/>
              <a:ext cx="373374"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6" name="Rectangle 437"/>
            <p:cNvSpPr>
              <a:spLocks noChangeArrowheads="1"/>
            </p:cNvSpPr>
            <p:nvPr/>
          </p:nvSpPr>
          <p:spPr bwMode="auto">
            <a:xfrm>
              <a:off x="234796" y="1880208"/>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7" name="Rectangle 438"/>
            <p:cNvSpPr>
              <a:spLocks noChangeArrowheads="1"/>
            </p:cNvSpPr>
            <p:nvPr/>
          </p:nvSpPr>
          <p:spPr bwMode="auto">
            <a:xfrm>
              <a:off x="250440" y="1880208"/>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8" name="Rectangle 439"/>
            <p:cNvSpPr>
              <a:spLocks noChangeArrowheads="1"/>
            </p:cNvSpPr>
            <p:nvPr/>
          </p:nvSpPr>
          <p:spPr bwMode="auto">
            <a:xfrm>
              <a:off x="266606" y="1880208"/>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19" name="Rectangle 31"/>
            <p:cNvSpPr>
              <a:spLocks noChangeArrowheads="1"/>
            </p:cNvSpPr>
            <p:nvPr/>
          </p:nvSpPr>
          <p:spPr bwMode="auto">
            <a:xfrm>
              <a:off x="282772" y="1880208"/>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0" name="Rectangle 32"/>
            <p:cNvSpPr>
              <a:spLocks noChangeArrowheads="1"/>
            </p:cNvSpPr>
            <p:nvPr/>
          </p:nvSpPr>
          <p:spPr bwMode="auto">
            <a:xfrm>
              <a:off x="298416" y="1880208"/>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1" name="Rectangle 33"/>
            <p:cNvSpPr>
              <a:spLocks noChangeArrowheads="1"/>
            </p:cNvSpPr>
            <p:nvPr/>
          </p:nvSpPr>
          <p:spPr bwMode="auto">
            <a:xfrm>
              <a:off x="314582" y="1880208"/>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2" name="Oval 34"/>
            <p:cNvSpPr>
              <a:spLocks noChangeArrowheads="1"/>
            </p:cNvSpPr>
            <p:nvPr/>
          </p:nvSpPr>
          <p:spPr bwMode="auto">
            <a:xfrm>
              <a:off x="553415" y="1894809"/>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3" name="Rectangle 35"/>
            <p:cNvSpPr>
              <a:spLocks noChangeArrowheads="1"/>
            </p:cNvSpPr>
            <p:nvPr/>
          </p:nvSpPr>
          <p:spPr bwMode="auto">
            <a:xfrm>
              <a:off x="223324" y="1959993"/>
              <a:ext cx="373374"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4" name="Rectangle 36"/>
            <p:cNvSpPr>
              <a:spLocks noChangeArrowheads="1"/>
            </p:cNvSpPr>
            <p:nvPr/>
          </p:nvSpPr>
          <p:spPr bwMode="auto">
            <a:xfrm>
              <a:off x="234796" y="197250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5" name="Rectangle 37"/>
            <p:cNvSpPr>
              <a:spLocks noChangeArrowheads="1"/>
            </p:cNvSpPr>
            <p:nvPr/>
          </p:nvSpPr>
          <p:spPr bwMode="auto">
            <a:xfrm>
              <a:off x="250440" y="1972509"/>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6" name="Rectangle 38"/>
            <p:cNvSpPr>
              <a:spLocks noChangeArrowheads="1"/>
            </p:cNvSpPr>
            <p:nvPr/>
          </p:nvSpPr>
          <p:spPr bwMode="auto">
            <a:xfrm>
              <a:off x="266606" y="197250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7" name="Rectangle 39"/>
            <p:cNvSpPr>
              <a:spLocks noChangeArrowheads="1"/>
            </p:cNvSpPr>
            <p:nvPr/>
          </p:nvSpPr>
          <p:spPr bwMode="auto">
            <a:xfrm>
              <a:off x="282772" y="197250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8" name="Rectangle 40"/>
            <p:cNvSpPr>
              <a:spLocks noChangeArrowheads="1"/>
            </p:cNvSpPr>
            <p:nvPr/>
          </p:nvSpPr>
          <p:spPr bwMode="auto">
            <a:xfrm>
              <a:off x="298416" y="1972509"/>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29" name="Rectangle 41"/>
            <p:cNvSpPr>
              <a:spLocks noChangeArrowheads="1"/>
            </p:cNvSpPr>
            <p:nvPr/>
          </p:nvSpPr>
          <p:spPr bwMode="auto">
            <a:xfrm>
              <a:off x="314582" y="197250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0" name="Oval 42"/>
            <p:cNvSpPr>
              <a:spLocks noChangeArrowheads="1"/>
            </p:cNvSpPr>
            <p:nvPr/>
          </p:nvSpPr>
          <p:spPr bwMode="auto">
            <a:xfrm>
              <a:off x="553415" y="1987631"/>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grpSp>
      <p:grpSp>
        <p:nvGrpSpPr>
          <p:cNvPr id="331" name="Group 12"/>
          <p:cNvGrpSpPr/>
          <p:nvPr/>
        </p:nvGrpSpPr>
        <p:grpSpPr>
          <a:xfrm>
            <a:off x="10099067" y="4019193"/>
            <a:ext cx="583918" cy="822432"/>
            <a:chOff x="1098353" y="1717509"/>
            <a:chExt cx="307668" cy="433343"/>
          </a:xfrm>
        </p:grpSpPr>
        <p:sp>
          <p:nvSpPr>
            <p:cNvPr id="332" name="Rectangle 43"/>
            <p:cNvSpPr>
              <a:spLocks noChangeArrowheads="1"/>
            </p:cNvSpPr>
            <p:nvPr/>
          </p:nvSpPr>
          <p:spPr bwMode="auto">
            <a:xfrm>
              <a:off x="1098353" y="1717509"/>
              <a:ext cx="307668" cy="43334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3" name="Rectangle 44"/>
            <p:cNvSpPr>
              <a:spLocks noChangeArrowheads="1"/>
            </p:cNvSpPr>
            <p:nvPr/>
          </p:nvSpPr>
          <p:spPr bwMode="auto">
            <a:xfrm>
              <a:off x="1136420" y="1757662"/>
              <a:ext cx="232055" cy="32592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4" name="Rectangle 45"/>
            <p:cNvSpPr>
              <a:spLocks noChangeArrowheads="1"/>
            </p:cNvSpPr>
            <p:nvPr/>
          </p:nvSpPr>
          <p:spPr bwMode="auto">
            <a:xfrm>
              <a:off x="1154672" y="1778000"/>
              <a:ext cx="195552" cy="735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5" name="Rectangle 46"/>
            <p:cNvSpPr>
              <a:spLocks noChangeArrowheads="1"/>
            </p:cNvSpPr>
            <p:nvPr/>
          </p:nvSpPr>
          <p:spPr bwMode="auto">
            <a:xfrm>
              <a:off x="1166144"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6" name="Rectangle 47"/>
            <p:cNvSpPr>
              <a:spLocks noChangeArrowheads="1"/>
            </p:cNvSpPr>
            <p:nvPr/>
          </p:nvSpPr>
          <p:spPr bwMode="auto">
            <a:xfrm>
              <a:off x="1181788" y="17910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7" name="Rectangle 48"/>
            <p:cNvSpPr>
              <a:spLocks noChangeArrowheads="1"/>
            </p:cNvSpPr>
            <p:nvPr/>
          </p:nvSpPr>
          <p:spPr bwMode="auto">
            <a:xfrm>
              <a:off x="1197954"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8" name="Rectangle 49"/>
            <p:cNvSpPr>
              <a:spLocks noChangeArrowheads="1"/>
            </p:cNvSpPr>
            <p:nvPr/>
          </p:nvSpPr>
          <p:spPr bwMode="auto">
            <a:xfrm>
              <a:off x="1214120"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39" name="Rectangle 50"/>
            <p:cNvSpPr>
              <a:spLocks noChangeArrowheads="1"/>
            </p:cNvSpPr>
            <p:nvPr/>
          </p:nvSpPr>
          <p:spPr bwMode="auto">
            <a:xfrm>
              <a:off x="1230285"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0" name="Rectangle 51"/>
            <p:cNvSpPr>
              <a:spLocks noChangeArrowheads="1"/>
            </p:cNvSpPr>
            <p:nvPr/>
          </p:nvSpPr>
          <p:spPr bwMode="auto">
            <a:xfrm>
              <a:off x="1245929" y="17910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1" name="Oval 52"/>
            <p:cNvSpPr>
              <a:spLocks noChangeArrowheads="1"/>
            </p:cNvSpPr>
            <p:nvPr/>
          </p:nvSpPr>
          <p:spPr bwMode="auto">
            <a:xfrm>
              <a:off x="1307984" y="1805638"/>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2" name="Rectangle 53"/>
            <p:cNvSpPr>
              <a:spLocks noChangeArrowheads="1"/>
            </p:cNvSpPr>
            <p:nvPr/>
          </p:nvSpPr>
          <p:spPr bwMode="auto">
            <a:xfrm>
              <a:off x="1154672" y="1870822"/>
              <a:ext cx="195552"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3" name="Rectangle 54"/>
            <p:cNvSpPr>
              <a:spLocks noChangeArrowheads="1"/>
            </p:cNvSpPr>
            <p:nvPr/>
          </p:nvSpPr>
          <p:spPr bwMode="auto">
            <a:xfrm>
              <a:off x="1166144"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4" name="Rectangle 55"/>
            <p:cNvSpPr>
              <a:spLocks noChangeArrowheads="1"/>
            </p:cNvSpPr>
            <p:nvPr/>
          </p:nvSpPr>
          <p:spPr bwMode="auto">
            <a:xfrm>
              <a:off x="1181788" y="18833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5" name="Rectangle 56"/>
            <p:cNvSpPr>
              <a:spLocks noChangeArrowheads="1"/>
            </p:cNvSpPr>
            <p:nvPr/>
          </p:nvSpPr>
          <p:spPr bwMode="auto">
            <a:xfrm>
              <a:off x="1197954"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6" name="Rectangle 57"/>
            <p:cNvSpPr>
              <a:spLocks noChangeArrowheads="1"/>
            </p:cNvSpPr>
            <p:nvPr/>
          </p:nvSpPr>
          <p:spPr bwMode="auto">
            <a:xfrm>
              <a:off x="1214120"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7" name="Rectangle 58"/>
            <p:cNvSpPr>
              <a:spLocks noChangeArrowheads="1"/>
            </p:cNvSpPr>
            <p:nvPr/>
          </p:nvSpPr>
          <p:spPr bwMode="auto">
            <a:xfrm>
              <a:off x="1230285"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8" name="Rectangle 59"/>
            <p:cNvSpPr>
              <a:spLocks noChangeArrowheads="1"/>
            </p:cNvSpPr>
            <p:nvPr/>
          </p:nvSpPr>
          <p:spPr bwMode="auto">
            <a:xfrm>
              <a:off x="1245929" y="18833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49" name="Oval 60"/>
            <p:cNvSpPr>
              <a:spLocks noChangeArrowheads="1"/>
            </p:cNvSpPr>
            <p:nvPr/>
          </p:nvSpPr>
          <p:spPr bwMode="auto">
            <a:xfrm>
              <a:off x="1307984" y="1898460"/>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0" name="Rectangle 61"/>
            <p:cNvSpPr>
              <a:spLocks noChangeArrowheads="1"/>
            </p:cNvSpPr>
            <p:nvPr/>
          </p:nvSpPr>
          <p:spPr bwMode="auto">
            <a:xfrm>
              <a:off x="1154672" y="1963644"/>
              <a:ext cx="195552"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1" name="Rectangle 62"/>
            <p:cNvSpPr>
              <a:spLocks noChangeArrowheads="1"/>
            </p:cNvSpPr>
            <p:nvPr/>
          </p:nvSpPr>
          <p:spPr bwMode="auto">
            <a:xfrm>
              <a:off x="1166144"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2" name="Rectangle 63"/>
            <p:cNvSpPr>
              <a:spLocks noChangeArrowheads="1"/>
            </p:cNvSpPr>
            <p:nvPr/>
          </p:nvSpPr>
          <p:spPr bwMode="auto">
            <a:xfrm>
              <a:off x="1181788" y="1976159"/>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3" name="Rectangle 64"/>
            <p:cNvSpPr>
              <a:spLocks noChangeArrowheads="1"/>
            </p:cNvSpPr>
            <p:nvPr/>
          </p:nvSpPr>
          <p:spPr bwMode="auto">
            <a:xfrm>
              <a:off x="1197954"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4" name="Rectangle 65"/>
            <p:cNvSpPr>
              <a:spLocks noChangeArrowheads="1"/>
            </p:cNvSpPr>
            <p:nvPr/>
          </p:nvSpPr>
          <p:spPr bwMode="auto">
            <a:xfrm>
              <a:off x="1214120"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5" name="Rectangle 66"/>
            <p:cNvSpPr>
              <a:spLocks noChangeArrowheads="1"/>
            </p:cNvSpPr>
            <p:nvPr/>
          </p:nvSpPr>
          <p:spPr bwMode="auto">
            <a:xfrm>
              <a:off x="1230285"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6" name="Rectangle 67"/>
            <p:cNvSpPr>
              <a:spLocks noChangeArrowheads="1"/>
            </p:cNvSpPr>
            <p:nvPr/>
          </p:nvSpPr>
          <p:spPr bwMode="auto">
            <a:xfrm>
              <a:off x="1245929" y="1976159"/>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57" name="Oval 68"/>
            <p:cNvSpPr>
              <a:spLocks noChangeArrowheads="1"/>
            </p:cNvSpPr>
            <p:nvPr/>
          </p:nvSpPr>
          <p:spPr bwMode="auto">
            <a:xfrm>
              <a:off x="1307984" y="1990760"/>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grpSp>
      <p:grpSp>
        <p:nvGrpSpPr>
          <p:cNvPr id="358" name="Group 13"/>
          <p:cNvGrpSpPr/>
          <p:nvPr/>
        </p:nvGrpSpPr>
        <p:grpSpPr>
          <a:xfrm>
            <a:off x="6746385" y="4019193"/>
            <a:ext cx="583918" cy="822432"/>
            <a:chOff x="1098353" y="1717509"/>
            <a:chExt cx="307668" cy="433343"/>
          </a:xfrm>
        </p:grpSpPr>
        <p:sp>
          <p:nvSpPr>
            <p:cNvPr id="359" name="Rectangle 43"/>
            <p:cNvSpPr>
              <a:spLocks noChangeArrowheads="1"/>
            </p:cNvSpPr>
            <p:nvPr/>
          </p:nvSpPr>
          <p:spPr bwMode="auto">
            <a:xfrm>
              <a:off x="1098353" y="1717509"/>
              <a:ext cx="307668" cy="43334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0" name="Rectangle 44"/>
            <p:cNvSpPr>
              <a:spLocks noChangeArrowheads="1"/>
            </p:cNvSpPr>
            <p:nvPr/>
          </p:nvSpPr>
          <p:spPr bwMode="auto">
            <a:xfrm>
              <a:off x="1136420" y="1757662"/>
              <a:ext cx="232055" cy="32592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1" name="Rectangle 45"/>
            <p:cNvSpPr>
              <a:spLocks noChangeArrowheads="1"/>
            </p:cNvSpPr>
            <p:nvPr/>
          </p:nvSpPr>
          <p:spPr bwMode="auto">
            <a:xfrm>
              <a:off x="1154672" y="1778000"/>
              <a:ext cx="195552" cy="735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2" name="Rectangle 46"/>
            <p:cNvSpPr>
              <a:spLocks noChangeArrowheads="1"/>
            </p:cNvSpPr>
            <p:nvPr/>
          </p:nvSpPr>
          <p:spPr bwMode="auto">
            <a:xfrm>
              <a:off x="1166144"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3" name="Rectangle 47"/>
            <p:cNvSpPr>
              <a:spLocks noChangeArrowheads="1"/>
            </p:cNvSpPr>
            <p:nvPr/>
          </p:nvSpPr>
          <p:spPr bwMode="auto">
            <a:xfrm>
              <a:off x="1181788" y="17910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4" name="Rectangle 48"/>
            <p:cNvSpPr>
              <a:spLocks noChangeArrowheads="1"/>
            </p:cNvSpPr>
            <p:nvPr/>
          </p:nvSpPr>
          <p:spPr bwMode="auto">
            <a:xfrm>
              <a:off x="1197954"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5" name="Rectangle 49"/>
            <p:cNvSpPr>
              <a:spLocks noChangeArrowheads="1"/>
            </p:cNvSpPr>
            <p:nvPr/>
          </p:nvSpPr>
          <p:spPr bwMode="auto">
            <a:xfrm>
              <a:off x="1214120"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6" name="Rectangle 50"/>
            <p:cNvSpPr>
              <a:spLocks noChangeArrowheads="1"/>
            </p:cNvSpPr>
            <p:nvPr/>
          </p:nvSpPr>
          <p:spPr bwMode="auto">
            <a:xfrm>
              <a:off x="1230285" y="17910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7" name="Rectangle 51"/>
            <p:cNvSpPr>
              <a:spLocks noChangeArrowheads="1"/>
            </p:cNvSpPr>
            <p:nvPr/>
          </p:nvSpPr>
          <p:spPr bwMode="auto">
            <a:xfrm>
              <a:off x="1245929" y="17910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8" name="Oval 52"/>
            <p:cNvSpPr>
              <a:spLocks noChangeArrowheads="1"/>
            </p:cNvSpPr>
            <p:nvPr/>
          </p:nvSpPr>
          <p:spPr bwMode="auto">
            <a:xfrm>
              <a:off x="1307984" y="1805638"/>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69" name="Rectangle 53"/>
            <p:cNvSpPr>
              <a:spLocks noChangeArrowheads="1"/>
            </p:cNvSpPr>
            <p:nvPr/>
          </p:nvSpPr>
          <p:spPr bwMode="auto">
            <a:xfrm>
              <a:off x="1154672" y="1870822"/>
              <a:ext cx="195552"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0" name="Rectangle 54"/>
            <p:cNvSpPr>
              <a:spLocks noChangeArrowheads="1"/>
            </p:cNvSpPr>
            <p:nvPr/>
          </p:nvSpPr>
          <p:spPr bwMode="auto">
            <a:xfrm>
              <a:off x="1166144"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1" name="Rectangle 55"/>
            <p:cNvSpPr>
              <a:spLocks noChangeArrowheads="1"/>
            </p:cNvSpPr>
            <p:nvPr/>
          </p:nvSpPr>
          <p:spPr bwMode="auto">
            <a:xfrm>
              <a:off x="1181788" y="18833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2" name="Rectangle 56"/>
            <p:cNvSpPr>
              <a:spLocks noChangeArrowheads="1"/>
            </p:cNvSpPr>
            <p:nvPr/>
          </p:nvSpPr>
          <p:spPr bwMode="auto">
            <a:xfrm>
              <a:off x="1197954"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3" name="Rectangle 57"/>
            <p:cNvSpPr>
              <a:spLocks noChangeArrowheads="1"/>
            </p:cNvSpPr>
            <p:nvPr/>
          </p:nvSpPr>
          <p:spPr bwMode="auto">
            <a:xfrm>
              <a:off x="1214120"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4" name="Rectangle 58"/>
            <p:cNvSpPr>
              <a:spLocks noChangeArrowheads="1"/>
            </p:cNvSpPr>
            <p:nvPr/>
          </p:nvSpPr>
          <p:spPr bwMode="auto">
            <a:xfrm>
              <a:off x="1230285" y="1883337"/>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5" name="Rectangle 59"/>
            <p:cNvSpPr>
              <a:spLocks noChangeArrowheads="1"/>
            </p:cNvSpPr>
            <p:nvPr/>
          </p:nvSpPr>
          <p:spPr bwMode="auto">
            <a:xfrm>
              <a:off x="1245929" y="1883337"/>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376" name="Oval 60"/>
            <p:cNvSpPr>
              <a:spLocks noChangeArrowheads="1"/>
            </p:cNvSpPr>
            <p:nvPr/>
          </p:nvSpPr>
          <p:spPr bwMode="auto">
            <a:xfrm>
              <a:off x="1307984" y="1898460"/>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10" name="Rectangle 61"/>
            <p:cNvSpPr>
              <a:spLocks noChangeArrowheads="1"/>
            </p:cNvSpPr>
            <p:nvPr/>
          </p:nvSpPr>
          <p:spPr bwMode="auto">
            <a:xfrm>
              <a:off x="1154672" y="1963644"/>
              <a:ext cx="195552" cy="7300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16" name="Rectangle 62"/>
            <p:cNvSpPr>
              <a:spLocks noChangeArrowheads="1"/>
            </p:cNvSpPr>
            <p:nvPr/>
          </p:nvSpPr>
          <p:spPr bwMode="auto">
            <a:xfrm>
              <a:off x="1166144"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17" name="Rectangle 63"/>
            <p:cNvSpPr>
              <a:spLocks noChangeArrowheads="1"/>
            </p:cNvSpPr>
            <p:nvPr/>
          </p:nvSpPr>
          <p:spPr bwMode="auto">
            <a:xfrm>
              <a:off x="1181788" y="1976159"/>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18" name="Rectangle 64"/>
            <p:cNvSpPr>
              <a:spLocks noChangeArrowheads="1"/>
            </p:cNvSpPr>
            <p:nvPr/>
          </p:nvSpPr>
          <p:spPr bwMode="auto">
            <a:xfrm>
              <a:off x="1197954"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19" name="Rectangle 65"/>
            <p:cNvSpPr>
              <a:spLocks noChangeArrowheads="1"/>
            </p:cNvSpPr>
            <p:nvPr/>
          </p:nvSpPr>
          <p:spPr bwMode="auto">
            <a:xfrm>
              <a:off x="1214120"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20" name="Rectangle 66"/>
            <p:cNvSpPr>
              <a:spLocks noChangeArrowheads="1"/>
            </p:cNvSpPr>
            <p:nvPr/>
          </p:nvSpPr>
          <p:spPr bwMode="auto">
            <a:xfrm>
              <a:off x="1230285" y="1976159"/>
              <a:ext cx="7822"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21" name="Rectangle 67"/>
            <p:cNvSpPr>
              <a:spLocks noChangeArrowheads="1"/>
            </p:cNvSpPr>
            <p:nvPr/>
          </p:nvSpPr>
          <p:spPr bwMode="auto">
            <a:xfrm>
              <a:off x="1245929" y="1976159"/>
              <a:ext cx="8344" cy="479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sp>
          <p:nvSpPr>
            <p:cNvPr id="422" name="Oval 68"/>
            <p:cNvSpPr>
              <a:spLocks noChangeArrowheads="1"/>
            </p:cNvSpPr>
            <p:nvPr/>
          </p:nvSpPr>
          <p:spPr bwMode="auto">
            <a:xfrm>
              <a:off x="1307984" y="1990760"/>
              <a:ext cx="18252" cy="1825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Light"/>
              </a:endParaRPr>
            </a:p>
          </p:txBody>
        </p:sp>
      </p:grpSp>
      <p:sp>
        <p:nvSpPr>
          <p:cNvPr id="426" name="Up-Down Arrow 1473"/>
          <p:cNvSpPr/>
          <p:nvPr/>
        </p:nvSpPr>
        <p:spPr bwMode="auto">
          <a:xfrm>
            <a:off x="8561792" y="3511512"/>
            <a:ext cx="294978" cy="464279"/>
          </a:xfrm>
          <a:prstGeom prst="upDownArrow">
            <a:avLst>
              <a:gd name="adj1" fmla="val 50000"/>
              <a:gd name="adj2" fmla="val 43542"/>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7" name="TextBox 1475"/>
          <p:cNvSpPr txBox="1"/>
          <p:nvPr/>
        </p:nvSpPr>
        <p:spPr>
          <a:xfrm>
            <a:off x="8763032" y="3501516"/>
            <a:ext cx="1211859" cy="489365"/>
          </a:xfrm>
          <a:prstGeom prst="rect">
            <a:avLst/>
          </a:prstGeom>
          <a:noFill/>
        </p:spPr>
        <p:txBody>
          <a:bodyPr wrap="square" lIns="182880" tIns="146304" rIns="182880" bIns="146304" rtlCol="0" anchor="ctr">
            <a:spAutoFit/>
          </a:bodyPr>
          <a:lstStyle/>
          <a:p>
            <a:pPr marL="0" lvl="1" defTabSz="471404">
              <a:lnSpc>
                <a:spcPct val="90000"/>
              </a:lnSpc>
              <a:spcBef>
                <a:spcPts val="1198"/>
              </a:spcBef>
              <a:buClr>
                <a:srgbClr val="EFEFEF"/>
              </a:buClr>
            </a:pPr>
            <a:r>
              <a:rPr lang="en-US" sz="1400" b="1" dirty="0" smtClean="0">
                <a:gradFill>
                  <a:gsLst>
                    <a:gs pos="2917">
                      <a:srgbClr val="505050"/>
                    </a:gs>
                    <a:gs pos="100000">
                      <a:srgbClr val="505050"/>
                    </a:gs>
                  </a:gsLst>
                  <a:lin ang="5400000" scaled="0"/>
                </a:gradFill>
              </a:rPr>
              <a:t>iSCSI</a:t>
            </a:r>
            <a:endParaRPr lang="en-US" sz="1400" b="1" dirty="0">
              <a:gradFill>
                <a:gsLst>
                  <a:gs pos="2917">
                    <a:srgbClr val="505050"/>
                  </a:gs>
                  <a:gs pos="100000">
                    <a:srgbClr val="505050"/>
                  </a:gs>
                </a:gsLst>
                <a:lin ang="5400000" scaled="0"/>
              </a:gradFill>
            </a:endParaRPr>
          </a:p>
        </p:txBody>
      </p:sp>
      <p:sp>
        <p:nvSpPr>
          <p:cNvPr id="428" name="TextBox 1476"/>
          <p:cNvSpPr txBox="1"/>
          <p:nvPr/>
        </p:nvSpPr>
        <p:spPr>
          <a:xfrm>
            <a:off x="6200754" y="4907305"/>
            <a:ext cx="1675179" cy="286232"/>
          </a:xfrm>
          <a:prstGeom prst="rect">
            <a:avLst/>
          </a:prstGeom>
          <a:noFill/>
        </p:spPr>
        <p:txBody>
          <a:bodyPr wrap="square" lIns="0" tIns="45720" rIns="0" bIns="45720" rtlCol="0" anchor="ctr" anchorCtr="0">
            <a:spAutoFit/>
          </a:bodyPr>
          <a:lstStyle>
            <a:defPPr>
              <a:defRPr lang="en-US"/>
            </a:defPPr>
            <a:lvl2pPr marL="0" lvl="1" algn="ctr" defTabSz="471404">
              <a:lnSpc>
                <a:spcPct val="90000"/>
              </a:lnSpc>
              <a:buClr>
                <a:srgbClr val="EFEFEF"/>
              </a:buClr>
              <a:defRPr sz="1400" b="1">
                <a:gradFill>
                  <a:gsLst>
                    <a:gs pos="28571">
                      <a:schemeClr val="bg1"/>
                    </a:gs>
                    <a:gs pos="100000">
                      <a:schemeClr val="bg1"/>
                    </a:gs>
                  </a:gsLst>
                  <a:lin ang="5400000" scaled="0"/>
                </a:gradFill>
              </a:defRPr>
            </a:lvl2pPr>
          </a:lstStyle>
          <a:p>
            <a:pPr lvl="1">
              <a:spcBef>
                <a:spcPts val="1198"/>
              </a:spcBef>
              <a:defRPr/>
            </a:pPr>
            <a:r>
              <a:rPr lang="en-US" dirty="0" smtClean="0">
                <a:gradFill>
                  <a:gsLst>
                    <a:gs pos="2917">
                      <a:srgbClr val="505050"/>
                    </a:gs>
                    <a:gs pos="100000">
                      <a:srgbClr val="505050"/>
                    </a:gs>
                  </a:gsLst>
                  <a:lin ang="5400000" scaled="0"/>
                </a:gradFill>
              </a:rPr>
              <a:t>Windows</a:t>
            </a:r>
            <a:r>
              <a:rPr lang="en-US" b="0" dirty="0" smtClean="0">
                <a:gradFill>
                  <a:gsLst>
                    <a:gs pos="2917">
                      <a:srgbClr val="505050"/>
                    </a:gs>
                    <a:gs pos="100000">
                      <a:srgbClr val="505050"/>
                    </a:gs>
                  </a:gsLst>
                  <a:lin ang="5400000" scaled="0"/>
                </a:gradFill>
              </a:rPr>
              <a:t> File Server</a:t>
            </a:r>
            <a:endParaRPr lang="en-US" b="0" dirty="0">
              <a:gradFill>
                <a:gsLst>
                  <a:gs pos="2917">
                    <a:srgbClr val="505050"/>
                  </a:gs>
                  <a:gs pos="100000">
                    <a:srgbClr val="505050"/>
                  </a:gs>
                </a:gsLst>
                <a:lin ang="5400000" scaled="0"/>
              </a:gradFill>
            </a:endParaRPr>
          </a:p>
        </p:txBody>
      </p:sp>
      <p:sp>
        <p:nvSpPr>
          <p:cNvPr id="429" name="TextBox 1477"/>
          <p:cNvSpPr txBox="1"/>
          <p:nvPr/>
        </p:nvSpPr>
        <p:spPr>
          <a:xfrm>
            <a:off x="7876141" y="4907305"/>
            <a:ext cx="1675179" cy="286232"/>
          </a:xfrm>
          <a:prstGeom prst="rect">
            <a:avLst/>
          </a:prstGeom>
          <a:noFill/>
        </p:spPr>
        <p:txBody>
          <a:bodyPr wrap="square" lIns="0" tIns="45720" rIns="0" bIns="45720" rtlCol="0" anchor="ctr" anchorCtr="0">
            <a:spAutoFit/>
          </a:bodyPr>
          <a:lstStyle>
            <a:defPPr>
              <a:defRPr lang="en-US"/>
            </a:defPPr>
            <a:lvl2pPr marL="0" lvl="1" algn="ctr" defTabSz="471404">
              <a:lnSpc>
                <a:spcPct val="90000"/>
              </a:lnSpc>
              <a:buClr>
                <a:srgbClr val="EFEFEF"/>
              </a:buClr>
              <a:defRPr sz="1400" b="1">
                <a:gradFill>
                  <a:gsLst>
                    <a:gs pos="28571">
                      <a:schemeClr val="bg1"/>
                    </a:gs>
                    <a:gs pos="100000">
                      <a:schemeClr val="bg1"/>
                    </a:gs>
                  </a:gsLst>
                  <a:lin ang="5400000" scaled="0"/>
                </a:gradFill>
              </a:defRPr>
            </a:lvl2pPr>
          </a:lstStyle>
          <a:p>
            <a:pPr lvl="1">
              <a:spcBef>
                <a:spcPts val="1198"/>
              </a:spcBef>
              <a:defRPr/>
            </a:pPr>
            <a:r>
              <a:rPr lang="en-US" dirty="0" smtClean="0">
                <a:gradFill>
                  <a:gsLst>
                    <a:gs pos="2917">
                      <a:srgbClr val="505050"/>
                    </a:gs>
                    <a:gs pos="100000">
                      <a:srgbClr val="505050"/>
                    </a:gs>
                  </a:gsLst>
                  <a:lin ang="5400000" scaled="0"/>
                </a:gradFill>
              </a:rPr>
              <a:t>Linux</a:t>
            </a:r>
            <a:r>
              <a:rPr lang="en-US" b="0" dirty="0" smtClean="0">
                <a:gradFill>
                  <a:gsLst>
                    <a:gs pos="2917">
                      <a:srgbClr val="505050"/>
                    </a:gs>
                    <a:gs pos="100000">
                      <a:srgbClr val="505050"/>
                    </a:gs>
                  </a:gsLst>
                  <a:lin ang="5400000" scaled="0"/>
                </a:gradFill>
              </a:rPr>
              <a:t> File Server</a:t>
            </a:r>
            <a:endParaRPr lang="en-US" b="0" dirty="0">
              <a:gradFill>
                <a:gsLst>
                  <a:gs pos="2917">
                    <a:srgbClr val="505050"/>
                  </a:gs>
                  <a:gs pos="100000">
                    <a:srgbClr val="505050"/>
                  </a:gs>
                </a:gsLst>
                <a:lin ang="5400000" scaled="0"/>
              </a:gradFill>
            </a:endParaRPr>
          </a:p>
        </p:txBody>
      </p:sp>
      <p:sp>
        <p:nvSpPr>
          <p:cNvPr id="430" name="TextBox 1478"/>
          <p:cNvSpPr txBox="1"/>
          <p:nvPr/>
        </p:nvSpPr>
        <p:spPr>
          <a:xfrm>
            <a:off x="9553436" y="4907305"/>
            <a:ext cx="1675179" cy="286232"/>
          </a:xfrm>
          <a:prstGeom prst="rect">
            <a:avLst/>
          </a:prstGeom>
          <a:noFill/>
        </p:spPr>
        <p:txBody>
          <a:bodyPr wrap="square" lIns="0" tIns="45720" rIns="0" bIns="45720" rtlCol="0" anchor="ctr" anchorCtr="0">
            <a:spAutoFit/>
          </a:bodyPr>
          <a:lstStyle>
            <a:defPPr>
              <a:defRPr lang="en-US"/>
            </a:defPPr>
            <a:lvl2pPr marL="0" lvl="1" algn="ctr" defTabSz="471404">
              <a:lnSpc>
                <a:spcPct val="90000"/>
              </a:lnSpc>
              <a:buClr>
                <a:srgbClr val="EFEFEF"/>
              </a:buClr>
              <a:defRPr sz="1400" b="1">
                <a:gradFill>
                  <a:gsLst>
                    <a:gs pos="28571">
                      <a:schemeClr val="bg1"/>
                    </a:gs>
                    <a:gs pos="100000">
                      <a:schemeClr val="bg1"/>
                    </a:gs>
                  </a:gsLst>
                  <a:lin ang="5400000" scaled="0"/>
                </a:gradFill>
              </a:defRPr>
            </a:lvl2pPr>
          </a:lstStyle>
          <a:p>
            <a:pPr lvl="1">
              <a:spcBef>
                <a:spcPts val="1198"/>
              </a:spcBef>
              <a:defRPr/>
            </a:pPr>
            <a:r>
              <a:rPr lang="en-US" dirty="0" smtClean="0">
                <a:gradFill>
                  <a:gsLst>
                    <a:gs pos="2917">
                      <a:srgbClr val="505050"/>
                    </a:gs>
                    <a:gs pos="100000">
                      <a:srgbClr val="505050"/>
                    </a:gs>
                  </a:gsLst>
                  <a:lin ang="5400000" scaled="0"/>
                </a:gradFill>
              </a:rPr>
              <a:t>VMware</a:t>
            </a:r>
            <a:r>
              <a:rPr lang="en-US" b="0" dirty="0" smtClean="0">
                <a:gradFill>
                  <a:gsLst>
                    <a:gs pos="2917">
                      <a:srgbClr val="505050"/>
                    </a:gs>
                    <a:gs pos="100000">
                      <a:srgbClr val="505050"/>
                    </a:gs>
                  </a:gsLst>
                  <a:lin ang="5400000" scaled="0"/>
                </a:gradFill>
              </a:rPr>
              <a:t> Server</a:t>
            </a:r>
            <a:endParaRPr lang="en-US" b="0" dirty="0">
              <a:gradFill>
                <a:gsLst>
                  <a:gs pos="2917">
                    <a:srgbClr val="505050"/>
                  </a:gs>
                  <a:gs pos="100000">
                    <a:srgbClr val="505050"/>
                  </a:gs>
                </a:gsLst>
                <a:lin ang="5400000" scaled="0"/>
              </a:gradFill>
            </a:endParaRPr>
          </a:p>
        </p:txBody>
      </p:sp>
    </p:spTree>
    <p:extLst>
      <p:ext uri="{BB962C8B-B14F-4D97-AF65-F5344CB8AC3E}">
        <p14:creationId xmlns:p14="http://schemas.microsoft.com/office/powerpoint/2010/main" val="3519394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dirty="0" smtClean="0"/>
              <a:t>Сети</a:t>
            </a:r>
            <a:r>
              <a:rPr lang="en-US" dirty="0" smtClean="0"/>
              <a:t/>
            </a:r>
            <a:br>
              <a:rPr lang="en-US" dirty="0" smtClean="0"/>
            </a:br>
            <a:r>
              <a:rPr lang="ru-RU" sz="3400" dirty="0" smtClean="0">
                <a:gradFill>
                  <a:gsLst>
                    <a:gs pos="0">
                      <a:schemeClr val="accent1"/>
                    </a:gs>
                    <a:gs pos="100000">
                      <a:schemeClr val="accent1"/>
                    </a:gs>
                  </a:gsLst>
                  <a:lin ang="5400000" scaled="1"/>
                </a:gradFill>
              </a:rPr>
              <a:t>Бесшовное расширение ЦОД </a:t>
            </a:r>
            <a:endParaRPr lang="en-US" sz="3200" spc="0" dirty="0">
              <a:gradFill>
                <a:gsLst>
                  <a:gs pos="7619">
                    <a:srgbClr val="00188F"/>
                  </a:gs>
                  <a:gs pos="53000">
                    <a:srgbClr val="00188F"/>
                  </a:gs>
                </a:gsLst>
                <a:lin ang="5400000" scaled="0"/>
              </a:gradFill>
            </a:endParaRPr>
          </a:p>
        </p:txBody>
      </p:sp>
      <p:sp>
        <p:nvSpPr>
          <p:cNvPr id="50" name="Title 1"/>
          <p:cNvSpPr txBox="1">
            <a:spLocks/>
          </p:cNvSpPr>
          <p:nvPr/>
        </p:nvSpPr>
        <p:spPr>
          <a:xfrm>
            <a:off x="149612" y="6143148"/>
            <a:ext cx="2065268" cy="739294"/>
          </a:xfrm>
          <a:prstGeom prst="rect">
            <a:avLst/>
          </a:prstGeom>
        </p:spPr>
        <p:txBody>
          <a:bodyPr vert="horz" wrap="square" lIns="198955" tIns="124347" rIns="198955" bIns="124347" rtlCol="0" anchor="ctr">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pPr>
              <a:lnSpc>
                <a:spcPct val="100000"/>
              </a:lnSpc>
            </a:pPr>
            <a:r>
              <a:rPr lang="ru-RU" sz="1836" spc="0" dirty="0">
                <a:gradFill>
                  <a:gsLst>
                    <a:gs pos="0">
                      <a:srgbClr val="505050"/>
                    </a:gs>
                    <a:gs pos="100000">
                      <a:srgbClr val="505050"/>
                    </a:gs>
                  </a:gsLst>
                  <a:lin ang="5400000" scaled="1"/>
                </a:gradFill>
                <a:latin typeface="Segoe UI"/>
              </a:rPr>
              <a:t>Важные особенности:</a:t>
            </a:r>
          </a:p>
        </p:txBody>
      </p:sp>
      <p:sp>
        <p:nvSpPr>
          <p:cNvPr id="54" name="TextBox 53"/>
          <p:cNvSpPr txBox="1"/>
          <p:nvPr/>
        </p:nvSpPr>
        <p:spPr>
          <a:xfrm>
            <a:off x="2436055" y="6150200"/>
            <a:ext cx="1903708" cy="760208"/>
          </a:xfrm>
          <a:prstGeom prst="rect">
            <a:avLst/>
          </a:prstGeom>
          <a:noFill/>
        </p:spPr>
        <p:txBody>
          <a:bodyPr wrap="square" lIns="182880" tIns="146304" rIns="182880" bIns="146304" rtlCol="0" anchor="ctr">
            <a:spAutoFit/>
          </a:bodyPr>
          <a:lstStyle/>
          <a:p>
            <a:pPr defTabSz="949516" fontAlgn="base">
              <a:lnSpc>
                <a:spcPct val="90000"/>
              </a:lnSpc>
              <a:spcAft>
                <a:spcPts val="612"/>
              </a:spcAft>
            </a:pPr>
            <a:r>
              <a:rPr lang="en-US" sz="1400" dirty="0" smtClean="0">
                <a:gradFill>
                  <a:gsLst>
                    <a:gs pos="0">
                      <a:srgbClr val="505050"/>
                    </a:gs>
                    <a:gs pos="100000">
                      <a:srgbClr val="505050"/>
                    </a:gs>
                  </a:gsLst>
                  <a:lin ang="5400000" scaled="1"/>
                </a:gradFill>
                <a:cs typeface="Segoe UI" panose="020B0502040204020203" pitchFamily="34" charset="0"/>
              </a:rPr>
              <a:t>Site to site gateway</a:t>
            </a:r>
          </a:p>
          <a:p>
            <a:pPr defTabSz="949516" fontAlgn="base">
              <a:lnSpc>
                <a:spcPct val="90000"/>
              </a:lnSpc>
              <a:spcAft>
                <a:spcPts val="612"/>
              </a:spcAft>
            </a:pPr>
            <a:r>
              <a:rPr lang="en-US" sz="1400" dirty="0" smtClean="0">
                <a:gradFill>
                  <a:gsLst>
                    <a:gs pos="0">
                      <a:srgbClr val="505050"/>
                    </a:gs>
                    <a:gs pos="100000">
                      <a:srgbClr val="505050"/>
                    </a:gs>
                  </a:gsLst>
                  <a:lin ang="5400000" scaled="1"/>
                </a:gradFill>
                <a:cs typeface="Segoe UI" panose="020B0502040204020203" pitchFamily="34" charset="0"/>
              </a:rPr>
              <a:t>Higher throughput</a:t>
            </a:r>
          </a:p>
        </p:txBody>
      </p:sp>
      <p:sp>
        <p:nvSpPr>
          <p:cNvPr id="56" name="TextBox 55"/>
          <p:cNvSpPr txBox="1"/>
          <p:nvPr/>
        </p:nvSpPr>
        <p:spPr>
          <a:xfrm>
            <a:off x="4848640" y="6164542"/>
            <a:ext cx="3891414" cy="780983"/>
          </a:xfrm>
          <a:prstGeom prst="rect">
            <a:avLst/>
          </a:prstGeom>
          <a:noFill/>
        </p:spPr>
        <p:txBody>
          <a:bodyPr wrap="square" lIns="182880" tIns="146304" rIns="182880" bIns="146304" rtlCol="0" anchor="ctr">
            <a:spAutoFit/>
          </a:bodyPr>
          <a:lstStyle/>
          <a:p>
            <a:pPr defTabSz="949516" fontAlgn="base">
              <a:lnSpc>
                <a:spcPct val="90000"/>
              </a:lnSpc>
              <a:spcAft>
                <a:spcPts val="612"/>
              </a:spcAft>
            </a:pPr>
            <a:r>
              <a:rPr lang="en-US" sz="1400" dirty="0">
                <a:gradFill>
                  <a:gsLst>
                    <a:gs pos="2917">
                      <a:schemeClr val="tx1"/>
                    </a:gs>
                    <a:gs pos="100000">
                      <a:schemeClr val="tx1"/>
                    </a:gs>
                  </a:gsLst>
                  <a:lin ang="5400000" scaled="0"/>
                </a:gradFill>
              </a:rPr>
              <a:t>Border Gateway Protocol (BGP)</a:t>
            </a:r>
            <a:r>
              <a:rPr lang="en-US" sz="1400" dirty="0" smtClean="0">
                <a:gradFill>
                  <a:gsLst>
                    <a:gs pos="0">
                      <a:srgbClr val="505050"/>
                    </a:gs>
                    <a:gs pos="100000">
                      <a:srgbClr val="505050"/>
                    </a:gs>
                  </a:gsLst>
                  <a:lin ang="5400000" scaled="1"/>
                </a:gradFill>
                <a:cs typeface="Segoe UI" panose="020B0502040204020203" pitchFamily="34" charset="0"/>
              </a:rPr>
              <a:t> routing</a:t>
            </a:r>
          </a:p>
          <a:p>
            <a:pPr defTabSz="949516" fontAlgn="base">
              <a:lnSpc>
                <a:spcPct val="90000"/>
              </a:lnSpc>
              <a:spcAft>
                <a:spcPts val="612"/>
              </a:spcAft>
            </a:pPr>
            <a:r>
              <a:rPr lang="en-US" sz="1400" dirty="0" err="1" smtClean="0">
                <a:gradFill>
                  <a:gsLst>
                    <a:gs pos="0">
                      <a:srgbClr val="505050"/>
                    </a:gs>
                    <a:gs pos="100000">
                      <a:srgbClr val="505050"/>
                    </a:gs>
                  </a:gsLst>
                  <a:lin ang="5400000" scaled="1"/>
                </a:gradFill>
                <a:cs typeface="Segoe UI" panose="020B0502040204020203" pitchFamily="34" charset="0"/>
              </a:rPr>
              <a:t>ExpressRoute</a:t>
            </a:r>
            <a:r>
              <a:rPr lang="en-US" sz="1400" dirty="0" smtClean="0">
                <a:gradFill>
                  <a:gsLst>
                    <a:gs pos="0">
                      <a:srgbClr val="505050"/>
                    </a:gs>
                    <a:gs pos="100000">
                      <a:srgbClr val="505050"/>
                    </a:gs>
                  </a:gsLst>
                  <a:lin ang="5400000" scaled="1"/>
                </a:gradFill>
                <a:cs typeface="Segoe UI" panose="020B0502040204020203" pitchFamily="34" charset="0"/>
              </a:rPr>
              <a:t> for secure Azure connectivity</a:t>
            </a:r>
            <a:endParaRPr lang="en-US" sz="1400" dirty="0">
              <a:gradFill>
                <a:gsLst>
                  <a:gs pos="0">
                    <a:srgbClr val="505050"/>
                  </a:gs>
                  <a:gs pos="100000">
                    <a:srgbClr val="505050"/>
                  </a:gs>
                </a:gsLst>
                <a:lin ang="5400000" scaled="1"/>
              </a:gradFill>
              <a:cs typeface="Segoe UI" panose="020B0502040204020203" pitchFamily="34" charset="0"/>
            </a:endParaRPr>
          </a:p>
        </p:txBody>
      </p:sp>
      <p:sp>
        <p:nvSpPr>
          <p:cNvPr id="57" name="TextBox 56"/>
          <p:cNvSpPr txBox="1"/>
          <p:nvPr/>
        </p:nvSpPr>
        <p:spPr>
          <a:xfrm>
            <a:off x="9248931" y="6166398"/>
            <a:ext cx="2802547" cy="683264"/>
          </a:xfrm>
          <a:prstGeom prst="rect">
            <a:avLst/>
          </a:prstGeom>
          <a:noFill/>
        </p:spPr>
        <p:txBody>
          <a:bodyPr wrap="square" lIns="182880" tIns="146304" rIns="182880" bIns="146304" rtlCol="0" anchor="ctr">
            <a:spAutoFit/>
          </a:bodyPr>
          <a:lstStyle/>
          <a:p>
            <a:pPr defTabSz="949516" fontAlgn="base">
              <a:lnSpc>
                <a:spcPct val="90000"/>
              </a:lnSpc>
              <a:spcAft>
                <a:spcPts val="612"/>
              </a:spcAft>
            </a:pPr>
            <a:r>
              <a:rPr lang="en-US" sz="1400" dirty="0">
                <a:gradFill>
                  <a:gsLst>
                    <a:gs pos="2917">
                      <a:schemeClr val="tx1"/>
                    </a:gs>
                    <a:gs pos="100000">
                      <a:schemeClr val="tx1"/>
                    </a:gs>
                  </a:gsLst>
                  <a:lin ang="5400000" scaled="0"/>
                </a:gradFill>
              </a:rPr>
              <a:t>Multiprotocol Label Switching (MPLS) </a:t>
            </a:r>
            <a:r>
              <a:rPr lang="en-US" sz="1400" dirty="0" smtClean="0">
                <a:gradFill>
                  <a:gsLst>
                    <a:gs pos="2917">
                      <a:schemeClr val="tx1"/>
                    </a:gs>
                    <a:gs pos="100000">
                      <a:schemeClr val="tx1"/>
                    </a:gs>
                  </a:gsLst>
                  <a:lin ang="5400000" scaled="0"/>
                </a:gradFill>
              </a:rPr>
              <a:t>awareness</a:t>
            </a:r>
            <a:endParaRPr lang="en-US" sz="1400" dirty="0">
              <a:gradFill>
                <a:gsLst>
                  <a:gs pos="0">
                    <a:srgbClr val="505050"/>
                  </a:gs>
                  <a:gs pos="100000">
                    <a:srgbClr val="505050"/>
                  </a:gs>
                </a:gsLst>
                <a:lin ang="5400000" scaled="1"/>
              </a:gradFill>
              <a:cs typeface="Segoe UI" panose="020B0502040204020203" pitchFamily="34" charset="0"/>
            </a:endParaRPr>
          </a:p>
        </p:txBody>
      </p:sp>
      <p:cxnSp>
        <p:nvCxnSpPr>
          <p:cNvPr id="52" name="Straight Connector 51"/>
          <p:cNvCxnSpPr/>
          <p:nvPr/>
        </p:nvCxnSpPr>
        <p:spPr>
          <a:xfrm>
            <a:off x="273614" y="6075414"/>
            <a:ext cx="11889246"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7220060" y="2549380"/>
            <a:ext cx="2744465" cy="1961935"/>
            <a:chOff x="7220060" y="3180522"/>
            <a:chExt cx="2744465" cy="2080591"/>
          </a:xfrm>
        </p:grpSpPr>
        <p:cxnSp>
          <p:nvCxnSpPr>
            <p:cNvPr id="144" name="Straight Arrow Connector 15"/>
            <p:cNvCxnSpPr/>
            <p:nvPr/>
          </p:nvCxnSpPr>
          <p:spPr>
            <a:xfrm flipV="1">
              <a:off x="9964525" y="3180522"/>
              <a:ext cx="0" cy="208059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5"/>
            <p:cNvCxnSpPr/>
            <p:nvPr/>
          </p:nvCxnSpPr>
          <p:spPr>
            <a:xfrm flipV="1">
              <a:off x="8569411" y="3180522"/>
              <a:ext cx="0" cy="208059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5"/>
            <p:cNvCxnSpPr/>
            <p:nvPr/>
          </p:nvCxnSpPr>
          <p:spPr>
            <a:xfrm flipV="1">
              <a:off x="7220060" y="3180522"/>
              <a:ext cx="0" cy="208059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7" name="Oval 17"/>
          <p:cNvSpPr/>
          <p:nvPr/>
        </p:nvSpPr>
        <p:spPr bwMode="auto">
          <a:xfrm>
            <a:off x="9630587" y="2782421"/>
            <a:ext cx="2558682" cy="1433214"/>
          </a:xfrm>
          <a:prstGeom prst="ellipse">
            <a:avLst/>
          </a:prstGeom>
          <a:solidFill>
            <a:srgbClr val="E3F0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8" name="Oval 18"/>
          <p:cNvSpPr/>
          <p:nvPr/>
        </p:nvSpPr>
        <p:spPr bwMode="auto">
          <a:xfrm>
            <a:off x="6516794" y="2860691"/>
            <a:ext cx="2419759" cy="1433214"/>
          </a:xfrm>
          <a:prstGeom prst="ellipse">
            <a:avLst/>
          </a:prstGeom>
          <a:solidFill>
            <a:srgbClr val="E3F0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9" name="Group 148"/>
          <p:cNvGrpSpPr/>
          <p:nvPr/>
        </p:nvGrpSpPr>
        <p:grpSpPr>
          <a:xfrm>
            <a:off x="7004175" y="1130636"/>
            <a:ext cx="3434228" cy="1363748"/>
            <a:chOff x="676119" y="1630760"/>
            <a:chExt cx="4536660" cy="1801531"/>
          </a:xfrm>
        </p:grpSpPr>
        <p:sp>
          <p:nvSpPr>
            <p:cNvPr id="150" name="Freeform 95"/>
            <p:cNvSpPr>
              <a:spLocks/>
            </p:cNvSpPr>
            <p:nvPr/>
          </p:nvSpPr>
          <p:spPr bwMode="auto">
            <a:xfrm flipH="1">
              <a:off x="676119" y="1963386"/>
              <a:ext cx="1828362" cy="118737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33" tIns="46617" rIns="93233" bIns="46617" numCol="1" anchor="t" anchorCtr="0" compatLnSpc="1">
              <a:prstTxWarp prst="textNoShape">
                <a:avLst/>
              </a:prstTxWarp>
            </a:bodyPr>
            <a:lstStyle/>
            <a:p>
              <a:pPr defTabSz="932357"/>
              <a:endParaRPr lang="en-US" sz="1600">
                <a:solidFill>
                  <a:srgbClr val="000000"/>
                </a:solidFill>
              </a:endParaRPr>
            </a:p>
          </p:txBody>
        </p:sp>
        <p:sp>
          <p:nvSpPr>
            <p:cNvPr id="151"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4"/>
            </a:solidFill>
            <a:ln>
              <a:noFill/>
            </a:ln>
            <a:extLst/>
          </p:spPr>
          <p:txBody>
            <a:bodyPr vert="horz" wrap="square" lIns="93233" tIns="46617" rIns="93233" bIns="46617" numCol="1" anchor="t" anchorCtr="0" compatLnSpc="1">
              <a:prstTxWarp prst="textNoShape">
                <a:avLst/>
              </a:prstTxWarp>
            </a:bodyPr>
            <a:lstStyle/>
            <a:p>
              <a:pPr defTabSz="932357"/>
              <a:endParaRPr lang="en-US" sz="1600">
                <a:solidFill>
                  <a:srgbClr val="000000"/>
                </a:solidFill>
              </a:endParaRPr>
            </a:p>
          </p:txBody>
        </p:sp>
        <p:sp>
          <p:nvSpPr>
            <p:cNvPr id="152"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600" kern="0">
                <a:solidFill>
                  <a:srgbClr val="505050"/>
                </a:solidFill>
              </a:endParaRPr>
            </a:p>
          </p:txBody>
        </p:sp>
        <p:sp>
          <p:nvSpPr>
            <p:cNvPr id="153" name="TextBox 152"/>
            <p:cNvSpPr txBox="1"/>
            <p:nvPr/>
          </p:nvSpPr>
          <p:spPr>
            <a:xfrm>
              <a:off x="1475272" y="2418610"/>
              <a:ext cx="2461208" cy="682828"/>
            </a:xfrm>
            <a:prstGeom prst="rect">
              <a:avLst/>
            </a:prstGeom>
            <a:noFill/>
            <a:ln>
              <a:noFill/>
            </a:ln>
          </p:spPr>
          <p:txBody>
            <a:bodyPr wrap="none" lIns="182776" tIns="146221" rIns="182776" bIns="146221" rtlCol="0">
              <a:spAutoFit/>
            </a:bodyPr>
            <a:lstStyle/>
            <a:p>
              <a:pPr algn="ctr" defTabSz="931477">
                <a:lnSpc>
                  <a:spcPct val="90000"/>
                </a:lnSpc>
                <a:spcAft>
                  <a:spcPts val="600"/>
                </a:spcAft>
              </a:pPr>
              <a:r>
                <a:rPr lang="en-US" sz="1600" kern="0" dirty="0">
                  <a:solidFill>
                    <a:srgbClr val="FFFFFF"/>
                  </a:solidFill>
                </a:rPr>
                <a:t>Microsoft Azure </a:t>
              </a:r>
            </a:p>
          </p:txBody>
        </p:sp>
      </p:grpSp>
      <p:grpSp>
        <p:nvGrpSpPr>
          <p:cNvPr id="154" name="Group 153"/>
          <p:cNvGrpSpPr/>
          <p:nvPr/>
        </p:nvGrpSpPr>
        <p:grpSpPr>
          <a:xfrm flipH="1">
            <a:off x="5990879" y="5147090"/>
            <a:ext cx="2324468" cy="912915"/>
            <a:chOff x="5424030" y="5219264"/>
            <a:chExt cx="2749771" cy="1079950"/>
          </a:xfrm>
        </p:grpSpPr>
        <p:sp>
          <p:nvSpPr>
            <p:cNvPr id="155" name="Freeform 154"/>
            <p:cNvSpPr>
              <a:spLocks/>
            </p:cNvSpPr>
            <p:nvPr/>
          </p:nvSpPr>
          <p:spPr bwMode="auto">
            <a:xfrm>
              <a:off x="5424030" y="5344347"/>
              <a:ext cx="1128583" cy="954867"/>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sp>
          <p:nvSpPr>
            <p:cNvPr id="156" name="Rectangle 5"/>
            <p:cNvSpPr>
              <a:spLocks noChangeArrowheads="1"/>
            </p:cNvSpPr>
            <p:nvPr/>
          </p:nvSpPr>
          <p:spPr bwMode="auto">
            <a:xfrm>
              <a:off x="7234549" y="5503964"/>
              <a:ext cx="670303" cy="795250"/>
            </a:xfrm>
            <a:prstGeom prst="rect">
              <a:avLst/>
            </a:prstGeom>
            <a:solidFill>
              <a:schemeClr val="bg2"/>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57" name="Rectangle 5"/>
            <p:cNvSpPr>
              <a:spLocks noChangeArrowheads="1"/>
            </p:cNvSpPr>
            <p:nvPr/>
          </p:nvSpPr>
          <p:spPr bwMode="auto">
            <a:xfrm>
              <a:off x="6751681" y="5219264"/>
              <a:ext cx="831598" cy="1079950"/>
            </a:xfrm>
            <a:prstGeom prst="rect">
              <a:avLst/>
            </a:prstGeom>
            <a:solidFill>
              <a:schemeClr val="bg1">
                <a:lumMod val="6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grpSp>
          <p:nvGrpSpPr>
            <p:cNvPr id="158" name="Group 157"/>
            <p:cNvGrpSpPr/>
            <p:nvPr/>
          </p:nvGrpSpPr>
          <p:grpSpPr>
            <a:xfrm>
              <a:off x="7977100" y="5921579"/>
              <a:ext cx="196701" cy="377635"/>
              <a:chOff x="7791149" y="4987730"/>
              <a:chExt cx="192916" cy="370370"/>
            </a:xfrm>
          </p:grpSpPr>
          <p:sp>
            <p:nvSpPr>
              <p:cNvPr id="15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sp>
            <p:nvSpPr>
              <p:cNvPr id="16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sp>
            <p:nvSpPr>
              <p:cNvPr id="16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grpSp>
      </p:grpSp>
      <p:sp>
        <p:nvSpPr>
          <p:cNvPr id="162" name="Freeform 161"/>
          <p:cNvSpPr>
            <a:spLocks/>
          </p:cNvSpPr>
          <p:nvPr/>
        </p:nvSpPr>
        <p:spPr bwMode="auto">
          <a:xfrm>
            <a:off x="8812811" y="5252826"/>
            <a:ext cx="954027" cy="807179"/>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sp>
        <p:nvSpPr>
          <p:cNvPr id="163" name="Rectangle 5"/>
          <p:cNvSpPr>
            <a:spLocks noChangeArrowheads="1"/>
          </p:cNvSpPr>
          <p:nvPr/>
        </p:nvSpPr>
        <p:spPr bwMode="auto">
          <a:xfrm>
            <a:off x="10343300" y="5387756"/>
            <a:ext cx="566628" cy="672249"/>
          </a:xfrm>
          <a:prstGeom prst="rect">
            <a:avLst/>
          </a:prstGeom>
          <a:solidFill>
            <a:schemeClr val="bg2"/>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64" name="Rectangle 5"/>
          <p:cNvSpPr>
            <a:spLocks noChangeArrowheads="1"/>
          </p:cNvSpPr>
          <p:nvPr/>
        </p:nvSpPr>
        <p:spPr bwMode="auto">
          <a:xfrm>
            <a:off x="9935116" y="5147090"/>
            <a:ext cx="702976" cy="912915"/>
          </a:xfrm>
          <a:prstGeom prst="rect">
            <a:avLst/>
          </a:prstGeom>
          <a:solidFill>
            <a:schemeClr val="bg1">
              <a:lumMod val="6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grpSp>
        <p:nvGrpSpPr>
          <p:cNvPr id="165" name="Group 164"/>
          <p:cNvGrpSpPr/>
          <p:nvPr/>
        </p:nvGrpSpPr>
        <p:grpSpPr>
          <a:xfrm>
            <a:off x="9584079" y="4572373"/>
            <a:ext cx="702978" cy="1487632"/>
            <a:chOff x="1055947" y="3682859"/>
            <a:chExt cx="815599" cy="1725961"/>
          </a:xfrm>
        </p:grpSpPr>
        <p:grpSp>
          <p:nvGrpSpPr>
            <p:cNvPr id="166" name="Group 165"/>
            <p:cNvGrpSpPr/>
            <p:nvPr/>
          </p:nvGrpSpPr>
          <p:grpSpPr>
            <a:xfrm>
              <a:off x="1055947" y="4111804"/>
              <a:ext cx="815599" cy="1297016"/>
              <a:chOff x="13103226" y="2763958"/>
              <a:chExt cx="1039812" cy="1616572"/>
            </a:xfrm>
          </p:grpSpPr>
          <p:sp>
            <p:nvSpPr>
              <p:cNvPr id="168" name="Rectangle 5"/>
              <p:cNvSpPr>
                <a:spLocks noChangeArrowheads="1"/>
              </p:cNvSpPr>
              <p:nvPr/>
            </p:nvSpPr>
            <p:spPr bwMode="auto">
              <a:xfrm>
                <a:off x="13103226" y="2763958"/>
                <a:ext cx="1039812" cy="1616572"/>
              </a:xfrm>
              <a:prstGeom prst="rect">
                <a:avLst/>
              </a:prstGeom>
              <a:solidFill>
                <a:schemeClr val="accent6">
                  <a:lumMod val="60000"/>
                  <a:lumOff val="40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7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7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7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7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74" name="Oval 14"/>
              <p:cNvSpPr>
                <a:spLocks noChangeArrowheads="1"/>
              </p:cNvSpPr>
              <p:nvPr/>
            </p:nvSpPr>
            <p:spPr bwMode="auto">
              <a:xfrm>
                <a:off x="13875539" y="2970470"/>
                <a:ext cx="79105" cy="79105"/>
              </a:xfrm>
              <a:prstGeom prst="ellipse">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75" name="Oval 15"/>
              <p:cNvSpPr>
                <a:spLocks noChangeArrowheads="1"/>
              </p:cNvSpPr>
              <p:nvPr/>
            </p:nvSpPr>
            <p:spPr bwMode="auto">
              <a:xfrm>
                <a:off x="13875539" y="3224438"/>
                <a:ext cx="79105" cy="79105"/>
              </a:xfrm>
              <a:prstGeom prst="ellipse">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76" name="Oval 16"/>
              <p:cNvSpPr>
                <a:spLocks noChangeArrowheads="1"/>
              </p:cNvSpPr>
              <p:nvPr/>
            </p:nvSpPr>
            <p:spPr bwMode="auto">
              <a:xfrm>
                <a:off x="13875539" y="3478406"/>
                <a:ext cx="79105" cy="79105"/>
              </a:xfrm>
              <a:prstGeom prst="ellipse">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77" name="Oval 17"/>
              <p:cNvSpPr>
                <a:spLocks noChangeArrowheads="1"/>
              </p:cNvSpPr>
              <p:nvPr/>
            </p:nvSpPr>
            <p:spPr bwMode="auto">
              <a:xfrm>
                <a:off x="13875539" y="3732374"/>
                <a:ext cx="79105" cy="79105"/>
              </a:xfrm>
              <a:prstGeom prst="ellipse">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grpSp>
        <p:sp>
          <p:nvSpPr>
            <p:cNvPr id="167" name="Rectangle 166"/>
            <p:cNvSpPr/>
            <p:nvPr/>
          </p:nvSpPr>
          <p:spPr bwMode="auto">
            <a:xfrm>
              <a:off x="1055947" y="3682859"/>
              <a:ext cx="815076" cy="43038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8" name="Group 177"/>
          <p:cNvGrpSpPr/>
          <p:nvPr/>
        </p:nvGrpSpPr>
        <p:grpSpPr>
          <a:xfrm>
            <a:off x="10971001" y="5740778"/>
            <a:ext cx="166278" cy="319227"/>
            <a:chOff x="7791149" y="4987730"/>
            <a:chExt cx="192916" cy="370370"/>
          </a:xfrm>
        </p:grpSpPr>
        <p:sp>
          <p:nvSpPr>
            <p:cNvPr id="17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sp>
          <p:nvSpPr>
            <p:cNvPr id="18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sp>
          <p:nvSpPr>
            <p:cNvPr id="18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32357"/>
              <a:endParaRPr lang="en-US" sz="1836">
                <a:solidFill>
                  <a:srgbClr val="505050"/>
                </a:solidFill>
              </a:endParaRPr>
            </a:p>
          </p:txBody>
        </p:sp>
      </p:grpSp>
      <p:grpSp>
        <p:nvGrpSpPr>
          <p:cNvPr id="182" name="Group 181"/>
          <p:cNvGrpSpPr/>
          <p:nvPr/>
        </p:nvGrpSpPr>
        <p:grpSpPr>
          <a:xfrm>
            <a:off x="6851765" y="4572373"/>
            <a:ext cx="702978" cy="1487632"/>
            <a:chOff x="1055947" y="3682859"/>
            <a:chExt cx="815599" cy="1725961"/>
          </a:xfrm>
        </p:grpSpPr>
        <p:grpSp>
          <p:nvGrpSpPr>
            <p:cNvPr id="183" name="Group 182"/>
            <p:cNvGrpSpPr/>
            <p:nvPr/>
          </p:nvGrpSpPr>
          <p:grpSpPr>
            <a:xfrm>
              <a:off x="1055947" y="4111804"/>
              <a:ext cx="815599" cy="1297016"/>
              <a:chOff x="13103226" y="2763958"/>
              <a:chExt cx="1039812" cy="1616572"/>
            </a:xfrm>
          </p:grpSpPr>
          <p:sp>
            <p:nvSpPr>
              <p:cNvPr id="185" name="Rectangle 5"/>
              <p:cNvSpPr>
                <a:spLocks noChangeArrowheads="1"/>
              </p:cNvSpPr>
              <p:nvPr/>
            </p:nvSpPr>
            <p:spPr bwMode="auto">
              <a:xfrm>
                <a:off x="13103226" y="2763958"/>
                <a:ext cx="1039812" cy="1616572"/>
              </a:xfrm>
              <a:prstGeom prst="rect">
                <a:avLst/>
              </a:prstGeom>
              <a:solidFill>
                <a:schemeClr val="accent3"/>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86"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87"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88"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89"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90" name="Oval 14"/>
              <p:cNvSpPr>
                <a:spLocks noChangeArrowheads="1"/>
              </p:cNvSpPr>
              <p:nvPr/>
            </p:nvSpPr>
            <p:spPr bwMode="auto">
              <a:xfrm>
                <a:off x="13875539" y="2970470"/>
                <a:ext cx="79105" cy="79105"/>
              </a:xfrm>
              <a:prstGeom prst="ellipse">
                <a:avLst/>
              </a:prstGeom>
              <a:solidFill>
                <a:schemeClr val="accent3">
                  <a:lumMod val="7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91" name="Oval 15"/>
              <p:cNvSpPr>
                <a:spLocks noChangeArrowheads="1"/>
              </p:cNvSpPr>
              <p:nvPr/>
            </p:nvSpPr>
            <p:spPr bwMode="auto">
              <a:xfrm>
                <a:off x="13875539" y="3224438"/>
                <a:ext cx="79105" cy="79105"/>
              </a:xfrm>
              <a:prstGeom prst="ellipse">
                <a:avLst/>
              </a:prstGeom>
              <a:solidFill>
                <a:schemeClr val="accent3">
                  <a:lumMod val="7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92" name="Oval 16"/>
              <p:cNvSpPr>
                <a:spLocks noChangeArrowheads="1"/>
              </p:cNvSpPr>
              <p:nvPr/>
            </p:nvSpPr>
            <p:spPr bwMode="auto">
              <a:xfrm>
                <a:off x="13875539" y="3478406"/>
                <a:ext cx="79105" cy="79105"/>
              </a:xfrm>
              <a:prstGeom prst="ellipse">
                <a:avLst/>
              </a:prstGeom>
              <a:solidFill>
                <a:schemeClr val="accent3">
                  <a:lumMod val="7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93" name="Oval 17"/>
              <p:cNvSpPr>
                <a:spLocks noChangeArrowheads="1"/>
              </p:cNvSpPr>
              <p:nvPr/>
            </p:nvSpPr>
            <p:spPr bwMode="auto">
              <a:xfrm>
                <a:off x="13875539" y="3732374"/>
                <a:ext cx="79105" cy="79105"/>
              </a:xfrm>
              <a:prstGeom prst="ellipse">
                <a:avLst/>
              </a:prstGeom>
              <a:solidFill>
                <a:schemeClr val="accent3">
                  <a:lumMod val="7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grpSp>
        <p:sp>
          <p:nvSpPr>
            <p:cNvPr id="184" name="Rectangle 183"/>
            <p:cNvSpPr/>
            <p:nvPr/>
          </p:nvSpPr>
          <p:spPr bwMode="auto">
            <a:xfrm>
              <a:off x="1055947" y="3682859"/>
              <a:ext cx="815076" cy="430383"/>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4" name="Group 193"/>
          <p:cNvGrpSpPr/>
          <p:nvPr/>
        </p:nvGrpSpPr>
        <p:grpSpPr>
          <a:xfrm>
            <a:off x="8217922" y="4572373"/>
            <a:ext cx="702978" cy="1487632"/>
            <a:chOff x="1055947" y="3682859"/>
            <a:chExt cx="815599" cy="1725961"/>
          </a:xfrm>
        </p:grpSpPr>
        <p:grpSp>
          <p:nvGrpSpPr>
            <p:cNvPr id="195" name="Group 194"/>
            <p:cNvGrpSpPr/>
            <p:nvPr/>
          </p:nvGrpSpPr>
          <p:grpSpPr>
            <a:xfrm>
              <a:off x="1055947" y="4111804"/>
              <a:ext cx="815599" cy="1297016"/>
              <a:chOff x="13103226" y="2763958"/>
              <a:chExt cx="1039812" cy="1616572"/>
            </a:xfrm>
          </p:grpSpPr>
          <p:sp>
            <p:nvSpPr>
              <p:cNvPr id="19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9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19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20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20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202"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203"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204"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sp>
            <p:nvSpPr>
              <p:cNvPr id="205"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33" tIns="46617" rIns="93233" bIns="46617" numCol="1" anchor="t" anchorCtr="0" compatLnSpc="1">
                <a:prstTxWarp prst="textNoShape">
                  <a:avLst/>
                </a:prstTxWarp>
              </a:bodyPr>
              <a:lstStyle/>
              <a:p>
                <a:pPr defTabSz="932357"/>
                <a:endParaRPr lang="en-US" sz="1632">
                  <a:solidFill>
                    <a:srgbClr val="000000"/>
                  </a:solidFill>
                </a:endParaRPr>
              </a:p>
            </p:txBody>
          </p:sp>
        </p:grpSp>
        <p:sp>
          <p:nvSpPr>
            <p:cNvPr id="196" name="Rectangle 195"/>
            <p:cNvSpPr/>
            <p:nvPr/>
          </p:nvSpPr>
          <p:spPr bwMode="auto">
            <a:xfrm>
              <a:off x="1055947" y="3682859"/>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68" tIns="149174" rIns="186468" bIns="149174" numCol="1" spcCol="0" rtlCol="0" fromWordArt="0" anchor="t" anchorCtr="0" forceAA="0" compatLnSpc="1">
              <a:prstTxWarp prst="textNoShape">
                <a:avLst/>
              </a:prstTxWarp>
              <a:noAutofit/>
            </a:bodyPr>
            <a:lstStyle/>
            <a:p>
              <a:pPr algn="ctr" defTabSz="950784" fontAlgn="base">
                <a:lnSpc>
                  <a:spcPct val="90000"/>
                </a:lnSpc>
                <a:spcBef>
                  <a:spcPct val="0"/>
                </a:spcBef>
                <a:spcAft>
                  <a:spcPct val="0"/>
                </a:spcAft>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6" name="Oval 205"/>
          <p:cNvSpPr/>
          <p:nvPr/>
        </p:nvSpPr>
        <p:spPr bwMode="auto">
          <a:xfrm>
            <a:off x="8133428" y="3158112"/>
            <a:ext cx="803125" cy="803124"/>
          </a:xfrm>
          <a:prstGeom prst="ellipse">
            <a:avLst/>
          </a:prstGeom>
          <a:solidFill>
            <a:srgbClr val="E3F0F9"/>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20354">
                      <a:schemeClr val="accent1"/>
                    </a:gs>
                    <a:gs pos="40708">
                      <a:schemeClr val="accent1"/>
                    </a:gs>
                  </a:gsLst>
                  <a:lin ang="5400000" scaled="0"/>
                </a:gradFill>
                <a:ea typeface="Segoe UI" pitchFamily="34" charset="0"/>
                <a:cs typeface="Segoe UI Semibold" panose="020B0702040204020203" pitchFamily="34" charset="0"/>
              </a:rPr>
              <a:t>VPN</a:t>
            </a:r>
            <a:endParaRPr lang="en-US" sz="1200" b="1" dirty="0">
              <a:gradFill>
                <a:gsLst>
                  <a:gs pos="20354">
                    <a:schemeClr val="accent1"/>
                  </a:gs>
                  <a:gs pos="40708">
                    <a:schemeClr val="accent1"/>
                  </a:gs>
                </a:gsLst>
                <a:lin ang="5400000" scaled="0"/>
              </a:gradFill>
              <a:ea typeface="Segoe UI" pitchFamily="34" charset="0"/>
              <a:cs typeface="Segoe UI Semibold" panose="020B0702040204020203" pitchFamily="34" charset="0"/>
            </a:endParaRPr>
          </a:p>
        </p:txBody>
      </p:sp>
      <p:sp>
        <p:nvSpPr>
          <p:cNvPr id="207" name="Oval 16"/>
          <p:cNvSpPr/>
          <p:nvPr/>
        </p:nvSpPr>
        <p:spPr bwMode="auto">
          <a:xfrm>
            <a:off x="9630587" y="3091647"/>
            <a:ext cx="803125" cy="803124"/>
          </a:xfrm>
          <a:prstGeom prst="ellipse">
            <a:avLst/>
          </a:prstGeom>
          <a:solidFill>
            <a:srgbClr val="E3F0F9"/>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smtClean="0">
                <a:gradFill>
                  <a:gsLst>
                    <a:gs pos="8571">
                      <a:schemeClr val="accent6"/>
                    </a:gs>
                    <a:gs pos="88000">
                      <a:schemeClr val="accent6"/>
                    </a:gs>
                  </a:gsLst>
                  <a:lin ang="5400000" scaled="0"/>
                </a:gradFill>
                <a:ea typeface="Segoe UI" pitchFamily="34" charset="0"/>
                <a:cs typeface="Segoe UI Semibold" panose="020B0702040204020203" pitchFamily="34" charset="0"/>
              </a:rPr>
              <a:t>Private</a:t>
            </a:r>
          </a:p>
        </p:txBody>
      </p:sp>
      <p:sp>
        <p:nvSpPr>
          <p:cNvPr id="208" name="TextBox 20"/>
          <p:cNvSpPr txBox="1"/>
          <p:nvPr/>
        </p:nvSpPr>
        <p:spPr>
          <a:xfrm>
            <a:off x="10293917" y="3268196"/>
            <a:ext cx="1534908"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err="1" smtClean="0">
                <a:gradFill>
                  <a:gsLst>
                    <a:gs pos="2917">
                      <a:schemeClr val="tx1"/>
                    </a:gs>
                    <a:gs pos="30000">
                      <a:schemeClr val="tx1"/>
                    </a:gs>
                  </a:gsLst>
                  <a:lin ang="5400000" scaled="0"/>
                </a:gradFill>
              </a:rPr>
              <a:t>ExpressRoute</a:t>
            </a:r>
            <a:endParaRPr lang="en-US" sz="1200" dirty="0" smtClean="0">
              <a:gradFill>
                <a:gsLst>
                  <a:gs pos="2917">
                    <a:schemeClr val="tx1"/>
                  </a:gs>
                  <a:gs pos="30000">
                    <a:schemeClr val="tx1"/>
                  </a:gs>
                </a:gsLst>
                <a:lin ang="5400000" scaled="0"/>
              </a:gradFill>
            </a:endParaRPr>
          </a:p>
        </p:txBody>
      </p:sp>
      <p:sp>
        <p:nvSpPr>
          <p:cNvPr id="209" name="TextBox 21"/>
          <p:cNvSpPr txBox="1"/>
          <p:nvPr/>
        </p:nvSpPr>
        <p:spPr>
          <a:xfrm>
            <a:off x="6796627" y="3346466"/>
            <a:ext cx="1471491"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Public internet</a:t>
            </a:r>
          </a:p>
        </p:txBody>
      </p:sp>
      <p:sp>
        <p:nvSpPr>
          <p:cNvPr id="75" name="Rectangle 21"/>
          <p:cNvSpPr/>
          <p:nvPr/>
        </p:nvSpPr>
        <p:spPr>
          <a:xfrm>
            <a:off x="290048" y="2326736"/>
            <a:ext cx="5925453" cy="2626311"/>
          </a:xfrm>
          <a:prstGeom prst="rect">
            <a:avLst/>
          </a:prstGeom>
          <a:noFill/>
          <a:ln w="12700" cap="flat" cmpd="sng" algn="ctr">
            <a:noFill/>
            <a:prstDash val="solid"/>
            <a:miter lim="800000"/>
          </a:ln>
          <a:effectLst/>
        </p:spPr>
        <p:txBody>
          <a:bodyPr lIns="182880" tIns="182880" rIns="182880" bIns="91440" rtlCol="0" anchor="t"/>
          <a:lstStyle/>
          <a:p>
            <a:pPr marL="0" lvl="1" defTabSz="471584">
              <a:lnSpc>
                <a:spcPct val="90000"/>
              </a:lnSpc>
              <a:spcBef>
                <a:spcPts val="1200"/>
              </a:spcBef>
              <a:buClr>
                <a:srgbClr val="EFEFEF"/>
              </a:buClr>
            </a:pPr>
            <a:r>
              <a:rPr lang="ru-RU" sz="2400" b="1" dirty="0" smtClean="0">
                <a:gradFill>
                  <a:gsLst>
                    <a:gs pos="7619">
                      <a:srgbClr val="00188F"/>
                    </a:gs>
                    <a:gs pos="53000">
                      <a:srgbClr val="00188F"/>
                    </a:gs>
                  </a:gsLst>
                  <a:lin ang="5400000" scaled="0"/>
                </a:gradFill>
              </a:rPr>
              <a:t>Гибридное взаимодействие между сайтами – элементами сервиса</a:t>
            </a:r>
            <a:endParaRPr lang="en-US" sz="2400" b="1" dirty="0">
              <a:gradFill>
                <a:gsLst>
                  <a:gs pos="7619">
                    <a:srgbClr val="00188F"/>
                  </a:gs>
                  <a:gs pos="53000">
                    <a:srgbClr val="00188F"/>
                  </a:gs>
                </a:gsLst>
                <a:lin ang="5400000" scaled="0"/>
              </a:gradFill>
            </a:endParaRPr>
          </a:p>
          <a:p>
            <a:pPr marL="0" lvl="1" defTabSz="471584">
              <a:lnSpc>
                <a:spcPct val="90000"/>
              </a:lnSpc>
              <a:spcBef>
                <a:spcPts val="1200"/>
              </a:spcBef>
              <a:buClr>
                <a:srgbClr val="EFEFEF"/>
              </a:buClr>
            </a:pPr>
            <a:r>
              <a:rPr lang="ru-RU" sz="2400" b="1" dirty="0" smtClean="0">
                <a:gradFill>
                  <a:gsLst>
                    <a:gs pos="7619">
                      <a:srgbClr val="00188F"/>
                    </a:gs>
                    <a:gs pos="53000">
                      <a:srgbClr val="00188F"/>
                    </a:gs>
                  </a:gsLst>
                  <a:lin ang="5400000" scaled="0"/>
                </a:gradFill>
              </a:rPr>
              <a:t>Расширение вашего ЦОД в </a:t>
            </a:r>
            <a:r>
              <a:rPr lang="en-US" sz="2400" b="1" dirty="0" smtClean="0">
                <a:gradFill>
                  <a:gsLst>
                    <a:gs pos="7619">
                      <a:srgbClr val="00188F"/>
                    </a:gs>
                    <a:gs pos="53000">
                      <a:srgbClr val="00188F"/>
                    </a:gs>
                  </a:gsLst>
                  <a:lin ang="5400000" scaled="0"/>
                </a:gradFill>
              </a:rPr>
              <a:t>Azure</a:t>
            </a:r>
            <a:endParaRPr lang="en-US" sz="2400" b="1" dirty="0">
              <a:gradFill>
                <a:gsLst>
                  <a:gs pos="7619">
                    <a:srgbClr val="00188F"/>
                  </a:gs>
                  <a:gs pos="53000">
                    <a:srgbClr val="00188F"/>
                  </a:gs>
                </a:gsLst>
                <a:lin ang="5400000" scaled="0"/>
              </a:gradFill>
            </a:endParaRPr>
          </a:p>
        </p:txBody>
      </p:sp>
    </p:spTree>
    <p:extLst>
      <p:ext uri="{BB962C8B-B14F-4D97-AF65-F5344CB8AC3E}">
        <p14:creationId xmlns:p14="http://schemas.microsoft.com/office/powerpoint/2010/main" val="374778257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stretch>
            <a:fillRect/>
          </a:stretch>
        </p:blipFill>
        <p:spPr>
          <a:xfrm>
            <a:off x="5078116" y="1888264"/>
            <a:ext cx="6572058" cy="3621338"/>
          </a:xfrm>
          <a:prstGeom prst="rect">
            <a:avLst/>
          </a:prstGeom>
        </p:spPr>
      </p:pic>
      <p:grpSp>
        <p:nvGrpSpPr>
          <p:cNvPr id="54" name="Group 53"/>
          <p:cNvGrpSpPr/>
          <p:nvPr/>
        </p:nvGrpSpPr>
        <p:grpSpPr>
          <a:xfrm>
            <a:off x="274639" y="4179009"/>
            <a:ext cx="5643561" cy="2515385"/>
            <a:chOff x="274639" y="4179009"/>
            <a:chExt cx="5643561" cy="2515385"/>
          </a:xfrm>
        </p:grpSpPr>
        <p:sp>
          <p:nvSpPr>
            <p:cNvPr id="55" name="Freeform 18"/>
            <p:cNvSpPr>
              <a:spLocks noEditPoints="1"/>
            </p:cNvSpPr>
            <p:nvPr/>
          </p:nvSpPr>
          <p:spPr bwMode="auto">
            <a:xfrm>
              <a:off x="274639" y="4179009"/>
              <a:ext cx="5643561" cy="2515385"/>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56" name="Group 55"/>
            <p:cNvGrpSpPr/>
            <p:nvPr/>
          </p:nvGrpSpPr>
          <p:grpSpPr>
            <a:xfrm>
              <a:off x="903852" y="4469639"/>
              <a:ext cx="3626069" cy="2017932"/>
              <a:chOff x="903852" y="4469639"/>
              <a:chExt cx="3626069" cy="2017932"/>
            </a:xfrm>
          </p:grpSpPr>
          <p:sp>
            <p:nvSpPr>
              <p:cNvPr id="57" name="Rounded Rectangle 56"/>
              <p:cNvSpPr/>
              <p:nvPr/>
            </p:nvSpPr>
            <p:spPr bwMode="auto">
              <a:xfrm>
                <a:off x="903852" y="4469639"/>
                <a:ext cx="3626069" cy="2017932"/>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grpSp>
            <p:nvGrpSpPr>
              <p:cNvPr id="58" name="Group 57"/>
              <p:cNvGrpSpPr/>
              <p:nvPr/>
            </p:nvGrpSpPr>
            <p:grpSpPr>
              <a:xfrm>
                <a:off x="1194847" y="4694779"/>
                <a:ext cx="3087733" cy="1573112"/>
                <a:chOff x="1247099" y="4680514"/>
                <a:chExt cx="3087733" cy="1573112"/>
              </a:xfrm>
            </p:grpSpPr>
            <p:sp>
              <p:nvSpPr>
                <p:cNvPr id="59"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Freeform 59"/>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0"/>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2"/>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3"/>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5"/>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6"/>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sp>
        <p:nvSpPr>
          <p:cNvPr id="2" name="Title 1"/>
          <p:cNvSpPr>
            <a:spLocks noGrp="1"/>
          </p:cNvSpPr>
          <p:nvPr>
            <p:ph type="title"/>
          </p:nvPr>
        </p:nvSpPr>
        <p:spPr/>
        <p:txBody>
          <a:bodyPr/>
          <a:lstStyle/>
          <a:p>
            <a:r>
              <a:rPr lang="ru-RU" dirty="0" smtClean="0"/>
              <a:t>Расширение инфраструктуры в облако</a:t>
            </a:r>
            <a:endParaRPr lang="en-US" dirty="0"/>
          </a:p>
        </p:txBody>
      </p:sp>
      <p:cxnSp>
        <p:nvCxnSpPr>
          <p:cNvPr id="10" name="Straight Arrow Connector 9"/>
          <p:cNvCxnSpPr/>
          <p:nvPr/>
        </p:nvCxnSpPr>
        <p:spPr>
          <a:xfrm>
            <a:off x="7896358" y="3951538"/>
            <a:ext cx="0" cy="1485163"/>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81675" y="5499211"/>
            <a:ext cx="2114683" cy="0"/>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432555" y="5159869"/>
            <a:ext cx="2017267" cy="572464"/>
          </a:xfrm>
          <a:prstGeom prst="rect">
            <a:avLst/>
          </a:prstGeom>
          <a:noFill/>
        </p:spPr>
        <p:txBody>
          <a:bodyPr wrap="square" lIns="0" tIns="146304" rIns="0" bIns="146304"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r>
              <a:rPr lang="en-US" sz="2000" b="0" dirty="0" smtClean="0">
                <a:gradFill>
                  <a:gsLst>
                    <a:gs pos="69027">
                      <a:srgbClr val="FFFFFF"/>
                    </a:gs>
                    <a:gs pos="56000">
                      <a:srgbClr val="FFFFFF"/>
                    </a:gs>
                  </a:gsLst>
                  <a:lin ang="5400000" scaled="0"/>
                </a:gradFill>
                <a:latin typeface="Segoe UI"/>
              </a:rPr>
              <a:t>On-premises</a:t>
            </a:r>
            <a:endParaRPr lang="en-US" sz="2000" b="0" dirty="0">
              <a:gradFill>
                <a:gsLst>
                  <a:gs pos="69027">
                    <a:srgbClr val="FFFFFF"/>
                  </a:gs>
                  <a:gs pos="56000">
                    <a:srgbClr val="FFFFFF"/>
                  </a:gs>
                </a:gsLst>
                <a:lin ang="5400000" scaled="0"/>
              </a:gradFill>
              <a:latin typeface="Segoe UI"/>
            </a:endParaRPr>
          </a:p>
        </p:txBody>
      </p:sp>
      <p:grpSp>
        <p:nvGrpSpPr>
          <p:cNvPr id="25" name="Group 24"/>
          <p:cNvGrpSpPr/>
          <p:nvPr/>
        </p:nvGrpSpPr>
        <p:grpSpPr>
          <a:xfrm>
            <a:off x="7418523" y="3340841"/>
            <a:ext cx="854074" cy="854076"/>
            <a:chOff x="8383457" y="4980611"/>
            <a:chExt cx="1037196" cy="1037198"/>
          </a:xfrm>
        </p:grpSpPr>
        <p:sp>
          <p:nvSpPr>
            <p:cNvPr id="26" name="Oval 25"/>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sp>
          <p:nvSpPr>
            <p:cNvPr id="27"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Rectangle 27"/>
            <p:cNvSpPr/>
            <p:nvPr/>
          </p:nvSpPr>
          <p:spPr>
            <a:xfrm>
              <a:off x="8599148" y="5617684"/>
              <a:ext cx="605814" cy="373767"/>
            </a:xfrm>
            <a:prstGeom prst="rect">
              <a:avLst/>
            </a:prstGeom>
          </p:spPr>
          <p:txBody>
            <a:bodyPr wrap="none">
              <a:spAutoFit/>
            </a:bodyPr>
            <a:lstStyle/>
            <a:p>
              <a:pPr algn="ctr"/>
              <a:r>
                <a:rPr lang="en-US" sz="1400" b="1" spc="-50" dirty="0">
                  <a:gradFill>
                    <a:gsLst>
                      <a:gs pos="12389">
                        <a:srgbClr val="7FBA00"/>
                      </a:gs>
                      <a:gs pos="27000">
                        <a:srgbClr val="7FBA00"/>
                      </a:gs>
                    </a:gsLst>
                    <a:lin ang="5400000" scaled="1"/>
                  </a:gradFill>
                  <a:latin typeface="Segoe UI Light"/>
                </a:rPr>
                <a:t>VPN</a:t>
              </a:r>
            </a:p>
          </p:txBody>
        </p:sp>
      </p:grpSp>
      <p:sp>
        <p:nvSpPr>
          <p:cNvPr id="29" name="TextBox 28"/>
          <p:cNvSpPr txBox="1"/>
          <p:nvPr/>
        </p:nvSpPr>
        <p:spPr>
          <a:xfrm>
            <a:off x="277091" y="2118595"/>
            <a:ext cx="6231044" cy="1990027"/>
          </a:xfrm>
          <a:prstGeom prst="rect">
            <a:avLst/>
          </a:prstGeom>
          <a:noFill/>
        </p:spPr>
        <p:txBody>
          <a:bodyPr wrap="square" lIns="182880" tIns="146304" rIns="182880" bIns="146304" rtlCol="0">
            <a:noAutofit/>
          </a:bodyPr>
          <a:lstStyle/>
          <a:p>
            <a:pPr>
              <a:spcAft>
                <a:spcPts val="600"/>
              </a:spcAft>
            </a:pPr>
            <a:r>
              <a:rPr lang="en-US" sz="2000" spc="-50" dirty="0">
                <a:gradFill>
                  <a:gsLst>
                    <a:gs pos="0">
                      <a:srgbClr val="505050"/>
                    </a:gs>
                    <a:gs pos="100000">
                      <a:srgbClr val="505050"/>
                    </a:gs>
                  </a:gsLst>
                </a:gradFill>
              </a:rPr>
              <a:t>Virtual Network </a:t>
            </a:r>
            <a:r>
              <a:rPr lang="ru-RU" sz="2000" spc="-50" dirty="0" smtClean="0">
                <a:gradFill>
                  <a:gsLst>
                    <a:gs pos="0">
                      <a:srgbClr val="505050"/>
                    </a:gs>
                    <a:gs pos="100000">
                      <a:srgbClr val="505050"/>
                    </a:gs>
                  </a:gsLst>
                </a:gradFill>
              </a:rPr>
              <a:t>для расширения своего ДЦ</a:t>
            </a:r>
          </a:p>
          <a:p>
            <a:pPr>
              <a:spcAft>
                <a:spcPts val="600"/>
              </a:spcAft>
            </a:pPr>
            <a:r>
              <a:rPr lang="ru-RU" sz="2000" spc="-50" dirty="0" smtClean="0">
                <a:gradFill>
                  <a:gsLst>
                    <a:gs pos="0">
                      <a:srgbClr val="505050"/>
                    </a:gs>
                    <a:gs pos="100000">
                      <a:srgbClr val="505050"/>
                    </a:gs>
                  </a:gsLst>
                </a:gradFill>
              </a:rPr>
              <a:t>Подсети, приватные </a:t>
            </a:r>
            <a:r>
              <a:rPr lang="en-US" sz="2000" spc="-50" dirty="0" smtClean="0">
                <a:gradFill>
                  <a:gsLst>
                    <a:gs pos="0">
                      <a:srgbClr val="505050"/>
                    </a:gs>
                    <a:gs pos="100000">
                      <a:srgbClr val="505050"/>
                    </a:gs>
                  </a:gsLst>
                </a:gradFill>
              </a:rPr>
              <a:t>IP</a:t>
            </a:r>
          </a:p>
          <a:p>
            <a:pPr>
              <a:spcAft>
                <a:spcPts val="600"/>
              </a:spcAft>
            </a:pPr>
            <a:r>
              <a:rPr lang="ru-RU" sz="2000" spc="-50" dirty="0" smtClean="0">
                <a:gradFill>
                  <a:gsLst>
                    <a:gs pos="0">
                      <a:srgbClr val="505050"/>
                    </a:gs>
                    <a:gs pos="100000">
                      <a:srgbClr val="505050"/>
                    </a:gs>
                  </a:gsLst>
                </a:gradFill>
              </a:rPr>
              <a:t>Использованние внутреннего </a:t>
            </a:r>
            <a:r>
              <a:rPr lang="en-US" sz="2000" spc="-50" dirty="0" smtClean="0">
                <a:gradFill>
                  <a:gsLst>
                    <a:gs pos="0">
                      <a:srgbClr val="505050"/>
                    </a:gs>
                    <a:gs pos="100000">
                      <a:srgbClr val="505050"/>
                    </a:gs>
                  </a:gsLst>
                </a:gradFill>
              </a:rPr>
              <a:t>DNS</a:t>
            </a:r>
          </a:p>
          <a:p>
            <a:pPr>
              <a:spcAft>
                <a:spcPts val="600"/>
              </a:spcAft>
            </a:pPr>
            <a:r>
              <a:rPr lang="ru-RU" sz="2000" spc="-50" dirty="0" smtClean="0">
                <a:gradFill>
                  <a:gsLst>
                    <a:gs pos="0">
                      <a:srgbClr val="505050"/>
                    </a:gs>
                    <a:gs pos="100000">
                      <a:srgbClr val="505050"/>
                    </a:gs>
                  </a:gsLst>
                </a:gradFill>
              </a:rPr>
              <a:t>Интеграция с корпоративным доменом </a:t>
            </a:r>
            <a:r>
              <a:rPr lang="en-US" sz="2000" spc="-50" dirty="0" smtClean="0">
                <a:gradFill>
                  <a:gsLst>
                    <a:gs pos="0">
                      <a:srgbClr val="505050"/>
                    </a:gs>
                    <a:gs pos="100000">
                      <a:srgbClr val="505050"/>
                    </a:gs>
                  </a:gsLst>
                </a:gradFill>
              </a:rPr>
              <a:t>AD</a:t>
            </a:r>
            <a:endParaRPr lang="en-US" sz="2000" spc="-50" dirty="0">
              <a:gradFill>
                <a:gsLst>
                  <a:gs pos="0">
                    <a:srgbClr val="505050"/>
                  </a:gs>
                  <a:gs pos="100000">
                    <a:srgbClr val="505050"/>
                  </a:gs>
                </a:gsLst>
              </a:gradFill>
            </a:endParaRPr>
          </a:p>
        </p:txBody>
      </p:sp>
      <p:grpSp>
        <p:nvGrpSpPr>
          <p:cNvPr id="30" name="Group 29"/>
          <p:cNvGrpSpPr/>
          <p:nvPr/>
        </p:nvGrpSpPr>
        <p:grpSpPr>
          <a:xfrm>
            <a:off x="4806443" y="5017040"/>
            <a:ext cx="854074" cy="854076"/>
            <a:chOff x="8383457" y="4980611"/>
            <a:chExt cx="1037196" cy="1037198"/>
          </a:xfrm>
        </p:grpSpPr>
        <p:sp>
          <p:nvSpPr>
            <p:cNvPr id="31" name="Oval 30"/>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sp>
          <p:nvSpPr>
            <p:cNvPr id="32"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3" name="Rectangle 32"/>
            <p:cNvSpPr/>
            <p:nvPr/>
          </p:nvSpPr>
          <p:spPr>
            <a:xfrm>
              <a:off x="8599148" y="5617684"/>
              <a:ext cx="605814" cy="373767"/>
            </a:xfrm>
            <a:prstGeom prst="rect">
              <a:avLst/>
            </a:prstGeom>
          </p:spPr>
          <p:txBody>
            <a:bodyPr wrap="none">
              <a:spAutoFit/>
            </a:bodyPr>
            <a:lstStyle/>
            <a:p>
              <a:pPr algn="ctr"/>
              <a:r>
                <a:rPr lang="en-US" sz="1400" b="1" spc="-50" dirty="0" smtClean="0">
                  <a:gradFill>
                    <a:gsLst>
                      <a:gs pos="12389">
                        <a:srgbClr val="7FBA00"/>
                      </a:gs>
                      <a:gs pos="27000">
                        <a:srgbClr val="7FBA00"/>
                      </a:gs>
                    </a:gsLst>
                    <a:lin ang="5400000" scaled="1"/>
                  </a:gradFill>
                  <a:latin typeface="Segoe UI Light"/>
                </a:rPr>
                <a:t>VPN</a:t>
              </a:r>
              <a:endParaRPr lang="en-US" sz="1050" dirty="0">
                <a:gradFill>
                  <a:gsLst>
                    <a:gs pos="12389">
                      <a:srgbClr val="7FBA00"/>
                    </a:gs>
                    <a:gs pos="27000">
                      <a:srgbClr val="7FBA00"/>
                    </a:gs>
                  </a:gsLst>
                  <a:lin ang="5400000" scaled="1"/>
                </a:gradFill>
              </a:endParaRPr>
            </a:p>
          </p:txBody>
        </p:sp>
      </p:grpSp>
      <p:sp>
        <p:nvSpPr>
          <p:cNvPr id="35" name="TextBox 34"/>
          <p:cNvSpPr txBox="1"/>
          <p:nvPr/>
        </p:nvSpPr>
        <p:spPr>
          <a:xfrm>
            <a:off x="247297" y="1515332"/>
            <a:ext cx="7143935" cy="752367"/>
          </a:xfrm>
          <a:prstGeom prst="rect">
            <a:avLst/>
          </a:prstGeom>
          <a:noFill/>
        </p:spPr>
        <p:txBody>
          <a:bodyPr wrap="square" lIns="182854" tIns="146283" rIns="182854" bIns="146283" rtlCol="0">
            <a:noAutofit/>
          </a:bodyPr>
          <a:lstStyle/>
          <a:p>
            <a:pPr>
              <a:spcBef>
                <a:spcPct val="20000"/>
              </a:spcBef>
              <a:spcAft>
                <a:spcPts val="1199"/>
              </a:spcAft>
              <a:buSzPct val="80000"/>
            </a:pPr>
            <a:r>
              <a:rPr lang="en-US" sz="3200" spc="-50" dirty="0">
                <a:gradFill>
                  <a:gsLst>
                    <a:gs pos="2917">
                      <a:srgbClr val="00188F"/>
                    </a:gs>
                    <a:gs pos="30000">
                      <a:srgbClr val="00188F"/>
                    </a:gs>
                  </a:gsLst>
                  <a:lin ang="5400000" scaled="0"/>
                </a:gradFill>
                <a:latin typeface="Segoe UI Light"/>
              </a:rPr>
              <a:t>Windows Azure Infrastructure </a:t>
            </a:r>
            <a:r>
              <a:rPr lang="en-US" sz="3200" spc="-50" dirty="0" smtClean="0">
                <a:gradFill>
                  <a:gsLst>
                    <a:gs pos="2917">
                      <a:srgbClr val="00188F"/>
                    </a:gs>
                    <a:gs pos="30000">
                      <a:srgbClr val="00188F"/>
                    </a:gs>
                  </a:gsLst>
                  <a:lin ang="5400000" scaled="0"/>
                </a:gradFill>
                <a:latin typeface="Segoe UI Light"/>
              </a:rPr>
              <a:t>Services</a:t>
            </a:r>
            <a:endParaRPr lang="en-US" sz="3200" spc="-50" dirty="0">
              <a:gradFill>
                <a:gsLst>
                  <a:gs pos="2917">
                    <a:srgbClr val="00188F"/>
                  </a:gs>
                  <a:gs pos="30000">
                    <a:srgbClr val="00188F"/>
                  </a:gs>
                </a:gsLst>
                <a:lin ang="5400000" scaled="0"/>
              </a:gradFill>
              <a:latin typeface="Segoe UI Light"/>
            </a:endParaRPr>
          </a:p>
        </p:txBody>
      </p:sp>
    </p:spTree>
    <p:extLst>
      <p:ext uri="{BB962C8B-B14F-4D97-AF65-F5344CB8AC3E}">
        <p14:creationId xmlns:p14="http://schemas.microsoft.com/office/powerpoint/2010/main" val="138521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30000" decel="70000" fill="hold" nodeType="afterEffect">
                                  <p:stCondLst>
                                    <p:cond delay="0"/>
                                  </p:stCondLst>
                                  <p:childTnLst>
                                    <p:animMotion origin="layout" path="M -1.05693E-6 -4.33046E-6 L 0.09153 -0.08987 " pathEditMode="relative" rAng="0" ptsTypes="AA">
                                      <p:cBhvr>
                                        <p:cTn id="6" dur="500" fill="hold"/>
                                        <p:tgtEl>
                                          <p:spTgt spid="73"/>
                                        </p:tgtEl>
                                        <p:attrNameLst>
                                          <p:attrName>ppt_x</p:attrName>
                                          <p:attrName>ppt_y</p:attrName>
                                        </p:attrNameLst>
                                      </p:cBhvr>
                                      <p:rCtr x="4238" y="-4380"/>
                                    </p:animMotion>
                                  </p:childTnLst>
                                </p:cTn>
                              </p:par>
                              <p:par>
                                <p:cTn id="7" presetID="6" presetClass="emph" presetSubtype="0" accel="30000" decel="70000" fill="hold" nodeType="withEffect">
                                  <p:stCondLst>
                                    <p:cond delay="0"/>
                                  </p:stCondLst>
                                  <p:childTnLst>
                                    <p:animScale>
                                      <p:cBhvr>
                                        <p:cTn id="8" dur="500" fill="hold"/>
                                        <p:tgtEl>
                                          <p:spTgt spid="73"/>
                                        </p:tgtEl>
                                      </p:cBhvr>
                                      <p:by x="65400" y="65400"/>
                                    </p:animScale>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par>
                          <p:cTn id="13" fill="hold">
                            <p:stCondLst>
                              <p:cond delay="75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25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250" fill="hold"/>
                                        <p:tgtEl>
                                          <p:spTgt spid="54"/>
                                        </p:tgtEl>
                                        <p:attrNameLst>
                                          <p:attrName>ppt_w</p:attrName>
                                        </p:attrNameLst>
                                      </p:cBhvr>
                                      <p:tavLst>
                                        <p:tav tm="0">
                                          <p:val>
                                            <p:fltVal val="0"/>
                                          </p:val>
                                        </p:tav>
                                        <p:tav tm="100000">
                                          <p:val>
                                            <p:strVal val="#ppt_w"/>
                                          </p:val>
                                        </p:tav>
                                      </p:tavLst>
                                    </p:anim>
                                    <p:anim calcmode="lin" valueType="num">
                                      <p:cBhvr>
                                        <p:cTn id="29" dur="250" fill="hold"/>
                                        <p:tgtEl>
                                          <p:spTgt spid="54"/>
                                        </p:tgtEl>
                                        <p:attrNameLst>
                                          <p:attrName>ppt_h</p:attrName>
                                        </p:attrNameLst>
                                      </p:cBhvr>
                                      <p:tavLst>
                                        <p:tav tm="0">
                                          <p:val>
                                            <p:fltVal val="0"/>
                                          </p:val>
                                        </p:tav>
                                        <p:tav tm="100000">
                                          <p:val>
                                            <p:strVal val="#ppt_h"/>
                                          </p:val>
                                        </p:tav>
                                      </p:tavLst>
                                    </p:anim>
                                    <p:animEffect transition="in" filter="fade">
                                      <p:cBhvr>
                                        <p:cTn id="30" dur="250"/>
                                        <p:tgtEl>
                                          <p:spTgt spid="54"/>
                                        </p:tgtEl>
                                      </p:cBhvr>
                                    </p:animEffect>
                                  </p:childTnLst>
                                </p:cTn>
                              </p:par>
                              <p:par>
                                <p:cTn id="31" presetID="6" presetClass="emph" presetSubtype="0" decel="100000" fill="hold" nodeType="withEffect">
                                  <p:stCondLst>
                                    <p:cond delay="200"/>
                                  </p:stCondLst>
                                  <p:childTnLst>
                                    <p:animScale>
                                      <p:cBhvr>
                                        <p:cTn id="32" dur="250" fill="hold"/>
                                        <p:tgtEl>
                                          <p:spTgt spid="54"/>
                                        </p:tgtEl>
                                      </p:cBhvr>
                                      <p:by x="110000" y="110000"/>
                                    </p:animScale>
                                  </p:childTnLst>
                                </p:cTn>
                              </p:par>
                              <p:par>
                                <p:cTn id="33" presetID="6" presetClass="emph" presetSubtype="0" decel="100000" fill="hold" nodeType="withEffect">
                                  <p:stCondLst>
                                    <p:cond delay="300"/>
                                  </p:stCondLst>
                                  <p:childTnLst>
                                    <p:animScale>
                                      <p:cBhvr>
                                        <p:cTn id="34" dur="250" fill="hold"/>
                                        <p:tgtEl>
                                          <p:spTgt spid="54"/>
                                        </p:tgtEl>
                                      </p:cBhvr>
                                      <p:by x="91000" y="91000"/>
                                    </p:animScale>
                                  </p:childTnLst>
                                </p:cTn>
                              </p:par>
                              <p:par>
                                <p:cTn id="35" presetID="10" presetClass="entr" presetSubtype="0" fill="hold" grpId="0" nodeType="withEffect">
                                  <p:stCondLst>
                                    <p:cond delay="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600"/>
                                        <p:tgtEl>
                                          <p:spTgt spid="68"/>
                                        </p:tgtEl>
                                      </p:cBhvr>
                                    </p:animEffect>
                                  </p:childTnLst>
                                </p:cTn>
                              </p:par>
                              <p:par>
                                <p:cTn id="38" presetID="35" presetClass="path" presetSubtype="0" decel="100000" fill="hold" grpId="1" nodeType="withEffect">
                                  <p:stCondLst>
                                    <p:cond delay="100"/>
                                  </p:stCondLst>
                                  <p:childTnLst>
                                    <p:animMotion origin="layout" path="M -0.05553 0.00023 L 3.518E-6 0.00023 " pathEditMode="relative" rAng="0" ptsTypes="AA">
                                      <p:cBhvr>
                                        <p:cTn id="39" dur="800" fill="hold"/>
                                        <p:tgtEl>
                                          <p:spTgt spid="68"/>
                                        </p:tgtEl>
                                        <p:attrNameLst>
                                          <p:attrName>ppt_x</p:attrName>
                                          <p:attrName>ppt_y</p:attrName>
                                        </p:attrNameLst>
                                      </p:cBhvr>
                                      <p:rCtr x="2770" y="0"/>
                                    </p:animMotion>
                                  </p:childTnLst>
                                </p:cTn>
                              </p:par>
                              <p:par>
                                <p:cTn id="40" presetID="10" presetClass="entr" presetSubtype="0" fill="hold" grpId="0" nodeType="withEffect">
                                  <p:stCondLst>
                                    <p:cond delay="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600"/>
                                        <p:tgtEl>
                                          <p:spTgt spid="29"/>
                                        </p:tgtEl>
                                      </p:cBhvr>
                                    </p:animEffect>
                                  </p:childTnLst>
                                </p:cTn>
                              </p:par>
                              <p:par>
                                <p:cTn id="43" presetID="35" presetClass="path" presetSubtype="0" decel="100000" fill="hold" grpId="1" nodeType="withEffect">
                                  <p:stCondLst>
                                    <p:cond delay="0"/>
                                  </p:stCondLst>
                                  <p:childTnLst>
                                    <p:animMotion origin="layout" path="M -0.05553 0.00023 L 4.70513E-6 0.00023 " pathEditMode="relative" rAng="0" ptsTypes="AA">
                                      <p:cBhvr>
                                        <p:cTn id="44" dur="800" fill="hold"/>
                                        <p:tgtEl>
                                          <p:spTgt spid="2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8" grpId="1"/>
      <p:bldP spid="29" grpId="0"/>
      <p:bldP spid="2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128"/>
          <p:cNvSpPr>
            <a:spLocks noChangeAspect="1"/>
          </p:cNvSpPr>
          <p:nvPr/>
        </p:nvSpPr>
        <p:spPr bwMode="black">
          <a:xfrm>
            <a:off x="5962186" y="1551616"/>
            <a:ext cx="5040966" cy="25797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37" name="Group 36"/>
          <p:cNvGrpSpPr/>
          <p:nvPr/>
        </p:nvGrpSpPr>
        <p:grpSpPr>
          <a:xfrm>
            <a:off x="6909600" y="2495988"/>
            <a:ext cx="3430059" cy="1337283"/>
            <a:chOff x="6808002" y="2495988"/>
            <a:chExt cx="3430059" cy="1337283"/>
          </a:xfrm>
        </p:grpSpPr>
        <p:grpSp>
          <p:nvGrpSpPr>
            <p:cNvPr id="12" name="Group 11"/>
            <p:cNvGrpSpPr/>
            <p:nvPr/>
          </p:nvGrpSpPr>
          <p:grpSpPr>
            <a:xfrm>
              <a:off x="6808002" y="2495988"/>
              <a:ext cx="1101858" cy="1337283"/>
              <a:chOff x="5858722" y="2609141"/>
              <a:chExt cx="1101858" cy="1337283"/>
            </a:xfrm>
          </p:grpSpPr>
          <p:pic>
            <p:nvPicPr>
              <p:cNvPr id="66" name="Picture 6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858722" y="2609141"/>
                <a:ext cx="1101858" cy="826392"/>
              </a:xfrm>
              <a:prstGeom prst="rect">
                <a:avLst/>
              </a:prstGeom>
            </p:spPr>
          </p:pic>
          <p:sp>
            <p:nvSpPr>
              <p:cNvPr id="67" name="TextBox 4"/>
              <p:cNvSpPr txBox="1"/>
              <p:nvPr/>
            </p:nvSpPr>
            <p:spPr>
              <a:xfrm>
                <a:off x="5915301" y="3373960"/>
                <a:ext cx="988420" cy="572464"/>
              </a:xfrm>
              <a:prstGeom prst="rect">
                <a:avLst/>
              </a:prstGeom>
              <a:noFill/>
            </p:spPr>
            <p:txBody>
              <a:bodyPr wrap="square" lIns="182880" tIns="146304" rIns="182880" bIns="146304"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lgn="ctr">
                  <a:lnSpc>
                    <a:spcPct val="90000"/>
                  </a:lnSpc>
                </a:pPr>
                <a:r>
                  <a:rPr lang="en-US" sz="2000" dirty="0" smtClean="0">
                    <a:gradFill>
                      <a:gsLst>
                        <a:gs pos="0">
                          <a:srgbClr val="FFFFFF"/>
                        </a:gs>
                        <a:gs pos="100000">
                          <a:srgbClr val="FFFFFF"/>
                        </a:gs>
                      </a:gsLst>
                      <a:lin ang="5400000" scaled="1"/>
                    </a:gradFill>
                  </a:rPr>
                  <a:t>data</a:t>
                </a:r>
              </a:p>
            </p:txBody>
          </p:sp>
        </p:grpSp>
        <p:sp>
          <p:nvSpPr>
            <p:cNvPr id="84" name="TextBox 48"/>
            <p:cNvSpPr txBox="1"/>
            <p:nvPr/>
          </p:nvSpPr>
          <p:spPr>
            <a:xfrm>
              <a:off x="9238033" y="3260807"/>
              <a:ext cx="1000028" cy="572464"/>
            </a:xfrm>
            <a:prstGeom prst="rect">
              <a:avLst/>
            </a:prstGeom>
            <a:noFill/>
          </p:spPr>
          <p:txBody>
            <a:bodyPr wrap="square" lIns="182880" tIns="146304" rIns="182880" bIns="146304"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lgn="ctr">
                <a:lnSpc>
                  <a:spcPct val="90000"/>
                </a:lnSpc>
              </a:pPr>
              <a:r>
                <a:rPr lang="en-US" sz="2000" dirty="0">
                  <a:gradFill>
                    <a:gsLst>
                      <a:gs pos="0">
                        <a:srgbClr val="FFFFFF"/>
                      </a:gs>
                      <a:gs pos="100000">
                        <a:srgbClr val="FFFFFF"/>
                      </a:gs>
                    </a:gsLst>
                    <a:lin ang="5400000" scaled="1"/>
                  </a:gradFill>
                </a:rPr>
                <a:t>push</a:t>
              </a:r>
            </a:p>
          </p:txBody>
        </p:sp>
        <p:sp>
          <p:nvSpPr>
            <p:cNvPr id="3" name="Rectangular Callout 2"/>
            <p:cNvSpPr/>
            <p:nvPr/>
          </p:nvSpPr>
          <p:spPr bwMode="auto">
            <a:xfrm>
              <a:off x="9384937" y="2596228"/>
              <a:ext cx="709997" cy="625913"/>
            </a:xfrm>
            <a:prstGeom prst="wedgeRectCallout">
              <a:avLst>
                <a:gd name="adj1" fmla="val -33249"/>
                <a:gd name="adj2" fmla="val 70168"/>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grpSp>
          <p:nvGrpSpPr>
            <p:cNvPr id="10" name="Group 9"/>
            <p:cNvGrpSpPr/>
            <p:nvPr/>
          </p:nvGrpSpPr>
          <p:grpSpPr>
            <a:xfrm>
              <a:off x="7985527" y="2642207"/>
              <a:ext cx="1166534" cy="1191064"/>
              <a:chOff x="7036247" y="2755360"/>
              <a:chExt cx="1166534" cy="1191064"/>
            </a:xfrm>
          </p:grpSpPr>
          <p:sp>
            <p:nvSpPr>
              <p:cNvPr id="68" name="TextBox 47"/>
              <p:cNvSpPr txBox="1"/>
              <p:nvPr/>
            </p:nvSpPr>
            <p:spPr>
              <a:xfrm>
                <a:off x="7036247" y="3373960"/>
                <a:ext cx="1166534" cy="572464"/>
              </a:xfrm>
              <a:prstGeom prst="rect">
                <a:avLst/>
              </a:prstGeom>
              <a:noFill/>
            </p:spPr>
            <p:txBody>
              <a:bodyPr wrap="square" lIns="182880" tIns="146304" rIns="182880" bIns="146304"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lgn="ctr">
                  <a:lnSpc>
                    <a:spcPct val="90000"/>
                  </a:lnSpc>
                </a:pPr>
                <a:r>
                  <a:rPr lang="en-US" sz="2000" dirty="0" err="1">
                    <a:gradFill>
                      <a:gsLst>
                        <a:gs pos="0">
                          <a:srgbClr val="FFFFFF"/>
                        </a:gs>
                        <a:gs pos="100000">
                          <a:srgbClr val="FFFFFF"/>
                        </a:gs>
                      </a:gsLst>
                      <a:lin ang="5400000" scaled="1"/>
                    </a:gradFill>
                  </a:rPr>
                  <a:t>auth</a:t>
                </a:r>
                <a:endParaRPr lang="en-US" sz="2000" dirty="0">
                  <a:gradFill>
                    <a:gsLst>
                      <a:gs pos="0">
                        <a:srgbClr val="FFFFFF"/>
                      </a:gs>
                      <a:gs pos="100000">
                        <a:srgbClr val="FFFFFF"/>
                      </a:gs>
                    </a:gsLst>
                    <a:lin ang="5400000" scaled="1"/>
                  </a:gradFill>
                </a:endParaRPr>
              </a:p>
            </p:txBody>
          </p:sp>
          <p:pic>
            <p:nvPicPr>
              <p:cNvPr id="19" name="Picture 2" descr="\\MAGNUM\Projects\Microsoft\Cloud Power FY12\Design\ICONS_PNG\Devices.png"/>
              <p:cNvPicPr>
                <a:picLocks noChangeAspect="1" noChangeArrowheads="1"/>
              </p:cNvPicPr>
              <p:nvPr/>
            </p:nvPicPr>
            <p:blipFill rotWithShape="1">
              <a:blip r:embed="rId4" cstate="print">
                <a:lum bright="100000" contrast="100000"/>
              </a:blip>
              <a:srcRect l="16132" t="16067" r="23560" b="34306"/>
              <a:stretch/>
            </p:blipFill>
            <p:spPr bwMode="auto">
              <a:xfrm>
                <a:off x="7276179" y="2755360"/>
                <a:ext cx="653379" cy="533954"/>
              </a:xfrm>
              <a:prstGeom prst="rect">
                <a:avLst/>
              </a:prstGeom>
              <a:noFill/>
              <a:ln>
                <a:noFill/>
              </a:ln>
            </p:spPr>
          </p:pic>
        </p:grpSp>
      </p:grpSp>
      <p:sp>
        <p:nvSpPr>
          <p:cNvPr id="2" name="Title 1"/>
          <p:cNvSpPr>
            <a:spLocks noGrp="1"/>
          </p:cNvSpPr>
          <p:nvPr>
            <p:ph type="title"/>
          </p:nvPr>
        </p:nvSpPr>
        <p:spPr/>
        <p:txBody>
          <a:bodyPr/>
          <a:lstStyle/>
          <a:p>
            <a:r>
              <a:rPr lang="ru-RU" dirty="0" smtClean="0"/>
              <a:t>Поддержка мобильных устройств</a:t>
            </a:r>
            <a:endParaRPr lang="en-US" dirty="0"/>
          </a:p>
        </p:txBody>
      </p:sp>
      <p:sp>
        <p:nvSpPr>
          <p:cNvPr id="25" name="TextBox 24"/>
          <p:cNvSpPr txBox="1"/>
          <p:nvPr/>
        </p:nvSpPr>
        <p:spPr>
          <a:xfrm>
            <a:off x="288892" y="1336368"/>
            <a:ext cx="6238236" cy="2881016"/>
          </a:xfrm>
          <a:prstGeom prst="rect">
            <a:avLst/>
          </a:prstGeom>
          <a:noFill/>
        </p:spPr>
        <p:txBody>
          <a:bodyPr wrap="square" lIns="182880" tIns="146304" rIns="182880" bIns="146304" rtlCol="0">
            <a:noAutofit/>
          </a:bodyPr>
          <a:lstStyle/>
          <a:p>
            <a:pPr>
              <a:spcBef>
                <a:spcPct val="20000"/>
              </a:spcBef>
              <a:spcAft>
                <a:spcPts val="1200"/>
              </a:spcAft>
              <a:buSzPct val="80000"/>
            </a:pPr>
            <a:r>
              <a:rPr lang="en-US" sz="3200" spc="-50" dirty="0" smtClean="0">
                <a:gradFill>
                  <a:gsLst>
                    <a:gs pos="2917">
                      <a:srgbClr val="00188F"/>
                    </a:gs>
                    <a:gs pos="30000">
                      <a:srgbClr val="00188F"/>
                    </a:gs>
                  </a:gsLst>
                  <a:lin ang="5400000" scaled="0"/>
                </a:gradFill>
                <a:latin typeface="Segoe UI Light"/>
              </a:rPr>
              <a:t>Microsoft Azure Mobile Services</a:t>
            </a:r>
            <a:r>
              <a:rPr lang="en-US" sz="2800" b="1" spc="-50" dirty="0" smtClean="0">
                <a:gradFill>
                  <a:gsLst>
                    <a:gs pos="2917">
                      <a:srgbClr val="00188F"/>
                    </a:gs>
                    <a:gs pos="30000">
                      <a:srgbClr val="00188F"/>
                    </a:gs>
                  </a:gsLst>
                  <a:lin ang="5400000" scaled="0"/>
                </a:gradFill>
                <a:latin typeface="Segoe UI Light"/>
              </a:rPr>
              <a:t/>
            </a:r>
            <a:br>
              <a:rPr lang="en-US" sz="2800" b="1" spc="-50" dirty="0" smtClean="0">
                <a:gradFill>
                  <a:gsLst>
                    <a:gs pos="2917">
                      <a:srgbClr val="00188F"/>
                    </a:gs>
                    <a:gs pos="30000">
                      <a:srgbClr val="00188F"/>
                    </a:gs>
                  </a:gsLst>
                  <a:lin ang="5400000" scaled="0"/>
                </a:gradFill>
                <a:latin typeface="Segoe UI Light"/>
              </a:rPr>
            </a:br>
            <a:r>
              <a:rPr lang="ru-RU" sz="2800" b="1" spc="-50" dirty="0" smtClean="0">
                <a:gradFill>
                  <a:gsLst>
                    <a:gs pos="2917">
                      <a:srgbClr val="00188F"/>
                    </a:gs>
                    <a:gs pos="30000">
                      <a:srgbClr val="00188F"/>
                    </a:gs>
                  </a:gsLst>
                  <a:lin ang="5400000" scaled="0"/>
                </a:gradFill>
                <a:latin typeface="Segoe UI Light"/>
              </a:rPr>
              <a:t>отличный </a:t>
            </a:r>
            <a:r>
              <a:rPr lang="en-US" sz="2800" b="1" spc="-50" dirty="0" smtClean="0">
                <a:gradFill>
                  <a:gsLst>
                    <a:gs pos="2917">
                      <a:srgbClr val="00188F"/>
                    </a:gs>
                    <a:gs pos="30000">
                      <a:srgbClr val="00188F"/>
                    </a:gs>
                  </a:gsLst>
                  <a:lin ang="5400000" scaled="0"/>
                </a:gradFill>
                <a:latin typeface="Segoe UI Light"/>
              </a:rPr>
              <a:t>backend </a:t>
            </a:r>
            <a:r>
              <a:rPr lang="ru-RU" sz="2800" b="1" spc="-50" dirty="0" smtClean="0">
                <a:gradFill>
                  <a:gsLst>
                    <a:gs pos="2917">
                      <a:srgbClr val="00188F"/>
                    </a:gs>
                    <a:gs pos="30000">
                      <a:srgbClr val="00188F"/>
                    </a:gs>
                  </a:gsLst>
                  <a:lin ang="5400000" scaled="0"/>
                </a:gradFill>
                <a:latin typeface="Segoe UI Light"/>
              </a:rPr>
              <a:t>для мобильных приложений</a:t>
            </a:r>
            <a:endParaRPr lang="ru-RU" sz="2000" b="1" spc="-50" dirty="0">
              <a:gradFill>
                <a:gsLst>
                  <a:gs pos="2917">
                    <a:srgbClr val="00188F"/>
                  </a:gs>
                  <a:gs pos="30000">
                    <a:srgbClr val="00188F"/>
                  </a:gs>
                </a:gsLst>
                <a:lin ang="5400000" scaled="0"/>
              </a:gradFill>
              <a:latin typeface="Segoe UI Light"/>
            </a:endParaRPr>
          </a:p>
          <a:p>
            <a:pPr>
              <a:spcBef>
                <a:spcPct val="20000"/>
              </a:spcBef>
              <a:spcAft>
                <a:spcPts val="1200"/>
              </a:spcAft>
              <a:buSzPct val="80000"/>
            </a:pPr>
            <a:r>
              <a:rPr lang="ru-RU" sz="2000" b="1" spc="-50" dirty="0" smtClean="0">
                <a:gradFill>
                  <a:gsLst>
                    <a:gs pos="2917">
                      <a:srgbClr val="00188F"/>
                    </a:gs>
                    <a:gs pos="30000">
                      <a:srgbClr val="00188F"/>
                    </a:gs>
                  </a:gsLst>
                  <a:lin ang="5400000" scaled="0"/>
                </a:gradFill>
                <a:latin typeface="Segoe UI Light"/>
              </a:rPr>
              <a:t>Авторизация, нотификации, хранение данных</a:t>
            </a:r>
          </a:p>
          <a:p>
            <a:pPr>
              <a:spcBef>
                <a:spcPct val="20000"/>
              </a:spcBef>
              <a:spcAft>
                <a:spcPts val="1200"/>
              </a:spcAft>
              <a:buSzPct val="80000"/>
            </a:pPr>
            <a:r>
              <a:rPr lang="ru-RU" sz="2000" b="1" spc="-50" dirty="0" smtClean="0">
                <a:gradFill>
                  <a:gsLst>
                    <a:gs pos="2917">
                      <a:srgbClr val="00188F"/>
                    </a:gs>
                    <a:gs pos="30000">
                      <a:srgbClr val="00188F"/>
                    </a:gs>
                  </a:gsLst>
                  <a:lin ang="5400000" scaled="0"/>
                </a:gradFill>
                <a:latin typeface="Segoe UI Light"/>
              </a:rPr>
              <a:t>Поддержка </a:t>
            </a:r>
            <a:r>
              <a:rPr lang="en-US" sz="2000" b="1" spc="-50" dirty="0" smtClean="0">
                <a:gradFill>
                  <a:gsLst>
                    <a:gs pos="2917">
                      <a:srgbClr val="00188F"/>
                    </a:gs>
                    <a:gs pos="30000">
                      <a:srgbClr val="00188F"/>
                    </a:gs>
                  </a:gsLst>
                  <a:lin ang="5400000" scaled="0"/>
                </a:gradFill>
                <a:latin typeface="Segoe UI Light"/>
              </a:rPr>
              <a:t>IOS, Android</a:t>
            </a:r>
          </a:p>
          <a:p>
            <a:pPr>
              <a:spcBef>
                <a:spcPct val="20000"/>
              </a:spcBef>
              <a:spcAft>
                <a:spcPts val="1200"/>
              </a:spcAft>
              <a:buSzPct val="80000"/>
            </a:pPr>
            <a:r>
              <a:rPr lang="en-US" sz="2000" b="1" spc="-50" dirty="0" smtClean="0">
                <a:gradFill>
                  <a:gsLst>
                    <a:gs pos="2917">
                      <a:srgbClr val="00188F"/>
                    </a:gs>
                    <a:gs pos="30000">
                      <a:srgbClr val="00188F"/>
                    </a:gs>
                  </a:gsLst>
                  <a:lin ang="5400000" scaled="0"/>
                </a:gradFill>
                <a:latin typeface="Segoe UI Light"/>
              </a:rPr>
              <a:t>Open source SDK </a:t>
            </a:r>
            <a:r>
              <a:rPr lang="ru-RU" sz="2000" b="1" spc="-50" dirty="0" smtClean="0">
                <a:gradFill>
                  <a:gsLst>
                    <a:gs pos="2917">
                      <a:srgbClr val="00188F"/>
                    </a:gs>
                    <a:gs pos="30000">
                      <a:srgbClr val="00188F"/>
                    </a:gs>
                  </a:gsLst>
                  <a:lin ang="5400000" scaled="0"/>
                </a:gradFill>
                <a:latin typeface="Segoe UI Light"/>
              </a:rPr>
              <a:t>для разработки</a:t>
            </a:r>
            <a:endParaRPr lang="en-US" sz="2000" b="1" spc="-50" dirty="0" smtClean="0">
              <a:gradFill>
                <a:gsLst>
                  <a:gs pos="2917">
                    <a:srgbClr val="00188F"/>
                  </a:gs>
                  <a:gs pos="30000">
                    <a:srgbClr val="00188F"/>
                  </a:gs>
                </a:gsLst>
                <a:lin ang="5400000" scaled="0"/>
              </a:gradFill>
              <a:latin typeface="Segoe UI Light"/>
            </a:endParaRPr>
          </a:p>
          <a:p>
            <a:pPr marL="0" lvl="1"/>
            <a:endParaRPr lang="en-US" sz="2000" dirty="0" smtClean="0">
              <a:solidFill>
                <a:srgbClr val="505050"/>
              </a:solidFill>
              <a:latin typeface="Segoe UI Light"/>
            </a:endParaRPr>
          </a:p>
          <a:p>
            <a:pPr>
              <a:spcBef>
                <a:spcPct val="20000"/>
              </a:spcBef>
              <a:spcAft>
                <a:spcPts val="1200"/>
              </a:spcAft>
              <a:buSzPct val="80000"/>
            </a:pPr>
            <a:endParaRPr lang="en-US" sz="2800" b="1" spc="-50" dirty="0" smtClean="0">
              <a:gradFill>
                <a:gsLst>
                  <a:gs pos="2917">
                    <a:srgbClr val="00188F"/>
                  </a:gs>
                  <a:gs pos="30000">
                    <a:srgbClr val="00188F"/>
                  </a:gs>
                </a:gsLst>
                <a:lin ang="5400000" scaled="0"/>
              </a:gradFill>
              <a:latin typeface="Segoe UI Light"/>
            </a:endParaRPr>
          </a:p>
        </p:txBody>
      </p:sp>
      <p:sp>
        <p:nvSpPr>
          <p:cNvPr id="16" name="Freeform 62"/>
          <p:cNvSpPr>
            <a:spLocks noEditPoints="1"/>
          </p:cNvSpPr>
          <p:nvPr/>
        </p:nvSpPr>
        <p:spPr bwMode="black">
          <a:xfrm>
            <a:off x="9614403" y="2715816"/>
            <a:ext cx="454265" cy="376060"/>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914224"/>
            <a:endParaRPr lang="en-US">
              <a:solidFill>
                <a:srgbClr val="FFFFFF"/>
              </a:solidFill>
            </a:endParaRPr>
          </a:p>
        </p:txBody>
      </p:sp>
      <p:sp>
        <p:nvSpPr>
          <p:cNvPr id="28" name="Freeform 94"/>
          <p:cNvSpPr>
            <a:spLocks noEditPoints="1"/>
          </p:cNvSpPr>
          <p:nvPr/>
        </p:nvSpPr>
        <p:spPr bwMode="auto">
          <a:xfrm rot="17100000">
            <a:off x="7563297" y="5085423"/>
            <a:ext cx="1324325" cy="1787114"/>
          </a:xfrm>
          <a:custGeom>
            <a:avLst/>
            <a:gdLst>
              <a:gd name="T0" fmla="*/ 535 w 586"/>
              <a:gd name="T1" fmla="*/ 0 h 791"/>
              <a:gd name="T2" fmla="*/ 586 w 586"/>
              <a:gd name="T3" fmla="*/ 50 h 791"/>
              <a:gd name="T4" fmla="*/ 586 w 586"/>
              <a:gd name="T5" fmla="*/ 585 h 791"/>
              <a:gd name="T6" fmla="*/ 535 w 586"/>
              <a:gd name="T7" fmla="*/ 637 h 791"/>
              <a:gd name="T8" fmla="*/ 308 w 586"/>
              <a:gd name="T9" fmla="*/ 637 h 791"/>
              <a:gd name="T10" fmla="*/ 306 w 586"/>
              <a:gd name="T11" fmla="*/ 590 h 791"/>
              <a:gd name="T12" fmla="*/ 535 w 586"/>
              <a:gd name="T13" fmla="*/ 590 h 791"/>
              <a:gd name="T14" fmla="*/ 539 w 586"/>
              <a:gd name="T15" fmla="*/ 585 h 791"/>
              <a:gd name="T16" fmla="*/ 539 w 586"/>
              <a:gd name="T17" fmla="*/ 50 h 791"/>
              <a:gd name="T18" fmla="*/ 535 w 586"/>
              <a:gd name="T19" fmla="*/ 46 h 791"/>
              <a:gd name="T20" fmla="*/ 147 w 586"/>
              <a:gd name="T21" fmla="*/ 46 h 791"/>
              <a:gd name="T22" fmla="*/ 142 w 586"/>
              <a:gd name="T23" fmla="*/ 50 h 791"/>
              <a:gd name="T24" fmla="*/ 142 w 586"/>
              <a:gd name="T25" fmla="*/ 368 h 791"/>
              <a:gd name="T26" fmla="*/ 103 w 586"/>
              <a:gd name="T27" fmla="*/ 443 h 791"/>
              <a:gd name="T28" fmla="*/ 95 w 586"/>
              <a:gd name="T29" fmla="*/ 458 h 791"/>
              <a:gd name="T30" fmla="*/ 95 w 586"/>
              <a:gd name="T31" fmla="*/ 50 h 791"/>
              <a:gd name="T32" fmla="*/ 147 w 586"/>
              <a:gd name="T33" fmla="*/ 0 h 791"/>
              <a:gd name="T34" fmla="*/ 535 w 586"/>
              <a:gd name="T35" fmla="*/ 0 h 791"/>
              <a:gd name="T36" fmla="*/ 252 w 586"/>
              <a:gd name="T37" fmla="*/ 578 h 791"/>
              <a:gd name="T38" fmla="*/ 162 w 586"/>
              <a:gd name="T39" fmla="*/ 519 h 791"/>
              <a:gd name="T40" fmla="*/ 228 w 586"/>
              <a:gd name="T41" fmla="*/ 379 h 791"/>
              <a:gd name="T42" fmla="*/ 217 w 586"/>
              <a:gd name="T43" fmla="*/ 341 h 791"/>
              <a:gd name="T44" fmla="*/ 184 w 586"/>
              <a:gd name="T45" fmla="*/ 357 h 791"/>
              <a:gd name="T46" fmla="*/ 84 w 586"/>
              <a:gd name="T47" fmla="*/ 549 h 791"/>
              <a:gd name="T48" fmla="*/ 70 w 586"/>
              <a:gd name="T49" fmla="*/ 487 h 791"/>
              <a:gd name="T50" fmla="*/ 17 w 586"/>
              <a:gd name="T51" fmla="*/ 445 h 791"/>
              <a:gd name="T52" fmla="*/ 17 w 586"/>
              <a:gd name="T53" fmla="*/ 495 h 791"/>
              <a:gd name="T54" fmla="*/ 42 w 586"/>
              <a:gd name="T55" fmla="*/ 692 h 791"/>
              <a:gd name="T56" fmla="*/ 46 w 586"/>
              <a:gd name="T57" fmla="*/ 723 h 791"/>
              <a:gd name="T58" fmla="*/ 53 w 586"/>
              <a:gd name="T59" fmla="*/ 737 h 791"/>
              <a:gd name="T60" fmla="*/ 88 w 586"/>
              <a:gd name="T61" fmla="*/ 770 h 791"/>
              <a:gd name="T62" fmla="*/ 201 w 586"/>
              <a:gd name="T63" fmla="*/ 739 h 791"/>
              <a:gd name="T64" fmla="*/ 203 w 586"/>
              <a:gd name="T65" fmla="*/ 735 h 791"/>
              <a:gd name="T66" fmla="*/ 276 w 586"/>
              <a:gd name="T67" fmla="*/ 628 h 791"/>
              <a:gd name="T68" fmla="*/ 252 w 586"/>
              <a:gd name="T69" fmla="*/ 57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6" h="791">
                <a:moveTo>
                  <a:pt x="535" y="0"/>
                </a:moveTo>
                <a:cubicBezTo>
                  <a:pt x="564" y="0"/>
                  <a:pt x="586" y="23"/>
                  <a:pt x="586" y="50"/>
                </a:cubicBezTo>
                <a:cubicBezTo>
                  <a:pt x="586" y="50"/>
                  <a:pt x="586" y="50"/>
                  <a:pt x="586" y="585"/>
                </a:cubicBezTo>
                <a:cubicBezTo>
                  <a:pt x="586" y="613"/>
                  <a:pt x="564" y="637"/>
                  <a:pt x="535" y="637"/>
                </a:cubicBezTo>
                <a:cubicBezTo>
                  <a:pt x="535" y="637"/>
                  <a:pt x="535" y="637"/>
                  <a:pt x="308" y="637"/>
                </a:cubicBezTo>
                <a:cubicBezTo>
                  <a:pt x="315" y="623"/>
                  <a:pt x="315" y="606"/>
                  <a:pt x="306" y="590"/>
                </a:cubicBezTo>
                <a:cubicBezTo>
                  <a:pt x="306" y="590"/>
                  <a:pt x="306" y="590"/>
                  <a:pt x="535" y="590"/>
                </a:cubicBezTo>
                <a:cubicBezTo>
                  <a:pt x="537" y="590"/>
                  <a:pt x="539" y="588"/>
                  <a:pt x="539" y="585"/>
                </a:cubicBezTo>
                <a:cubicBezTo>
                  <a:pt x="539" y="585"/>
                  <a:pt x="539" y="585"/>
                  <a:pt x="539" y="50"/>
                </a:cubicBezTo>
                <a:cubicBezTo>
                  <a:pt x="539" y="48"/>
                  <a:pt x="537" y="46"/>
                  <a:pt x="535" y="46"/>
                </a:cubicBezTo>
                <a:cubicBezTo>
                  <a:pt x="535" y="46"/>
                  <a:pt x="535" y="46"/>
                  <a:pt x="147" y="46"/>
                </a:cubicBezTo>
                <a:cubicBezTo>
                  <a:pt x="144" y="46"/>
                  <a:pt x="142" y="48"/>
                  <a:pt x="142" y="50"/>
                </a:cubicBezTo>
                <a:cubicBezTo>
                  <a:pt x="142" y="50"/>
                  <a:pt x="142" y="50"/>
                  <a:pt x="142" y="368"/>
                </a:cubicBezTo>
                <a:cubicBezTo>
                  <a:pt x="142" y="368"/>
                  <a:pt x="142" y="368"/>
                  <a:pt x="103" y="443"/>
                </a:cubicBezTo>
                <a:cubicBezTo>
                  <a:pt x="103" y="443"/>
                  <a:pt x="103" y="443"/>
                  <a:pt x="95" y="458"/>
                </a:cubicBezTo>
                <a:cubicBezTo>
                  <a:pt x="95" y="458"/>
                  <a:pt x="95" y="458"/>
                  <a:pt x="95" y="50"/>
                </a:cubicBezTo>
                <a:cubicBezTo>
                  <a:pt x="95" y="23"/>
                  <a:pt x="118" y="0"/>
                  <a:pt x="147" y="0"/>
                </a:cubicBezTo>
                <a:cubicBezTo>
                  <a:pt x="147" y="0"/>
                  <a:pt x="147" y="0"/>
                  <a:pt x="535" y="0"/>
                </a:cubicBezTo>
                <a:close/>
                <a:moveTo>
                  <a:pt x="252" y="578"/>
                </a:moveTo>
                <a:cubicBezTo>
                  <a:pt x="162" y="519"/>
                  <a:pt x="162" y="519"/>
                  <a:pt x="162" y="519"/>
                </a:cubicBezTo>
                <a:cubicBezTo>
                  <a:pt x="186" y="473"/>
                  <a:pt x="204" y="425"/>
                  <a:pt x="228" y="379"/>
                </a:cubicBezTo>
                <a:cubicBezTo>
                  <a:pt x="237" y="366"/>
                  <a:pt x="230" y="347"/>
                  <a:pt x="217" y="341"/>
                </a:cubicBezTo>
                <a:cubicBezTo>
                  <a:pt x="203" y="333"/>
                  <a:pt x="192" y="343"/>
                  <a:pt x="184" y="357"/>
                </a:cubicBezTo>
                <a:cubicBezTo>
                  <a:pt x="154" y="417"/>
                  <a:pt x="116" y="488"/>
                  <a:pt x="84" y="549"/>
                </a:cubicBezTo>
                <a:cubicBezTo>
                  <a:pt x="83" y="535"/>
                  <a:pt x="70" y="487"/>
                  <a:pt x="70" y="487"/>
                </a:cubicBezTo>
                <a:cubicBezTo>
                  <a:pt x="67" y="469"/>
                  <a:pt x="37" y="443"/>
                  <a:pt x="17" y="445"/>
                </a:cubicBezTo>
                <a:cubicBezTo>
                  <a:pt x="0" y="445"/>
                  <a:pt x="14" y="476"/>
                  <a:pt x="17" y="495"/>
                </a:cubicBezTo>
                <a:cubicBezTo>
                  <a:pt x="28" y="562"/>
                  <a:pt x="31" y="626"/>
                  <a:pt x="42" y="692"/>
                </a:cubicBezTo>
                <a:cubicBezTo>
                  <a:pt x="42" y="704"/>
                  <a:pt x="43" y="713"/>
                  <a:pt x="46" y="723"/>
                </a:cubicBezTo>
                <a:cubicBezTo>
                  <a:pt x="48" y="728"/>
                  <a:pt x="51" y="734"/>
                  <a:pt x="53" y="737"/>
                </a:cubicBezTo>
                <a:cubicBezTo>
                  <a:pt x="62" y="749"/>
                  <a:pt x="74" y="763"/>
                  <a:pt x="88" y="770"/>
                </a:cubicBezTo>
                <a:cubicBezTo>
                  <a:pt x="129" y="791"/>
                  <a:pt x="178" y="777"/>
                  <a:pt x="201" y="739"/>
                </a:cubicBezTo>
                <a:cubicBezTo>
                  <a:pt x="201" y="739"/>
                  <a:pt x="203" y="737"/>
                  <a:pt x="203" y="735"/>
                </a:cubicBezTo>
                <a:cubicBezTo>
                  <a:pt x="276" y="628"/>
                  <a:pt x="276" y="628"/>
                  <a:pt x="276" y="628"/>
                </a:cubicBezTo>
                <a:cubicBezTo>
                  <a:pt x="282" y="614"/>
                  <a:pt x="266" y="586"/>
                  <a:pt x="252" y="57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00188F"/>
              </a:solidFill>
            </a:endParaRPr>
          </a:p>
        </p:txBody>
      </p:sp>
      <p:cxnSp>
        <p:nvCxnSpPr>
          <p:cNvPr id="35" name="Straight Arrow Connector 34"/>
          <p:cNvCxnSpPr/>
          <p:nvPr/>
        </p:nvCxnSpPr>
        <p:spPr>
          <a:xfrm>
            <a:off x="11275142" y="3833271"/>
            <a:ext cx="0" cy="650239"/>
          </a:xfrm>
          <a:prstGeom prst="straightConnector1">
            <a:avLst/>
          </a:prstGeom>
          <a:ln w="85725" cap="rnd">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141066" y="3833271"/>
            <a:ext cx="544437" cy="0"/>
          </a:xfrm>
          <a:prstGeom prst="straightConnector1">
            <a:avLst/>
          </a:prstGeom>
          <a:ln w="85725" cap="rnd">
            <a:solidFill>
              <a:schemeClr val="accent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225459" y="4321277"/>
            <a:ext cx="0" cy="943897"/>
          </a:xfrm>
          <a:prstGeom prst="straightConnector1">
            <a:avLst/>
          </a:prstGeom>
          <a:ln w="85725" cap="rnd">
            <a:solidFill>
              <a:schemeClr val="accent2"/>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82492" y="3833271"/>
            <a:ext cx="0" cy="768226"/>
          </a:xfrm>
          <a:prstGeom prst="straightConnector1">
            <a:avLst/>
          </a:prstGeom>
          <a:ln w="85725" cap="rnd">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4614550" y="4622500"/>
            <a:ext cx="935884" cy="1595897"/>
            <a:chOff x="4614550" y="4622500"/>
            <a:chExt cx="935884" cy="1595897"/>
          </a:xfrm>
        </p:grpSpPr>
        <p:sp>
          <p:nvSpPr>
            <p:cNvPr id="13" name="Rounded Rectangle 12"/>
            <p:cNvSpPr/>
            <p:nvPr/>
          </p:nvSpPr>
          <p:spPr bwMode="auto">
            <a:xfrm>
              <a:off x="4614550" y="4622500"/>
              <a:ext cx="935884" cy="1595897"/>
            </a:xfrm>
            <a:prstGeom prst="roundRect">
              <a:avLst/>
            </a:prstGeom>
            <a:solidFill>
              <a:srgbClr val="FFFFFF"/>
            </a:solidFill>
            <a:ln w="285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sp>
          <p:nvSpPr>
            <p:cNvPr id="14" name="Rectangle 13"/>
            <p:cNvSpPr/>
            <p:nvPr/>
          </p:nvSpPr>
          <p:spPr bwMode="auto">
            <a:xfrm>
              <a:off x="4698242" y="4812368"/>
              <a:ext cx="768500" cy="113279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sp>
          <p:nvSpPr>
            <p:cNvPr id="17" name="Oval 16"/>
            <p:cNvSpPr/>
            <p:nvPr/>
          </p:nvSpPr>
          <p:spPr bwMode="auto">
            <a:xfrm>
              <a:off x="4980894" y="5978981"/>
              <a:ext cx="203187" cy="203186"/>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sp>
          <p:nvSpPr>
            <p:cNvPr id="15" name="Rounded Rectangle 14"/>
            <p:cNvSpPr/>
            <p:nvPr/>
          </p:nvSpPr>
          <p:spPr bwMode="auto">
            <a:xfrm>
              <a:off x="5033898" y="6031985"/>
              <a:ext cx="92417" cy="92416"/>
            </a:xfrm>
            <a:prstGeom prst="roundRect">
              <a:avLst>
                <a:gd name="adj" fmla="val 22127"/>
              </a:avLst>
            </a:prstGeom>
            <a:noFill/>
            <a:ln w="6350">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grpSp>
      <p:cxnSp>
        <p:nvCxnSpPr>
          <p:cNvPr id="31" name="Straight Arrow Connector 30"/>
          <p:cNvCxnSpPr/>
          <p:nvPr/>
        </p:nvCxnSpPr>
        <p:spPr>
          <a:xfrm>
            <a:off x="10810568" y="3833271"/>
            <a:ext cx="464574" cy="0"/>
          </a:xfrm>
          <a:prstGeom prst="straightConnector1">
            <a:avLst/>
          </a:prstGeom>
          <a:ln w="85725" cap="rnd">
            <a:solidFill>
              <a:schemeClr val="accent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Freeform 43"/>
          <p:cNvSpPr>
            <a:spLocks noEditPoints="1"/>
          </p:cNvSpPr>
          <p:nvPr/>
        </p:nvSpPr>
        <p:spPr bwMode="black">
          <a:xfrm>
            <a:off x="10791739" y="4490534"/>
            <a:ext cx="964787" cy="1859830"/>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00188F"/>
              </a:solidFill>
            </a:endParaRPr>
          </a:p>
        </p:txBody>
      </p:sp>
    </p:spTree>
    <p:extLst>
      <p:ext uri="{BB962C8B-B14F-4D97-AF65-F5344CB8AC3E}">
        <p14:creationId xmlns:p14="http://schemas.microsoft.com/office/powerpoint/2010/main" val="4165736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250" fill="hold"/>
                                        <p:tgtEl>
                                          <p:spTgt spid="72"/>
                                        </p:tgtEl>
                                        <p:attrNameLst>
                                          <p:attrName>ppt_w</p:attrName>
                                        </p:attrNameLst>
                                      </p:cBhvr>
                                      <p:tavLst>
                                        <p:tav tm="0">
                                          <p:val>
                                            <p:fltVal val="0"/>
                                          </p:val>
                                        </p:tav>
                                        <p:tav tm="100000">
                                          <p:val>
                                            <p:strVal val="#ppt_w"/>
                                          </p:val>
                                        </p:tav>
                                      </p:tavLst>
                                    </p:anim>
                                    <p:anim calcmode="lin" valueType="num">
                                      <p:cBhvr>
                                        <p:cTn id="8" dur="250" fill="hold"/>
                                        <p:tgtEl>
                                          <p:spTgt spid="72"/>
                                        </p:tgtEl>
                                        <p:attrNameLst>
                                          <p:attrName>ppt_h</p:attrName>
                                        </p:attrNameLst>
                                      </p:cBhvr>
                                      <p:tavLst>
                                        <p:tav tm="0">
                                          <p:val>
                                            <p:fltVal val="0"/>
                                          </p:val>
                                        </p:tav>
                                        <p:tav tm="100000">
                                          <p:val>
                                            <p:strVal val="#ppt_h"/>
                                          </p:val>
                                        </p:tav>
                                      </p:tavLst>
                                    </p:anim>
                                    <p:animEffect transition="in" filter="fade">
                                      <p:cBhvr>
                                        <p:cTn id="9" dur="250"/>
                                        <p:tgtEl>
                                          <p:spTgt spid="72"/>
                                        </p:tgtEl>
                                      </p:cBhvr>
                                    </p:animEffect>
                                  </p:childTnLst>
                                </p:cTn>
                              </p:par>
                              <p:par>
                                <p:cTn id="10" presetID="6" presetClass="emph" presetSubtype="0" decel="100000" fill="hold" grpId="1" nodeType="withEffect">
                                  <p:stCondLst>
                                    <p:cond delay="200"/>
                                  </p:stCondLst>
                                  <p:childTnLst>
                                    <p:animScale>
                                      <p:cBhvr>
                                        <p:cTn id="11" dur="250" fill="hold"/>
                                        <p:tgtEl>
                                          <p:spTgt spid="72"/>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72"/>
                                        </p:tgtEl>
                                      </p:cBhvr>
                                      <p:by x="91000" y="91000"/>
                                    </p:animScale>
                                  </p:childTnLst>
                                </p:cTn>
                              </p:par>
                              <p:par>
                                <p:cTn id="14" presetID="10" presetClass="entr" presetSubtype="0" fill="hold" grpId="0" nodeType="withEffect">
                                  <p:stCondLst>
                                    <p:cond delay="2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600"/>
                                        <p:tgtEl>
                                          <p:spTgt spid="25"/>
                                        </p:tgtEl>
                                      </p:cBhvr>
                                    </p:animEffect>
                                  </p:childTnLst>
                                </p:cTn>
                              </p:par>
                              <p:par>
                                <p:cTn id="17" presetID="35" presetClass="path" presetSubtype="0" decel="100000" fill="hold" grpId="1" nodeType="withEffect">
                                  <p:stCondLst>
                                    <p:cond delay="0"/>
                                  </p:stCondLst>
                                  <p:childTnLst>
                                    <p:animMotion origin="layout" path="M -0.05552 0.00023 L -3.51034E-6 0.00023 " pathEditMode="relative" rAng="0" ptsTypes="AA">
                                      <p:cBhvr>
                                        <p:cTn id="18" dur="800" fill="hold"/>
                                        <p:tgtEl>
                                          <p:spTgt spid="25"/>
                                        </p:tgtEl>
                                        <p:attrNameLst>
                                          <p:attrName>ppt_x</p:attrName>
                                          <p:attrName>ppt_y</p:attrName>
                                        </p:attrNameLst>
                                      </p:cBhvr>
                                      <p:rCtr x="2770" y="0"/>
                                    </p:animMotion>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800"/>
                            </p:stCondLst>
                            <p:childTnLst>
                              <p:par>
                                <p:cTn id="26" presetID="10"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22" presetClass="entr" presetSubtype="4" fill="hold"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250"/>
                                        <p:tgtEl>
                                          <p:spTgt spid="39"/>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22" presetClass="entr" presetSubtype="4" fill="hold" nodeType="withEffect">
                                  <p:stCondLst>
                                    <p:cond delay="50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par>
                                <p:cTn id="38" presetID="22" presetClass="entr" presetSubtype="4" fill="hold" nodeType="withEffect">
                                  <p:stCondLst>
                                    <p:cond delay="50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250"/>
                                        <p:tgtEl>
                                          <p:spTgt spid="2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22" presetClass="entr" presetSubtype="4" fill="hold" nodeType="withEffect">
                                  <p:stCondLst>
                                    <p:cond delay="500"/>
                                  </p:stCondLst>
                                  <p:childTnLst>
                                    <p:set>
                                      <p:cBhvr>
                                        <p:cTn id="45" dur="1" fill="hold">
                                          <p:stCondLst>
                                            <p:cond delay="0"/>
                                          </p:stCondLst>
                                        </p:cTn>
                                        <p:tgtEl>
                                          <p:spTgt spid="35"/>
                                        </p:tgtEl>
                                        <p:attrNameLst>
                                          <p:attrName>style.visibility</p:attrName>
                                        </p:attrNameLst>
                                      </p:cBhvr>
                                      <p:to>
                                        <p:strVal val="visible"/>
                                      </p:to>
                                    </p:set>
                                    <p:animEffect transition="in" filter="wipe(down)">
                                      <p:cBhvr>
                                        <p:cTn id="46" dur="250"/>
                                        <p:tgtEl>
                                          <p:spTgt spid="35"/>
                                        </p:tgtEl>
                                      </p:cBhvr>
                                    </p:animEffect>
                                  </p:childTnLst>
                                </p:cTn>
                              </p:par>
                              <p:par>
                                <p:cTn id="47" presetID="22" presetClass="entr" presetSubtype="4" fill="hold" nodeType="withEffect">
                                  <p:stCondLst>
                                    <p:cond delay="75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2" grpId="2" animBg="1"/>
      <p:bldP spid="25" grpId="0"/>
      <p:bldP spid="25" grpId="1"/>
      <p:bldP spid="16" grpId="0" animBg="1"/>
      <p:bldP spid="28"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74637" y="292082"/>
            <a:ext cx="12161837" cy="946413"/>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4400" b="1" dirty="0" smtClean="0">
                <a:solidFill>
                  <a:srgbClr val="1A2207"/>
                </a:solidFill>
              </a:rPr>
              <a:t>Azure </a:t>
            </a:r>
            <a:r>
              <a:rPr lang="en-US" sz="4400" b="1" dirty="0" smtClean="0">
                <a:solidFill>
                  <a:srgbClr val="1A2207"/>
                </a:solidFill>
              </a:rPr>
              <a:t>– </a:t>
            </a:r>
            <a:r>
              <a:rPr lang="ru-RU" sz="4400" b="1" dirty="0" smtClean="0">
                <a:solidFill>
                  <a:srgbClr val="1A2207"/>
                </a:solidFill>
              </a:rPr>
              <a:t>широкий выбор моделей лицензирования</a:t>
            </a:r>
            <a:endParaRPr sz="4400" b="1" dirty="0">
              <a:solidFill>
                <a:srgbClr val="1A2207"/>
              </a:solidFill>
            </a:endParaRPr>
          </a:p>
        </p:txBody>
      </p:sp>
      <p:sp>
        <p:nvSpPr>
          <p:cNvPr id="3" name="Flowchart: Magnetic Disk 2"/>
          <p:cNvSpPr/>
          <p:nvPr/>
        </p:nvSpPr>
        <p:spPr bwMode="auto">
          <a:xfrm>
            <a:off x="2593918" y="1397917"/>
            <a:ext cx="1867988" cy="1828800"/>
          </a:xfrm>
          <a:prstGeom prst="flowChartMagneticDisk">
            <a:avLst/>
          </a:prstGeom>
          <a:solidFill>
            <a:schemeClr val="tx2">
              <a:lumMod val="20000"/>
              <a:lumOff val="80000"/>
            </a:schemeClr>
          </a:solidFill>
          <a:ln>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ln>
                <a:solidFill>
                  <a:srgbClr val="8CC600"/>
                </a:solidFill>
              </a:ln>
              <a:gradFill>
                <a:gsLst>
                  <a:gs pos="1250">
                    <a:srgbClr val="EFEFEF"/>
                  </a:gs>
                  <a:gs pos="10417">
                    <a:srgbClr val="EFEFEF"/>
                  </a:gs>
                </a:gsLst>
                <a:lin ang="5400000" scaled="0"/>
              </a:gradFill>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77460" y="1950059"/>
            <a:ext cx="1099936" cy="1241323"/>
          </a:xfrm>
          <a:prstGeom prst="rect">
            <a:avLst/>
          </a:prstGeom>
        </p:spPr>
      </p:pic>
      <p:sp>
        <p:nvSpPr>
          <p:cNvPr id="6" name="TextBox 5"/>
          <p:cNvSpPr txBox="1"/>
          <p:nvPr/>
        </p:nvSpPr>
        <p:spPr>
          <a:xfrm>
            <a:off x="812047" y="5347250"/>
            <a:ext cx="3722749" cy="960263"/>
          </a:xfrm>
          <a:prstGeom prst="rect">
            <a:avLst/>
          </a:prstGeom>
          <a:noFill/>
        </p:spPr>
        <p:txBody>
          <a:bodyPr wrap="none" lIns="182880" tIns="146304" rIns="182880" bIns="146304" rtlCol="0">
            <a:spAutoFit/>
          </a:bodyPr>
          <a:lstStyle/>
          <a:p>
            <a:pPr algn="ctr">
              <a:lnSpc>
                <a:spcPct val="90000"/>
              </a:lnSpc>
            </a:pPr>
            <a:r>
              <a:rPr lang="en-US" sz="2400" spc="-50" dirty="0" smtClean="0">
                <a:gradFill>
                  <a:gsLst>
                    <a:gs pos="2917">
                      <a:srgbClr val="505050"/>
                    </a:gs>
                    <a:gs pos="30000">
                      <a:srgbClr val="505050"/>
                    </a:gs>
                  </a:gsLst>
                  <a:lin ang="5400000" scaled="0"/>
                </a:gradFill>
              </a:rPr>
              <a:t>Managed by Microsoft</a:t>
            </a:r>
          </a:p>
          <a:p>
            <a:pPr algn="ctr">
              <a:lnSpc>
                <a:spcPct val="90000"/>
              </a:lnSpc>
            </a:pPr>
            <a:r>
              <a:rPr lang="en-US" sz="2400" spc="-50" dirty="0" smtClean="0">
                <a:gradFill>
                  <a:gsLst>
                    <a:gs pos="2917">
                      <a:srgbClr val="505050"/>
                    </a:gs>
                    <a:gs pos="30000">
                      <a:srgbClr val="505050"/>
                    </a:gs>
                  </a:gsLst>
                  <a:lin ang="5400000" scaled="0"/>
                </a:gradFill>
              </a:rPr>
              <a:t>Multi-tenant environment</a:t>
            </a:r>
          </a:p>
        </p:txBody>
      </p:sp>
      <p:cxnSp>
        <p:nvCxnSpPr>
          <p:cNvPr id="8" name="Straight Connector 7"/>
          <p:cNvCxnSpPr/>
          <p:nvPr/>
        </p:nvCxnSpPr>
        <p:spPr>
          <a:xfrm flipH="1">
            <a:off x="5345937" y="1397917"/>
            <a:ext cx="4745" cy="5169322"/>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bwMode="auto">
          <a:xfrm>
            <a:off x="6476832" y="1397917"/>
            <a:ext cx="1867988" cy="1828800"/>
          </a:xfrm>
          <a:prstGeom prst="flowChartMagneticDisk">
            <a:avLst/>
          </a:prstGeom>
          <a:solidFill>
            <a:schemeClr val="tx2">
              <a:lumMod val="20000"/>
              <a:lumOff val="80000"/>
            </a:schemeClr>
          </a:solidFill>
          <a:ln>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ln>
                <a:solidFill>
                  <a:srgbClr val="8CC600"/>
                </a:solidFill>
              </a:ln>
              <a:gradFill>
                <a:gsLst>
                  <a:gs pos="1250">
                    <a:srgbClr val="EFEFEF"/>
                  </a:gs>
                  <a:gs pos="10417">
                    <a:srgbClr val="EFEFEF"/>
                  </a:gs>
                </a:gsLst>
                <a:lin ang="5400000" scaled="0"/>
              </a:gradFill>
            </a:endParaRPr>
          </a:p>
        </p:txBody>
      </p:sp>
      <p:sp>
        <p:nvSpPr>
          <p:cNvPr id="12" name="TextBox 11"/>
          <p:cNvSpPr txBox="1"/>
          <p:nvPr/>
        </p:nvSpPr>
        <p:spPr>
          <a:xfrm>
            <a:off x="6476832" y="5347251"/>
            <a:ext cx="4650889" cy="960263"/>
          </a:xfrm>
          <a:prstGeom prst="rect">
            <a:avLst/>
          </a:prstGeom>
          <a:noFill/>
        </p:spPr>
        <p:txBody>
          <a:bodyPr wrap="none" lIns="182880" tIns="146304" rIns="182880" bIns="146304" rtlCol="0">
            <a:spAutoFit/>
          </a:bodyPr>
          <a:lstStyle/>
          <a:p>
            <a:pPr algn="ctr">
              <a:lnSpc>
                <a:spcPct val="90000"/>
              </a:lnSpc>
            </a:pPr>
            <a:r>
              <a:rPr lang="en-US" sz="2400" spc="-50" dirty="0" smtClean="0">
                <a:gradFill>
                  <a:gsLst>
                    <a:gs pos="2917">
                      <a:srgbClr val="505050"/>
                    </a:gs>
                    <a:gs pos="30000">
                      <a:srgbClr val="505050"/>
                    </a:gs>
                  </a:gsLst>
                  <a:lin ang="5400000" scaled="0"/>
                </a:gradFill>
              </a:rPr>
              <a:t>Managed by Customer</a:t>
            </a:r>
          </a:p>
          <a:p>
            <a:pPr algn="ctr">
              <a:lnSpc>
                <a:spcPct val="90000"/>
              </a:lnSpc>
            </a:pPr>
            <a:r>
              <a:rPr lang="en-US" sz="2400" spc="-50" dirty="0" smtClean="0">
                <a:gradFill>
                  <a:gsLst>
                    <a:gs pos="2917">
                      <a:srgbClr val="505050"/>
                    </a:gs>
                    <a:gs pos="30000">
                      <a:srgbClr val="505050"/>
                    </a:gs>
                  </a:gsLst>
                  <a:lin ang="5400000" scaled="0"/>
                </a:gradFill>
              </a:rPr>
              <a:t>100% compatible w/on-premises</a:t>
            </a:r>
          </a:p>
        </p:txBody>
      </p:sp>
      <p:grpSp>
        <p:nvGrpSpPr>
          <p:cNvPr id="14" name="Group 13"/>
          <p:cNvGrpSpPr/>
          <p:nvPr/>
        </p:nvGrpSpPr>
        <p:grpSpPr bwMode="black">
          <a:xfrm>
            <a:off x="6835809" y="2144296"/>
            <a:ext cx="1150033" cy="872351"/>
            <a:chOff x="7010400" y="2133600"/>
            <a:chExt cx="1379538" cy="1065213"/>
          </a:xfrm>
          <a:solidFill>
            <a:schemeClr val="tx2"/>
          </a:solidFill>
        </p:grpSpPr>
        <p:sp>
          <p:nvSpPr>
            <p:cNvPr id="15"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6"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7"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7"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8"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9"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0"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1"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6"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7"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8"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9"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60"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61"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sp>
        <p:nvSpPr>
          <p:cNvPr id="2" name="TextBox 1"/>
          <p:cNvSpPr txBox="1"/>
          <p:nvPr/>
        </p:nvSpPr>
        <p:spPr>
          <a:xfrm>
            <a:off x="451787" y="4241303"/>
            <a:ext cx="4430957" cy="627864"/>
          </a:xfrm>
          <a:prstGeom prst="rect">
            <a:avLst/>
          </a:prstGeom>
          <a:noFill/>
        </p:spPr>
        <p:txBody>
          <a:bodyPr wrap="none" lIns="182880" tIns="146304" rIns="182880" bIns="146304" rtlCol="0">
            <a:spAutoFit/>
          </a:bodyPr>
          <a:lstStyle/>
          <a:p>
            <a:pPr>
              <a:lnSpc>
                <a:spcPct val="90000"/>
              </a:lnSpc>
            </a:pPr>
            <a:r>
              <a:rPr lang="en-US" sz="2400" b="1" spc="-50" dirty="0" smtClean="0">
                <a:gradFill>
                  <a:gsLst>
                    <a:gs pos="2917">
                      <a:schemeClr val="tx1"/>
                    </a:gs>
                    <a:gs pos="30000">
                      <a:schemeClr val="tx1"/>
                    </a:gs>
                  </a:gsLst>
                  <a:lin ang="5400000" scaled="0"/>
                </a:gradFill>
              </a:rPr>
              <a:t>Framework / DB-as-a-Service</a:t>
            </a:r>
          </a:p>
        </p:txBody>
      </p:sp>
      <p:sp>
        <p:nvSpPr>
          <p:cNvPr id="62" name="TextBox 61"/>
          <p:cNvSpPr txBox="1"/>
          <p:nvPr/>
        </p:nvSpPr>
        <p:spPr>
          <a:xfrm>
            <a:off x="5592768" y="4220630"/>
            <a:ext cx="2853986" cy="572464"/>
          </a:xfrm>
          <a:prstGeom prst="rect">
            <a:avLst/>
          </a:prstGeom>
          <a:noFill/>
        </p:spPr>
        <p:txBody>
          <a:bodyPr wrap="none" lIns="182880" tIns="146304" rIns="182880" bIns="146304" rtlCol="0">
            <a:spAutoFit/>
          </a:bodyPr>
          <a:lstStyle/>
          <a:p>
            <a:pPr>
              <a:lnSpc>
                <a:spcPct val="90000"/>
              </a:lnSpc>
            </a:pPr>
            <a:r>
              <a:rPr lang="en-US" sz="2000" b="1" spc="-50" dirty="0" smtClean="0">
                <a:gradFill>
                  <a:gsLst>
                    <a:gs pos="2917">
                      <a:schemeClr val="tx1"/>
                    </a:gs>
                    <a:gs pos="30000">
                      <a:schemeClr val="tx1"/>
                    </a:gs>
                  </a:gsLst>
                  <a:lin ang="5400000" scaled="0"/>
                </a:gradFill>
              </a:rPr>
              <a:t>License-included</a:t>
            </a:r>
            <a:r>
              <a:rPr lang="en-US" sz="2000" b="1" spc="-50" dirty="0">
                <a:gradFill>
                  <a:gsLst>
                    <a:gs pos="2917">
                      <a:schemeClr val="tx1"/>
                    </a:gs>
                    <a:gs pos="30000">
                      <a:schemeClr val="tx1"/>
                    </a:gs>
                  </a:gsLst>
                  <a:lin ang="5400000" scaled="0"/>
                </a:gradFill>
              </a:rPr>
              <a:t> </a:t>
            </a:r>
            <a:r>
              <a:rPr lang="en-US" sz="2000" b="1" spc="-50" dirty="0" smtClean="0">
                <a:gradFill>
                  <a:gsLst>
                    <a:gs pos="2917">
                      <a:schemeClr val="tx1"/>
                    </a:gs>
                    <a:gs pos="30000">
                      <a:schemeClr val="tx1"/>
                    </a:gs>
                  </a:gsLst>
                  <a:lin ang="5400000" scaled="0"/>
                </a:gradFill>
              </a:rPr>
              <a:t>VMs</a:t>
            </a:r>
          </a:p>
        </p:txBody>
      </p:sp>
      <p:sp>
        <p:nvSpPr>
          <p:cNvPr id="63" name="TextBox 62"/>
          <p:cNvSpPr txBox="1"/>
          <p:nvPr/>
        </p:nvSpPr>
        <p:spPr>
          <a:xfrm>
            <a:off x="8595243" y="4220630"/>
            <a:ext cx="3884846" cy="572464"/>
          </a:xfrm>
          <a:prstGeom prst="rect">
            <a:avLst/>
          </a:prstGeom>
          <a:noFill/>
        </p:spPr>
        <p:txBody>
          <a:bodyPr wrap="none" lIns="182880" tIns="146304" rIns="182880" bIns="146304" rtlCol="0">
            <a:spAutoFit/>
          </a:bodyPr>
          <a:lstStyle/>
          <a:p>
            <a:pPr>
              <a:lnSpc>
                <a:spcPct val="90000"/>
              </a:lnSpc>
            </a:pPr>
            <a:r>
              <a:rPr lang="en-US" sz="2000" b="1" spc="-50" dirty="0" smtClean="0">
                <a:gradFill>
                  <a:gsLst>
                    <a:gs pos="2917">
                      <a:schemeClr val="tx1"/>
                    </a:gs>
                    <a:gs pos="30000">
                      <a:schemeClr val="tx1"/>
                    </a:gs>
                  </a:gsLst>
                  <a:lin ang="5400000" scaled="0"/>
                </a:gradFill>
              </a:rPr>
              <a:t>BYOL (Bring your own License)</a:t>
            </a:r>
          </a:p>
        </p:txBody>
      </p:sp>
      <p:cxnSp>
        <p:nvCxnSpPr>
          <p:cNvPr id="64" name="Straight Connector 63"/>
          <p:cNvCxnSpPr/>
          <p:nvPr/>
        </p:nvCxnSpPr>
        <p:spPr>
          <a:xfrm flipH="1">
            <a:off x="8595243" y="4134774"/>
            <a:ext cx="788" cy="1078184"/>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00829" y="3036453"/>
            <a:ext cx="1152442" cy="823996"/>
          </a:xfrm>
          <a:prstGeom prst="rect">
            <a:avLst/>
          </a:prstGeom>
        </p:spPr>
      </p:pic>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1112" y="2078980"/>
            <a:ext cx="1967543" cy="452003"/>
          </a:xfrm>
          <a:prstGeom prst="rect">
            <a:avLst/>
          </a:prstGeom>
        </p:spPr>
      </p:pic>
      <p:pic>
        <p:nvPicPr>
          <p:cNvPr id="69" name="Picture 68"/>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248360" y="2383510"/>
            <a:ext cx="1898249" cy="400475"/>
          </a:xfrm>
          <a:prstGeom prst="rect">
            <a:avLst/>
          </a:prstGeom>
        </p:spPr>
      </p:pic>
      <p:pic>
        <p:nvPicPr>
          <p:cNvPr id="70" name="Picture 69"/>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006335" y="1487870"/>
            <a:ext cx="1898249" cy="400475"/>
          </a:xfrm>
          <a:prstGeom prst="rect">
            <a:avLst/>
          </a:prstGeom>
        </p:spPr>
      </p:pic>
      <p:pic>
        <p:nvPicPr>
          <p:cNvPr id="72" name="Picture 71"/>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100829" y="1351496"/>
            <a:ext cx="908683" cy="748149"/>
          </a:xfrm>
          <a:prstGeom prst="rect">
            <a:avLst/>
          </a:prstGeom>
        </p:spPr>
      </p:pic>
      <p:pic>
        <p:nvPicPr>
          <p:cNvPr id="73" name="Picture 72"/>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0490605" y="2359624"/>
            <a:ext cx="908683" cy="748149"/>
          </a:xfrm>
          <a:prstGeom prst="rect">
            <a:avLst/>
          </a:prstGeom>
        </p:spPr>
      </p:pic>
      <p:sp>
        <p:nvSpPr>
          <p:cNvPr id="74" name="TextBox 73"/>
          <p:cNvSpPr txBox="1"/>
          <p:nvPr/>
        </p:nvSpPr>
        <p:spPr>
          <a:xfrm>
            <a:off x="7474322" y="3483795"/>
            <a:ext cx="2782685" cy="627864"/>
          </a:xfrm>
          <a:prstGeom prst="rect">
            <a:avLst/>
          </a:prstGeom>
          <a:noFill/>
        </p:spPr>
        <p:txBody>
          <a:bodyPr wrap="none" lIns="182880" tIns="146304" rIns="182880" bIns="146304" rtlCol="0">
            <a:spAutoFit/>
          </a:bodyPr>
          <a:lstStyle/>
          <a:p>
            <a:pPr>
              <a:lnSpc>
                <a:spcPct val="90000"/>
              </a:lnSpc>
            </a:pPr>
            <a:r>
              <a:rPr lang="en-US" sz="2400" b="1" spc="-50" dirty="0" smtClean="0">
                <a:gradFill>
                  <a:gsLst>
                    <a:gs pos="2917">
                      <a:schemeClr val="tx1"/>
                    </a:gs>
                    <a:gs pos="30000">
                      <a:schemeClr val="tx1"/>
                    </a:gs>
                  </a:gsLst>
                  <a:lin ang="5400000" scaled="0"/>
                </a:gradFill>
              </a:rPr>
              <a:t>Virtual Machines</a:t>
            </a:r>
          </a:p>
        </p:txBody>
      </p:sp>
      <p:sp>
        <p:nvSpPr>
          <p:cNvPr id="68" name="TextBox 67"/>
          <p:cNvSpPr txBox="1"/>
          <p:nvPr/>
        </p:nvSpPr>
        <p:spPr>
          <a:xfrm>
            <a:off x="5813875" y="4668193"/>
            <a:ext cx="2450223" cy="544765"/>
          </a:xfrm>
          <a:prstGeom prst="rect">
            <a:avLst/>
          </a:prstGeom>
          <a:noFill/>
        </p:spPr>
        <p:txBody>
          <a:bodyPr wrap="none" lIns="182880" tIns="146304" rIns="182880" bIns="146304" rtlCol="0">
            <a:spAutoFit/>
          </a:bodyPr>
          <a:lstStyle/>
          <a:p>
            <a:pPr algn="ctr">
              <a:lnSpc>
                <a:spcPct val="90000"/>
              </a:lnSpc>
            </a:pPr>
            <a:r>
              <a:rPr lang="en-US" spc="-50" dirty="0" smtClean="0">
                <a:gradFill>
                  <a:gsLst>
                    <a:gs pos="2917">
                      <a:srgbClr val="505050"/>
                    </a:gs>
                    <a:gs pos="30000">
                      <a:srgbClr val="505050"/>
                    </a:gs>
                  </a:gsLst>
                  <a:lin ang="5400000" scaled="0"/>
                </a:gradFill>
              </a:rPr>
              <a:t>Licensed by Microsoft</a:t>
            </a:r>
          </a:p>
        </p:txBody>
      </p:sp>
      <p:sp>
        <p:nvSpPr>
          <p:cNvPr id="71" name="TextBox 70"/>
          <p:cNvSpPr txBox="1"/>
          <p:nvPr/>
        </p:nvSpPr>
        <p:spPr>
          <a:xfrm>
            <a:off x="9177894" y="4668193"/>
            <a:ext cx="2472280" cy="544765"/>
          </a:xfrm>
          <a:prstGeom prst="rect">
            <a:avLst/>
          </a:prstGeom>
          <a:noFill/>
        </p:spPr>
        <p:txBody>
          <a:bodyPr wrap="none" lIns="182880" tIns="146304" rIns="182880" bIns="146304" rtlCol="0">
            <a:spAutoFit/>
          </a:bodyPr>
          <a:lstStyle/>
          <a:p>
            <a:pPr algn="ctr">
              <a:lnSpc>
                <a:spcPct val="90000"/>
              </a:lnSpc>
            </a:pPr>
            <a:r>
              <a:rPr lang="en-US" spc="-50" dirty="0" smtClean="0">
                <a:gradFill>
                  <a:gsLst>
                    <a:gs pos="2917">
                      <a:srgbClr val="505050"/>
                    </a:gs>
                    <a:gs pos="30000">
                      <a:srgbClr val="505050"/>
                    </a:gs>
                  </a:gsLst>
                  <a:lin ang="5400000" scaled="0"/>
                </a:gradFill>
              </a:rPr>
              <a:t>Licensed by Customer</a:t>
            </a:r>
          </a:p>
        </p:txBody>
      </p:sp>
      <p:sp>
        <p:nvSpPr>
          <p:cNvPr id="75" name="TextBox 74"/>
          <p:cNvSpPr txBox="1"/>
          <p:nvPr/>
        </p:nvSpPr>
        <p:spPr>
          <a:xfrm>
            <a:off x="1273433" y="4684035"/>
            <a:ext cx="2450223" cy="544765"/>
          </a:xfrm>
          <a:prstGeom prst="rect">
            <a:avLst/>
          </a:prstGeom>
          <a:noFill/>
        </p:spPr>
        <p:txBody>
          <a:bodyPr wrap="none" lIns="182880" tIns="146304" rIns="182880" bIns="146304" rtlCol="0">
            <a:spAutoFit/>
          </a:bodyPr>
          <a:lstStyle/>
          <a:p>
            <a:pPr algn="ctr">
              <a:lnSpc>
                <a:spcPct val="90000"/>
              </a:lnSpc>
            </a:pPr>
            <a:r>
              <a:rPr lang="en-US" spc="-50" dirty="0" smtClean="0">
                <a:gradFill>
                  <a:gsLst>
                    <a:gs pos="2917">
                      <a:srgbClr val="505050"/>
                    </a:gs>
                    <a:gs pos="30000">
                      <a:srgbClr val="505050"/>
                    </a:gs>
                  </a:gsLst>
                  <a:lin ang="5400000" scaled="0"/>
                </a:gradFill>
              </a:rPr>
              <a:t>Licensed by Microsoft</a:t>
            </a:r>
          </a:p>
        </p:txBody>
      </p:sp>
    </p:spTree>
    <p:extLst>
      <p:ext uri="{BB962C8B-B14F-4D97-AF65-F5344CB8AC3E}">
        <p14:creationId xmlns:p14="http://schemas.microsoft.com/office/powerpoint/2010/main" val="19042819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0" grpId="0" animBg="1"/>
      <p:bldP spid="12" grpId="0"/>
      <p:bldP spid="2" grpId="0"/>
      <p:bldP spid="62" grpId="0"/>
      <p:bldP spid="63" grpId="0"/>
      <p:bldP spid="74" grpId="0"/>
      <p:bldP spid="68" grpId="0"/>
      <p:bldP spid="71" grpId="0"/>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77903" y="65478"/>
            <a:ext cx="10502803" cy="1285083"/>
          </a:xfrm>
        </p:spPr>
        <p:txBody>
          <a:bodyPr>
            <a:normAutofit/>
          </a:bodyPr>
          <a:lstStyle/>
          <a:p>
            <a:r>
              <a:rPr lang="en-US" dirty="0" smtClean="0"/>
              <a:t>IT </a:t>
            </a:r>
            <a:r>
              <a:rPr lang="ru-RU" dirty="0" smtClean="0"/>
              <a:t>инфраструктура в обалке</a:t>
            </a:r>
            <a:endParaRPr lang="ru-RU" dirty="0"/>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3" y="1350561"/>
            <a:ext cx="10972744" cy="515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001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p:cNvSpPr/>
          <p:nvPr/>
        </p:nvSpPr>
        <p:spPr bwMode="auto">
          <a:xfrm>
            <a:off x="9963080" y="6150484"/>
            <a:ext cx="2401194" cy="719594"/>
          </a:xfrm>
          <a:prstGeom prst="rect">
            <a:avLst/>
          </a:prstGeom>
          <a:solidFill>
            <a:srgbClr val="8CC600"/>
          </a:solidFill>
          <a:ln w="9525" cap="flat" cmpd="sng" algn="ctr">
            <a:noFill/>
            <a:prstDash val="solid"/>
            <a:headEnd type="none" w="med" len="med"/>
            <a:tailEnd type="none" w="med" len="med"/>
          </a:ln>
          <a:effectLst/>
        </p:spPr>
        <p:txBody>
          <a:bodyPr vert="horz" wrap="square" lIns="155369" tIns="155369" rIns="77684" bIns="38841" numCol="1" rtlCol="0" anchor="ctr" anchorCtr="1" compatLnSpc="1">
            <a:prstTxWarp prst="textNoShape">
              <a:avLst/>
            </a:prstTxWarp>
          </a:bodyPr>
          <a:lstStyle/>
          <a:p>
            <a:pPr defTabSz="621746">
              <a:lnSpc>
                <a:spcPct val="90000"/>
              </a:lnSpc>
              <a:buSzPct val="90000"/>
            </a:pPr>
            <a:endParaRPr lang="en-US" sz="1088" dirty="0">
              <a:gradFill>
                <a:gsLst>
                  <a:gs pos="85000">
                    <a:srgbClr val="FFFFFF"/>
                  </a:gs>
                  <a:gs pos="0">
                    <a:srgbClr val="FFFFFF"/>
                  </a:gs>
                </a:gsLst>
                <a:lin ang="5400000" scaled="0"/>
              </a:gradFill>
            </a:endParaRPr>
          </a:p>
        </p:txBody>
      </p:sp>
      <p:sp>
        <p:nvSpPr>
          <p:cNvPr id="41" name="Rectangle 40"/>
          <p:cNvSpPr/>
          <p:nvPr/>
        </p:nvSpPr>
        <p:spPr bwMode="auto">
          <a:xfrm>
            <a:off x="7477328" y="6150483"/>
            <a:ext cx="2401194" cy="701490"/>
          </a:xfrm>
          <a:prstGeom prst="rect">
            <a:avLst/>
          </a:prstGeom>
          <a:solidFill>
            <a:srgbClr val="9B07B9"/>
          </a:solidFill>
          <a:ln w="9525" cap="flat" cmpd="sng" algn="ctr">
            <a:noFill/>
            <a:prstDash val="solid"/>
            <a:headEnd type="none" w="med" len="med"/>
            <a:tailEnd type="none" w="med" len="med"/>
          </a:ln>
          <a:effectLst/>
        </p:spPr>
        <p:txBody>
          <a:bodyPr vert="horz" wrap="square" lIns="155369" tIns="155369" rIns="77684" bIns="38841" numCol="1" rtlCol="0" anchor="ctr" anchorCtr="1" compatLnSpc="1">
            <a:prstTxWarp prst="textNoShape">
              <a:avLst/>
            </a:prstTxWarp>
          </a:bodyPr>
          <a:lstStyle/>
          <a:p>
            <a:pPr defTabSz="621746">
              <a:lnSpc>
                <a:spcPct val="90000"/>
              </a:lnSpc>
              <a:buSzPct val="90000"/>
            </a:pPr>
            <a:endParaRPr lang="en-US" sz="2720" dirty="0">
              <a:gradFill>
                <a:gsLst>
                  <a:gs pos="85000">
                    <a:srgbClr val="FFFFFF"/>
                  </a:gs>
                  <a:gs pos="0">
                    <a:srgbClr val="FFFFFF"/>
                  </a:gs>
                </a:gsLst>
                <a:lin ang="5400000" scaled="0"/>
              </a:gradFill>
            </a:endParaRPr>
          </a:p>
        </p:txBody>
      </p:sp>
      <p:sp>
        <p:nvSpPr>
          <p:cNvPr id="40" name="Rectangle 39"/>
          <p:cNvSpPr/>
          <p:nvPr/>
        </p:nvSpPr>
        <p:spPr bwMode="auto">
          <a:xfrm>
            <a:off x="5009864" y="6150925"/>
            <a:ext cx="2401194" cy="701490"/>
          </a:xfrm>
          <a:prstGeom prst="rect">
            <a:avLst/>
          </a:prstGeom>
          <a:solidFill>
            <a:schemeClr val="accent5">
              <a:lumMod val="75000"/>
            </a:schemeClr>
          </a:solidFill>
          <a:ln w="9525" cap="flat" cmpd="sng" algn="ctr">
            <a:noFill/>
            <a:prstDash val="solid"/>
            <a:headEnd type="none" w="med" len="med"/>
            <a:tailEnd type="none" w="med" len="med"/>
          </a:ln>
          <a:effectLst/>
        </p:spPr>
        <p:txBody>
          <a:bodyPr vert="horz" wrap="square" lIns="155369" tIns="155369" rIns="77684" bIns="38841" numCol="1" rtlCol="0" anchor="ctr" anchorCtr="1" compatLnSpc="1">
            <a:prstTxWarp prst="textNoShape">
              <a:avLst/>
            </a:prstTxWarp>
          </a:bodyPr>
          <a:lstStyle/>
          <a:p>
            <a:pPr defTabSz="621746">
              <a:lnSpc>
                <a:spcPct val="90000"/>
              </a:lnSpc>
              <a:buSzPct val="90000"/>
            </a:pPr>
            <a:endParaRPr lang="en-US" sz="2720" dirty="0">
              <a:gradFill>
                <a:gsLst>
                  <a:gs pos="85000">
                    <a:srgbClr val="FFFFFF"/>
                  </a:gs>
                  <a:gs pos="0">
                    <a:srgbClr val="FFFFFF"/>
                  </a:gs>
                </a:gsLst>
                <a:lin ang="5400000" scaled="0"/>
              </a:gradFill>
            </a:endParaRPr>
          </a:p>
        </p:txBody>
      </p:sp>
      <p:sp>
        <p:nvSpPr>
          <p:cNvPr id="39" name="Rectangle 38"/>
          <p:cNvSpPr/>
          <p:nvPr/>
        </p:nvSpPr>
        <p:spPr bwMode="auto">
          <a:xfrm>
            <a:off x="2540042" y="6150484"/>
            <a:ext cx="2398834" cy="678903"/>
          </a:xfrm>
          <a:prstGeom prst="rect">
            <a:avLst/>
          </a:prstGeom>
          <a:solidFill>
            <a:srgbClr val="FF6600"/>
          </a:solidFill>
          <a:ln w="9525" cap="flat" cmpd="sng" algn="ctr">
            <a:noFill/>
            <a:prstDash val="solid"/>
            <a:headEnd type="none" w="med" len="med"/>
            <a:tailEnd type="none" w="med" len="med"/>
          </a:ln>
          <a:effectLst/>
        </p:spPr>
        <p:txBody>
          <a:bodyPr vert="horz" wrap="square" lIns="155369" tIns="155369" rIns="77684" bIns="38841" numCol="1" rtlCol="0" anchor="ctr" anchorCtr="1" compatLnSpc="1">
            <a:prstTxWarp prst="textNoShape">
              <a:avLst/>
            </a:prstTxWarp>
          </a:bodyPr>
          <a:lstStyle/>
          <a:p>
            <a:pPr defTabSz="621746">
              <a:lnSpc>
                <a:spcPct val="90000"/>
              </a:lnSpc>
              <a:buSzPct val="90000"/>
            </a:pPr>
            <a:endParaRPr lang="en-US" sz="2720" dirty="0">
              <a:gradFill>
                <a:gsLst>
                  <a:gs pos="85000">
                    <a:srgbClr val="FFFFFF"/>
                  </a:gs>
                  <a:gs pos="0">
                    <a:srgbClr val="FFFFFF"/>
                  </a:gs>
                </a:gsLst>
                <a:lin ang="5400000" scaled="0"/>
              </a:gradFill>
            </a:endParaRPr>
          </a:p>
        </p:txBody>
      </p:sp>
      <p:sp>
        <p:nvSpPr>
          <p:cNvPr id="38" name="Rectangle 37"/>
          <p:cNvSpPr/>
          <p:nvPr/>
        </p:nvSpPr>
        <p:spPr bwMode="auto">
          <a:xfrm>
            <a:off x="67859" y="6132437"/>
            <a:ext cx="2401194" cy="701490"/>
          </a:xfrm>
          <a:prstGeom prst="rect">
            <a:avLst/>
          </a:prstGeom>
          <a:solidFill>
            <a:srgbClr val="0070C0"/>
          </a:solidFill>
          <a:ln w="9525" cap="flat" cmpd="sng" algn="ctr">
            <a:noFill/>
            <a:prstDash val="solid"/>
            <a:headEnd type="none" w="med" len="med"/>
            <a:tailEnd type="none" w="med" len="med"/>
          </a:ln>
          <a:effectLst/>
        </p:spPr>
        <p:txBody>
          <a:bodyPr vert="horz" wrap="square" lIns="155369" tIns="155369" rIns="77684" bIns="38841" numCol="1" rtlCol="0" anchor="ctr" anchorCtr="0" compatLnSpc="1">
            <a:prstTxWarp prst="textNoShape">
              <a:avLst/>
            </a:prstTxWarp>
          </a:bodyPr>
          <a:lstStyle/>
          <a:p>
            <a:pPr algn="ctr" defTabSz="621746">
              <a:lnSpc>
                <a:spcPct val="90000"/>
              </a:lnSpc>
              <a:buSzPct val="90000"/>
            </a:pPr>
            <a:endParaRPr lang="en-US" sz="2720" dirty="0">
              <a:gradFill>
                <a:gsLst>
                  <a:gs pos="85000">
                    <a:srgbClr val="FFFFFF"/>
                  </a:gs>
                  <a:gs pos="0">
                    <a:srgbClr val="FFFFFF"/>
                  </a:gs>
                </a:gsLst>
                <a:lin ang="5400000" scaled="0"/>
              </a:gradFill>
            </a:endParaRPr>
          </a:p>
        </p:txBody>
      </p:sp>
      <p:sp>
        <p:nvSpPr>
          <p:cNvPr id="84" name="Rectangle 83"/>
          <p:cNvSpPr/>
          <p:nvPr/>
        </p:nvSpPr>
        <p:spPr bwMode="auto">
          <a:xfrm>
            <a:off x="7479688" y="5268738"/>
            <a:ext cx="2401194" cy="804177"/>
          </a:xfrm>
          <a:prstGeom prst="rect">
            <a:avLst/>
          </a:prstGeom>
          <a:solidFill>
            <a:srgbClr val="9B07B9"/>
          </a:solidFill>
          <a:ln w="9525" cap="flat" cmpd="sng" algn="ctr">
            <a:noFill/>
            <a:prstDash val="solid"/>
            <a:headEnd type="none" w="med" len="med"/>
            <a:tailEnd type="none" w="med" len="med"/>
          </a:ln>
          <a:effectLst/>
        </p:spPr>
        <p:txBody>
          <a:bodyPr vert="horz" wrap="square" lIns="155369" tIns="155369" rIns="77684" bIns="38841" numCol="1" rtlCol="0" anchor="ctr" anchorCtr="1" compatLnSpc="1">
            <a:prstTxWarp prst="textNoShape">
              <a:avLst/>
            </a:prstTxWarp>
          </a:bodyPr>
          <a:lstStyle/>
          <a:p>
            <a:pPr defTabSz="621746">
              <a:lnSpc>
                <a:spcPct val="90000"/>
              </a:lnSpc>
              <a:buSzPct val="90000"/>
            </a:pPr>
            <a:r>
              <a:rPr lang="en-US" sz="2448" dirty="0">
                <a:gradFill>
                  <a:gsLst>
                    <a:gs pos="85000">
                      <a:srgbClr val="FFFFFF"/>
                    </a:gs>
                    <a:gs pos="0">
                      <a:srgbClr val="FFFFFF"/>
                    </a:gs>
                  </a:gsLst>
                  <a:lin ang="5400000" scaled="0"/>
                </a:gradFill>
              </a:rPr>
              <a:t>PaaS</a:t>
            </a:r>
          </a:p>
        </p:txBody>
      </p:sp>
      <p:sp>
        <p:nvSpPr>
          <p:cNvPr id="85" name="Rectangle 84"/>
          <p:cNvSpPr/>
          <p:nvPr/>
        </p:nvSpPr>
        <p:spPr bwMode="auto">
          <a:xfrm>
            <a:off x="9949511" y="5268738"/>
            <a:ext cx="2401194" cy="804177"/>
          </a:xfrm>
          <a:prstGeom prst="rect">
            <a:avLst/>
          </a:prstGeom>
          <a:solidFill>
            <a:srgbClr val="8CC600"/>
          </a:solidFill>
          <a:ln w="9525" cap="flat" cmpd="sng" algn="ctr">
            <a:noFill/>
            <a:prstDash val="solid"/>
            <a:headEnd type="none" w="med" len="med"/>
            <a:tailEnd type="none" w="med" len="med"/>
          </a:ln>
          <a:effectLst/>
        </p:spPr>
        <p:txBody>
          <a:bodyPr vert="horz" wrap="square" lIns="155369" tIns="155369" rIns="77684" bIns="38841" numCol="1" rtlCol="0" anchor="ctr" anchorCtr="1" compatLnSpc="1">
            <a:prstTxWarp prst="textNoShape">
              <a:avLst/>
            </a:prstTxWarp>
          </a:bodyPr>
          <a:lstStyle/>
          <a:p>
            <a:pPr defTabSz="621746">
              <a:lnSpc>
                <a:spcPct val="90000"/>
              </a:lnSpc>
              <a:buSzPct val="90000"/>
            </a:pPr>
            <a:r>
              <a:rPr lang="en-US" sz="2448" dirty="0">
                <a:gradFill>
                  <a:gsLst>
                    <a:gs pos="85000">
                      <a:srgbClr val="FFFFFF"/>
                    </a:gs>
                    <a:gs pos="0">
                      <a:srgbClr val="FFFFFF"/>
                    </a:gs>
                  </a:gsLst>
                  <a:lin ang="5400000" scaled="0"/>
                </a:gradFill>
              </a:rPr>
              <a:t>SaaS</a:t>
            </a:r>
          </a:p>
        </p:txBody>
      </p:sp>
      <p:sp>
        <p:nvSpPr>
          <p:cNvPr id="78" name="Rectangle 77"/>
          <p:cNvSpPr/>
          <p:nvPr/>
        </p:nvSpPr>
        <p:spPr bwMode="auto">
          <a:xfrm>
            <a:off x="7477330" y="2405571"/>
            <a:ext cx="2401194" cy="2728912"/>
          </a:xfrm>
          <a:prstGeom prst="rect">
            <a:avLst/>
          </a:prstGeom>
          <a:solidFill>
            <a:srgbClr val="9B07B9"/>
          </a:solidFill>
          <a:ln w="9525" cap="flat" cmpd="sng" algn="ctr">
            <a:noFill/>
            <a:prstDash val="solid"/>
            <a:headEnd type="none" w="med" len="med"/>
            <a:tailEnd type="none" w="med" len="med"/>
          </a:ln>
          <a:effectLst/>
        </p:spPr>
        <p:txBody>
          <a:bodyPr vert="horz" wrap="square" lIns="155369" tIns="155369" rIns="77684" bIns="38841" numCol="1" rtlCol="0" anchor="t" anchorCtr="0" compatLnSpc="1">
            <a:prstTxWarp prst="textNoShape">
              <a:avLst/>
            </a:prstTxWarp>
          </a:bodyPr>
          <a:lstStyle/>
          <a:p>
            <a:pPr defTabSz="621746">
              <a:lnSpc>
                <a:spcPct val="90000"/>
              </a:lnSpc>
              <a:buSzPct val="90000"/>
            </a:pPr>
            <a:endParaRPr lang="en-US" sz="2448" dirty="0">
              <a:gradFill>
                <a:gsLst>
                  <a:gs pos="85000">
                    <a:srgbClr val="FFFFFF"/>
                  </a:gs>
                  <a:gs pos="0">
                    <a:srgbClr val="FFFFFF"/>
                  </a:gs>
                </a:gsLst>
                <a:lin ang="5400000" scaled="0"/>
              </a:gradFill>
            </a:endParaRPr>
          </a:p>
        </p:txBody>
      </p:sp>
      <p:sp>
        <p:nvSpPr>
          <p:cNvPr id="79" name="Rectangle 78"/>
          <p:cNvSpPr/>
          <p:nvPr/>
        </p:nvSpPr>
        <p:spPr bwMode="auto">
          <a:xfrm>
            <a:off x="9947154" y="1984476"/>
            <a:ext cx="2401194" cy="3152674"/>
          </a:xfrm>
          <a:prstGeom prst="rect">
            <a:avLst/>
          </a:prstGeom>
          <a:solidFill>
            <a:srgbClr val="8CC600"/>
          </a:solidFill>
          <a:ln w="9525" cap="flat" cmpd="sng" algn="ctr">
            <a:noFill/>
            <a:prstDash val="solid"/>
            <a:headEnd type="none" w="med" len="med"/>
            <a:tailEnd type="none" w="med" len="med"/>
          </a:ln>
          <a:effectLst/>
        </p:spPr>
        <p:txBody>
          <a:bodyPr vert="horz" wrap="square" lIns="155369" tIns="155369" rIns="77684" bIns="38841" numCol="1" rtlCol="0" anchor="t" anchorCtr="0" compatLnSpc="1">
            <a:prstTxWarp prst="textNoShape">
              <a:avLst/>
            </a:prstTxWarp>
          </a:bodyPr>
          <a:lstStyle/>
          <a:p>
            <a:pPr defTabSz="621746">
              <a:lnSpc>
                <a:spcPct val="90000"/>
              </a:lnSpc>
              <a:buSzPct val="90000"/>
            </a:pPr>
            <a:endParaRPr lang="en-US" sz="2448" dirty="0">
              <a:gradFill>
                <a:gsLst>
                  <a:gs pos="85000">
                    <a:srgbClr val="FFFFFF"/>
                  </a:gs>
                  <a:gs pos="0">
                    <a:srgbClr val="FFFFFF"/>
                  </a:gs>
                </a:gsLst>
                <a:lin ang="5400000" scaled="0"/>
              </a:gradFill>
            </a:endParaRPr>
          </a:p>
        </p:txBody>
      </p:sp>
      <p:grpSp>
        <p:nvGrpSpPr>
          <p:cNvPr id="17" name="Group 16"/>
          <p:cNvGrpSpPr/>
          <p:nvPr/>
        </p:nvGrpSpPr>
        <p:grpSpPr>
          <a:xfrm>
            <a:off x="67863" y="2405570"/>
            <a:ext cx="2403551" cy="3657452"/>
            <a:chOff x="75894" y="2764132"/>
            <a:chExt cx="2829102" cy="4303884"/>
          </a:xfrm>
        </p:grpSpPr>
        <p:sp>
          <p:nvSpPr>
            <p:cNvPr id="81" name="Rectangle 80"/>
            <p:cNvSpPr/>
            <p:nvPr/>
          </p:nvSpPr>
          <p:spPr bwMode="auto">
            <a:xfrm>
              <a:off x="78670" y="6121708"/>
              <a:ext cx="2826326" cy="946308"/>
            </a:xfrm>
            <a:prstGeom prst="rect">
              <a:avLst/>
            </a:prstGeom>
            <a:solidFill>
              <a:srgbClr val="0070C0"/>
            </a:solidFill>
            <a:ln w="9525" cap="flat" cmpd="sng" algn="ctr">
              <a:noFill/>
              <a:prstDash val="solid"/>
              <a:headEnd type="none" w="med" len="med"/>
              <a:tailEnd type="none" w="med" len="med"/>
            </a:ln>
            <a:effectLst/>
          </p:spPr>
          <p:txBody>
            <a:bodyPr vert="horz" wrap="square" lIns="186495" tIns="186495" rIns="93247" bIns="46622" numCol="1" rtlCol="0" anchor="ctr" anchorCtr="0" compatLnSpc="1">
              <a:prstTxWarp prst="textNoShape">
                <a:avLst/>
              </a:prstTxWarp>
            </a:bodyPr>
            <a:lstStyle/>
            <a:p>
              <a:pPr algn="ctr" defTabSz="621746">
                <a:lnSpc>
                  <a:spcPct val="90000"/>
                </a:lnSpc>
                <a:buSzPct val="90000"/>
              </a:pPr>
              <a:r>
                <a:rPr lang="en-US" sz="2448" dirty="0">
                  <a:gradFill>
                    <a:gsLst>
                      <a:gs pos="85000">
                        <a:srgbClr val="FFFFFF"/>
                      </a:gs>
                      <a:gs pos="0">
                        <a:srgbClr val="FFFFFF"/>
                      </a:gs>
                    </a:gsLst>
                    <a:lin ang="5400000" scaled="0"/>
                  </a:gradFill>
                </a:rPr>
                <a:t>Physical</a:t>
              </a:r>
            </a:p>
          </p:txBody>
        </p:sp>
        <p:sp>
          <p:nvSpPr>
            <p:cNvPr id="4" name="Rectangle 3"/>
            <p:cNvSpPr/>
            <p:nvPr/>
          </p:nvSpPr>
          <p:spPr bwMode="auto">
            <a:xfrm>
              <a:off x="75894" y="2764132"/>
              <a:ext cx="2826326" cy="3211233"/>
            </a:xfrm>
            <a:prstGeom prst="rect">
              <a:avLst/>
            </a:prstGeom>
            <a:solidFill>
              <a:srgbClr val="0070C0"/>
            </a:solidFill>
            <a:ln w="9525" cap="flat" cmpd="sng" algn="ctr">
              <a:noFill/>
              <a:prstDash val="solid"/>
              <a:headEnd type="none" w="med" len="med"/>
              <a:tailEnd type="none" w="med" len="med"/>
            </a:ln>
            <a:effectLst/>
          </p:spPr>
          <p:txBody>
            <a:bodyPr vert="horz" wrap="square" lIns="186495" tIns="186495" rIns="93247" bIns="46622" numCol="1" rtlCol="0" anchor="t" anchorCtr="0" compatLnSpc="1">
              <a:prstTxWarp prst="textNoShape">
                <a:avLst/>
              </a:prstTxWarp>
            </a:bodyPr>
            <a:lstStyle/>
            <a:p>
              <a:pPr defTabSz="621746">
                <a:lnSpc>
                  <a:spcPct val="90000"/>
                </a:lnSpc>
                <a:buSzPct val="90000"/>
              </a:pPr>
              <a:endParaRPr lang="en-US" sz="2448" dirty="0">
                <a:gradFill>
                  <a:gsLst>
                    <a:gs pos="85000">
                      <a:srgbClr val="FFFFFF"/>
                    </a:gs>
                    <a:gs pos="0">
                      <a:srgbClr val="FFFFFF"/>
                    </a:gs>
                  </a:gsLst>
                  <a:lin ang="5400000" scaled="0"/>
                </a:gradFill>
              </a:endParaRPr>
            </a:p>
          </p:txBody>
        </p:sp>
        <p:pic>
          <p:nvPicPr>
            <p:cNvPr id="43"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493953" y="2829402"/>
              <a:ext cx="2019218" cy="2019214"/>
            </a:xfrm>
            <a:prstGeom prst="rect">
              <a:avLst/>
            </a:prstGeom>
            <a:noFill/>
          </p:spPr>
        </p:pic>
      </p:grpSp>
      <p:grpSp>
        <p:nvGrpSpPr>
          <p:cNvPr id="13" name="Group 12"/>
          <p:cNvGrpSpPr/>
          <p:nvPr/>
        </p:nvGrpSpPr>
        <p:grpSpPr>
          <a:xfrm>
            <a:off x="7829045" y="2377697"/>
            <a:ext cx="1795937" cy="2604698"/>
            <a:chOff x="8104633" y="2874661"/>
            <a:chExt cx="2113909" cy="3065065"/>
          </a:xfrm>
        </p:grpSpPr>
        <p:sp>
          <p:nvSpPr>
            <p:cNvPr id="59" name="Isosceles Triangle 58"/>
            <p:cNvSpPr/>
            <p:nvPr/>
          </p:nvSpPr>
          <p:spPr bwMode="auto">
            <a:xfrm rot="10800000">
              <a:off x="8355713" y="4165941"/>
              <a:ext cx="1061647" cy="1329862"/>
            </a:xfrm>
            <a:prstGeom prst="triangle">
              <a:avLst>
                <a:gd name="adj" fmla="val 0"/>
              </a:avLst>
            </a:prstGeom>
            <a:gradFill>
              <a:gsLst>
                <a:gs pos="0">
                  <a:schemeClr val="bg1">
                    <a:lumMod val="95000"/>
                    <a:alpha val="31000"/>
                  </a:schemeClr>
                </a:gs>
                <a:gs pos="50000">
                  <a:schemeClr val="bg1">
                    <a:lumMod val="85000"/>
                    <a:alpha val="76000"/>
                  </a:schemeClr>
                </a:gs>
                <a:gs pos="100000">
                  <a:schemeClr val="bg2">
                    <a:lumMod val="90000"/>
                  </a:schemeClr>
                </a:gs>
              </a:gsLst>
              <a:lin ang="5400000" scaled="0"/>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3243" tIns="46622" rIns="93243" bIns="46622" numCol="1" rtlCol="0" anchor="ctr" anchorCtr="0" compatLnSpc="1">
              <a:prstTxWarp prst="textNoShape">
                <a:avLst/>
              </a:prstTxWarp>
            </a:bodyPr>
            <a:lstStyle/>
            <a:p>
              <a:pPr algn="ctr" defTabSz="776640"/>
              <a:endParaRPr lang="en-US" sz="1530" dirty="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4" cstate="print">
              <a:lum bright="100000" contrast="100000"/>
            </a:blip>
            <a:stretch>
              <a:fillRect/>
            </a:stretch>
          </p:blipFill>
          <p:spPr>
            <a:xfrm>
              <a:off x="8104633" y="4679854"/>
              <a:ext cx="2113909" cy="1259872"/>
            </a:xfrm>
            <a:prstGeom prst="rect">
              <a:avLst/>
            </a:prstGeom>
            <a:noFill/>
            <a:ln>
              <a:noFill/>
            </a:ln>
            <a:effectLst/>
          </p:spPr>
        </p:pic>
        <p:pic>
          <p:nvPicPr>
            <p:cNvPr id="56" name="Picture 55"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104633" y="2874661"/>
              <a:ext cx="1563808" cy="1563400"/>
            </a:xfrm>
            <a:prstGeom prst="rect">
              <a:avLst/>
            </a:prstGeom>
            <a:noFill/>
          </p:spPr>
        </p:pic>
      </p:grpSp>
      <p:grpSp>
        <p:nvGrpSpPr>
          <p:cNvPr id="12" name="Group 11"/>
          <p:cNvGrpSpPr/>
          <p:nvPr/>
        </p:nvGrpSpPr>
        <p:grpSpPr>
          <a:xfrm>
            <a:off x="10265708" y="2542182"/>
            <a:ext cx="1795937" cy="2440213"/>
            <a:chOff x="10948236" y="3048621"/>
            <a:chExt cx="2113909" cy="2871508"/>
          </a:xfrm>
        </p:grpSpPr>
        <p:pic>
          <p:nvPicPr>
            <p:cNvPr id="48"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0" name="Isosceles Triangle 69"/>
            <p:cNvSpPr/>
            <p:nvPr/>
          </p:nvSpPr>
          <p:spPr bwMode="auto">
            <a:xfrm rot="10800000">
              <a:off x="11199316" y="4146344"/>
              <a:ext cx="1061647" cy="1329862"/>
            </a:xfrm>
            <a:prstGeom prst="triangle">
              <a:avLst>
                <a:gd name="adj" fmla="val 0"/>
              </a:avLst>
            </a:prstGeom>
            <a:gradFill>
              <a:gsLst>
                <a:gs pos="0">
                  <a:schemeClr val="bg1">
                    <a:lumMod val="95000"/>
                    <a:alpha val="31000"/>
                  </a:schemeClr>
                </a:gs>
                <a:gs pos="50000">
                  <a:schemeClr val="bg1">
                    <a:lumMod val="85000"/>
                    <a:alpha val="76000"/>
                  </a:schemeClr>
                </a:gs>
                <a:gs pos="100000">
                  <a:schemeClr val="bg2">
                    <a:lumMod val="90000"/>
                  </a:schemeClr>
                </a:gs>
              </a:gsLst>
              <a:lin ang="5400000" scaled="0"/>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3243" tIns="46622" rIns="93243" bIns="46622" numCol="1" rtlCol="0" anchor="ctr" anchorCtr="0" compatLnSpc="1">
              <a:prstTxWarp prst="textNoShape">
                <a:avLst/>
              </a:prstTxWarp>
            </a:bodyPr>
            <a:lstStyle/>
            <a:p>
              <a:pPr algn="ctr" defTabSz="776640"/>
              <a:endParaRPr lang="en-US" sz="1530" dirty="0">
                <a:gradFill>
                  <a:gsLst>
                    <a:gs pos="0">
                      <a:srgbClr val="FFFFFF"/>
                    </a:gs>
                    <a:gs pos="100000">
                      <a:srgbClr val="FFFFFF"/>
                    </a:gs>
                  </a:gsLst>
                  <a:lin ang="5400000" scaled="0"/>
                </a:gradFill>
              </a:endParaRPr>
            </a:p>
          </p:txBody>
        </p:sp>
        <p:pic>
          <p:nvPicPr>
            <p:cNvPr id="71" name="Picture 70"/>
            <p:cNvPicPr>
              <a:picLocks noChangeAspect="1"/>
            </p:cNvPicPr>
            <p:nvPr/>
          </p:nvPicPr>
          <p:blipFill>
            <a:blip r:embed="rId4" cstate="print">
              <a:lum bright="100000" contrast="100000"/>
            </a:blip>
            <a:stretch>
              <a:fillRect/>
            </a:stretch>
          </p:blipFill>
          <p:spPr>
            <a:xfrm>
              <a:off x="10948236" y="4660257"/>
              <a:ext cx="2113909" cy="1259872"/>
            </a:xfrm>
            <a:prstGeom prst="rect">
              <a:avLst/>
            </a:prstGeom>
            <a:noFill/>
            <a:ln>
              <a:noFill/>
            </a:ln>
            <a:effectLst/>
          </p:spPr>
        </p:pic>
      </p:grpSp>
      <p:grpSp>
        <p:nvGrpSpPr>
          <p:cNvPr id="16" name="Group 15"/>
          <p:cNvGrpSpPr/>
          <p:nvPr/>
        </p:nvGrpSpPr>
        <p:grpSpPr>
          <a:xfrm>
            <a:off x="2537685" y="2357414"/>
            <a:ext cx="2403551" cy="3705608"/>
            <a:chOff x="2983001" y="2707465"/>
            <a:chExt cx="2829102" cy="4360551"/>
          </a:xfrm>
        </p:grpSpPr>
        <p:sp>
          <p:nvSpPr>
            <p:cNvPr id="82" name="Rectangle 81"/>
            <p:cNvSpPr/>
            <p:nvPr/>
          </p:nvSpPr>
          <p:spPr bwMode="auto">
            <a:xfrm>
              <a:off x="2985777" y="6121708"/>
              <a:ext cx="2826326" cy="946308"/>
            </a:xfrm>
            <a:prstGeom prst="rect">
              <a:avLst/>
            </a:prstGeom>
            <a:solidFill>
              <a:srgbClr val="FF6600"/>
            </a:solidFill>
            <a:ln w="9525" cap="flat" cmpd="sng" algn="ctr">
              <a:noFill/>
              <a:prstDash val="solid"/>
              <a:headEnd type="none" w="med" len="med"/>
              <a:tailEnd type="none" w="med" len="med"/>
            </a:ln>
            <a:effectLst/>
          </p:spPr>
          <p:txBody>
            <a:bodyPr vert="horz" wrap="square" lIns="186495" tIns="186495" rIns="93247" bIns="46622" numCol="1" rtlCol="0" anchor="ctr" anchorCtr="1" compatLnSpc="1">
              <a:prstTxWarp prst="textNoShape">
                <a:avLst/>
              </a:prstTxWarp>
            </a:bodyPr>
            <a:lstStyle/>
            <a:p>
              <a:pPr defTabSz="621746">
                <a:lnSpc>
                  <a:spcPct val="90000"/>
                </a:lnSpc>
                <a:buSzPct val="90000"/>
              </a:pPr>
              <a:r>
                <a:rPr lang="en-US" sz="2448" dirty="0">
                  <a:gradFill>
                    <a:gsLst>
                      <a:gs pos="85000">
                        <a:srgbClr val="FFFFFF"/>
                      </a:gs>
                      <a:gs pos="0">
                        <a:srgbClr val="FFFFFF"/>
                      </a:gs>
                    </a:gsLst>
                    <a:lin ang="5400000" scaled="0"/>
                  </a:gradFill>
                </a:rPr>
                <a:t>Virtual</a:t>
              </a:r>
            </a:p>
          </p:txBody>
        </p:sp>
        <p:sp>
          <p:nvSpPr>
            <p:cNvPr id="76" name="Rectangle 75"/>
            <p:cNvSpPr/>
            <p:nvPr/>
          </p:nvSpPr>
          <p:spPr bwMode="auto">
            <a:xfrm>
              <a:off x="2983001" y="2764132"/>
              <a:ext cx="2826326" cy="3211233"/>
            </a:xfrm>
            <a:prstGeom prst="rect">
              <a:avLst/>
            </a:prstGeom>
            <a:solidFill>
              <a:srgbClr val="FF6600"/>
            </a:solidFill>
            <a:ln w="9525" cap="flat" cmpd="sng" algn="ctr">
              <a:noFill/>
              <a:prstDash val="solid"/>
              <a:headEnd type="none" w="med" len="med"/>
              <a:tailEnd type="none" w="med" len="med"/>
            </a:ln>
            <a:effectLst/>
          </p:spPr>
          <p:txBody>
            <a:bodyPr vert="horz" wrap="square" lIns="186495" tIns="186495" rIns="93247" bIns="46622" numCol="1" rtlCol="0" anchor="t" anchorCtr="0" compatLnSpc="1">
              <a:prstTxWarp prst="textNoShape">
                <a:avLst/>
              </a:prstTxWarp>
            </a:bodyPr>
            <a:lstStyle/>
            <a:p>
              <a:pPr defTabSz="621746">
                <a:lnSpc>
                  <a:spcPct val="90000"/>
                </a:lnSpc>
                <a:buSzPct val="90000"/>
              </a:pPr>
              <a:endParaRPr lang="en-US" sz="2448" dirty="0">
                <a:gradFill>
                  <a:gsLst>
                    <a:gs pos="85000">
                      <a:srgbClr val="FFFFFF"/>
                    </a:gs>
                    <a:gs pos="0">
                      <a:srgbClr val="FFFFFF"/>
                    </a:gs>
                  </a:gsLst>
                  <a:lin ang="5400000" scaled="0"/>
                </a:gradFill>
              </a:endParaRPr>
            </a:p>
          </p:txBody>
        </p:sp>
        <p:pic>
          <p:nvPicPr>
            <p:cNvPr id="49" name="Picture 2"/>
            <p:cNvPicPr>
              <a:picLocks noChangeAspect="1" noChangeArrowheads="1"/>
            </p:cNvPicPr>
            <p:nvPr/>
          </p:nvPicPr>
          <p:blipFill>
            <a:blip r:embed="rId7" cstate="print">
              <a:lum bright="100000" contrast="100000"/>
            </a:blip>
            <a:srcRect/>
            <a:stretch>
              <a:fillRect/>
            </a:stretch>
          </p:blipFill>
          <p:spPr bwMode="auto">
            <a:xfrm>
              <a:off x="3085313" y="2707465"/>
              <a:ext cx="2552600" cy="2338865"/>
            </a:xfrm>
            <a:prstGeom prst="rect">
              <a:avLst/>
            </a:prstGeom>
            <a:noFill/>
            <a:ln w="9525">
              <a:noFill/>
              <a:miter lim="800000"/>
              <a:headEnd/>
              <a:tailEnd/>
            </a:ln>
            <a:effectLst/>
          </p:spPr>
        </p:pic>
      </p:grpSp>
      <p:grpSp>
        <p:nvGrpSpPr>
          <p:cNvPr id="15" name="Group 14"/>
          <p:cNvGrpSpPr/>
          <p:nvPr/>
        </p:nvGrpSpPr>
        <p:grpSpPr>
          <a:xfrm>
            <a:off x="4968594" y="2366828"/>
            <a:ext cx="2442465" cy="3696193"/>
            <a:chOff x="5844305" y="2718544"/>
            <a:chExt cx="2874905" cy="4349473"/>
          </a:xfrm>
        </p:grpSpPr>
        <p:sp>
          <p:nvSpPr>
            <p:cNvPr id="83" name="Rectangle 82"/>
            <p:cNvSpPr/>
            <p:nvPr/>
          </p:nvSpPr>
          <p:spPr bwMode="auto">
            <a:xfrm>
              <a:off x="5892883" y="6121709"/>
              <a:ext cx="2826327" cy="946308"/>
            </a:xfrm>
            <a:prstGeom prst="rect">
              <a:avLst/>
            </a:prstGeom>
            <a:solidFill>
              <a:schemeClr val="accent5">
                <a:lumMod val="75000"/>
              </a:schemeClr>
            </a:solidFill>
            <a:ln w="9525" cap="flat" cmpd="sng" algn="ctr">
              <a:noFill/>
              <a:prstDash val="solid"/>
              <a:headEnd type="none" w="med" len="med"/>
              <a:tailEnd type="none" w="med" len="med"/>
            </a:ln>
            <a:effectLst/>
          </p:spPr>
          <p:txBody>
            <a:bodyPr vert="horz" wrap="square" lIns="186495" tIns="186495" rIns="93247" bIns="46622" numCol="1" rtlCol="0" anchor="ctr" anchorCtr="1" compatLnSpc="1">
              <a:prstTxWarp prst="textNoShape">
                <a:avLst/>
              </a:prstTxWarp>
            </a:bodyPr>
            <a:lstStyle/>
            <a:p>
              <a:pPr defTabSz="621746">
                <a:lnSpc>
                  <a:spcPct val="90000"/>
                </a:lnSpc>
                <a:buSzPct val="90000"/>
              </a:pPr>
              <a:r>
                <a:rPr lang="en-US" sz="2448" dirty="0">
                  <a:gradFill>
                    <a:gsLst>
                      <a:gs pos="85000">
                        <a:srgbClr val="FFFFFF"/>
                      </a:gs>
                      <a:gs pos="0">
                        <a:srgbClr val="FFFFFF"/>
                      </a:gs>
                    </a:gsLst>
                    <a:lin ang="5400000" scaled="0"/>
                  </a:gradFill>
                </a:rPr>
                <a:t>IaaS</a:t>
              </a:r>
            </a:p>
          </p:txBody>
        </p:sp>
        <p:sp>
          <p:nvSpPr>
            <p:cNvPr id="77" name="Rectangle 76"/>
            <p:cNvSpPr/>
            <p:nvPr/>
          </p:nvSpPr>
          <p:spPr bwMode="auto">
            <a:xfrm>
              <a:off x="5890107" y="2764131"/>
              <a:ext cx="2826327" cy="3211234"/>
            </a:xfrm>
            <a:prstGeom prst="rect">
              <a:avLst/>
            </a:prstGeom>
            <a:solidFill>
              <a:schemeClr val="accent5">
                <a:lumMod val="75000"/>
              </a:schemeClr>
            </a:solidFill>
            <a:ln w="9525" cap="flat" cmpd="sng" algn="ctr">
              <a:noFill/>
              <a:prstDash val="solid"/>
              <a:headEnd type="none" w="med" len="med"/>
              <a:tailEnd type="none" w="med" len="med"/>
            </a:ln>
            <a:effectLst/>
          </p:spPr>
          <p:txBody>
            <a:bodyPr vert="horz" wrap="square" lIns="186495" tIns="186495" rIns="93247" bIns="46622" numCol="1" rtlCol="0" anchor="t" anchorCtr="0" compatLnSpc="1">
              <a:prstTxWarp prst="textNoShape">
                <a:avLst/>
              </a:prstTxWarp>
            </a:bodyPr>
            <a:lstStyle/>
            <a:p>
              <a:pPr defTabSz="621746">
                <a:lnSpc>
                  <a:spcPct val="90000"/>
                </a:lnSpc>
                <a:buSzPct val="90000"/>
              </a:pPr>
              <a:endParaRPr lang="en-US" sz="2448" dirty="0">
                <a:gradFill>
                  <a:gsLst>
                    <a:gs pos="85000">
                      <a:srgbClr val="FFFFFF"/>
                    </a:gs>
                    <a:gs pos="0">
                      <a:srgbClr val="FFFFFF"/>
                    </a:gs>
                  </a:gsLst>
                  <a:lin ang="5400000" scaled="0"/>
                </a:gradFill>
              </a:endParaRPr>
            </a:p>
          </p:txBody>
        </p:sp>
        <p:grpSp>
          <p:nvGrpSpPr>
            <p:cNvPr id="14" name="Group 13"/>
            <p:cNvGrpSpPr/>
            <p:nvPr/>
          </p:nvGrpSpPr>
          <p:grpSpPr>
            <a:xfrm>
              <a:off x="5844305" y="2718544"/>
              <a:ext cx="2777268" cy="3077852"/>
              <a:chOff x="5062551" y="2861874"/>
              <a:chExt cx="2777268" cy="3077852"/>
            </a:xfrm>
          </p:grpSpPr>
          <p:pic>
            <p:nvPicPr>
              <p:cNvPr id="52"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6" name="Isosceles Triangle 5"/>
              <p:cNvSpPr/>
              <p:nvPr/>
            </p:nvSpPr>
            <p:spPr bwMode="auto">
              <a:xfrm rot="9180217">
                <a:off x="6169786" y="4246310"/>
                <a:ext cx="1061647" cy="1329862"/>
              </a:xfrm>
              <a:prstGeom prst="triangle">
                <a:avLst>
                  <a:gd name="adj" fmla="val 64317"/>
                </a:avLst>
              </a:prstGeom>
              <a:gradFill>
                <a:gsLst>
                  <a:gs pos="0">
                    <a:schemeClr val="bg1">
                      <a:lumMod val="95000"/>
                      <a:alpha val="31000"/>
                    </a:schemeClr>
                  </a:gs>
                  <a:gs pos="50000">
                    <a:schemeClr val="bg1">
                      <a:lumMod val="85000"/>
                      <a:alpha val="76000"/>
                    </a:schemeClr>
                  </a:gs>
                  <a:gs pos="100000">
                    <a:schemeClr val="bg2">
                      <a:lumMod val="90000"/>
                    </a:schemeClr>
                  </a:gs>
                </a:gsLst>
                <a:lin ang="5400000" scaled="0"/>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3243" tIns="46622" rIns="93243" bIns="46622" numCol="1" rtlCol="0" anchor="ctr" anchorCtr="0" compatLnSpc="1">
                <a:prstTxWarp prst="textNoShape">
                  <a:avLst/>
                </a:prstTxWarp>
              </a:bodyPr>
              <a:lstStyle/>
              <a:p>
                <a:pPr algn="ctr" defTabSz="776640"/>
                <a:endParaRPr lang="en-US" sz="1530" dirty="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4" cstate="print">
                <a:lum bright="100000" contrast="100000"/>
              </a:blip>
              <a:stretch>
                <a:fillRect/>
              </a:stretch>
            </p:blipFill>
            <p:spPr>
              <a:xfrm>
                <a:off x="5725911" y="4679855"/>
                <a:ext cx="2113908" cy="1259871"/>
              </a:xfrm>
              <a:prstGeom prst="rect">
                <a:avLst/>
              </a:prstGeom>
              <a:noFill/>
              <a:ln>
                <a:noFill/>
              </a:ln>
              <a:effectLst/>
            </p:spPr>
          </p:pic>
        </p:grpSp>
      </p:grpSp>
      <p:sp>
        <p:nvSpPr>
          <p:cNvPr id="31" name="Rectangle 30"/>
          <p:cNvSpPr/>
          <p:nvPr/>
        </p:nvSpPr>
        <p:spPr bwMode="auto">
          <a:xfrm>
            <a:off x="70220" y="1984475"/>
            <a:ext cx="12278128" cy="336118"/>
          </a:xfrm>
          <a:prstGeom prst="rect">
            <a:avLst/>
          </a:prstGeom>
          <a:solidFill>
            <a:srgbClr val="8CC600"/>
          </a:solidFill>
          <a:ln w="9525" cap="flat" cmpd="sng" algn="ctr">
            <a:noFill/>
            <a:prstDash val="solid"/>
            <a:headEnd type="none" w="med" len="med"/>
            <a:tailEnd type="none" w="med" len="med"/>
          </a:ln>
          <a:effectLst/>
        </p:spPr>
        <p:txBody>
          <a:bodyPr vert="horz" wrap="square" lIns="155369" tIns="155369" rIns="77684" bIns="38841" numCol="1" rtlCol="0" anchor="t" anchorCtr="0" compatLnSpc="1">
            <a:prstTxWarp prst="textNoShape">
              <a:avLst/>
            </a:prstTxWarp>
          </a:bodyPr>
          <a:lstStyle/>
          <a:p>
            <a:pPr defTabSz="621746">
              <a:lnSpc>
                <a:spcPct val="90000"/>
              </a:lnSpc>
              <a:buSzPct val="90000"/>
            </a:pPr>
            <a:endParaRPr lang="en-US" sz="2448" dirty="0">
              <a:gradFill>
                <a:gsLst>
                  <a:gs pos="85000">
                    <a:srgbClr val="FFFFFF"/>
                  </a:gs>
                  <a:gs pos="0">
                    <a:srgbClr val="FFFFFF"/>
                  </a:gs>
                </a:gsLst>
                <a:lin ang="5400000" scaled="0"/>
              </a:gradFill>
            </a:endParaRPr>
          </a:p>
        </p:txBody>
      </p:sp>
      <p:sp>
        <p:nvSpPr>
          <p:cNvPr id="3" name="TextBox 2"/>
          <p:cNvSpPr txBox="1"/>
          <p:nvPr/>
        </p:nvSpPr>
        <p:spPr>
          <a:xfrm>
            <a:off x="67861" y="6236030"/>
            <a:ext cx="2401194" cy="439544"/>
          </a:xfrm>
          <a:prstGeom prst="rect">
            <a:avLst/>
          </a:prstGeom>
          <a:noFill/>
        </p:spPr>
        <p:txBody>
          <a:bodyPr wrap="square" lIns="0" tIns="0" rIns="0" bIns="0" rtlCol="0">
            <a:spAutoFit/>
          </a:bodyPr>
          <a:lstStyle/>
          <a:p>
            <a:pPr marL="294032" indent="-147017" defTabSz="621746">
              <a:buFont typeface="Wingdings" pitchFamily="2" charset="2"/>
              <a:buChar char="q"/>
            </a:pPr>
            <a:r>
              <a:rPr lang="ru-RU" sz="952" dirty="0" smtClean="0">
                <a:solidFill>
                  <a:srgbClr val="000000"/>
                </a:solidFill>
              </a:rPr>
              <a:t>Около 50% новых решений</a:t>
            </a:r>
          </a:p>
          <a:p>
            <a:pPr marL="294032" indent="-147017" defTabSz="621746">
              <a:buFont typeface="Wingdings" pitchFamily="2" charset="2"/>
              <a:buChar char="q"/>
            </a:pPr>
            <a:r>
              <a:rPr lang="ru-RU" sz="952" dirty="0" smtClean="0">
                <a:solidFill>
                  <a:srgbClr val="000000"/>
                </a:solidFill>
              </a:rPr>
              <a:t>Ресурсы в корпоративных центрах данных</a:t>
            </a:r>
            <a:endParaRPr lang="en-US" sz="952" dirty="0">
              <a:solidFill>
                <a:srgbClr val="000000"/>
              </a:solidFill>
            </a:endParaRPr>
          </a:p>
        </p:txBody>
      </p:sp>
      <p:sp>
        <p:nvSpPr>
          <p:cNvPr id="34" name="TextBox 33"/>
          <p:cNvSpPr txBox="1"/>
          <p:nvPr/>
        </p:nvSpPr>
        <p:spPr>
          <a:xfrm>
            <a:off x="2560768" y="6242345"/>
            <a:ext cx="2258128" cy="293029"/>
          </a:xfrm>
          <a:prstGeom prst="rect">
            <a:avLst/>
          </a:prstGeom>
          <a:noFill/>
        </p:spPr>
        <p:txBody>
          <a:bodyPr wrap="square" lIns="0" tIns="0" rIns="0" bIns="0" rtlCol="0">
            <a:spAutoFit/>
          </a:bodyPr>
          <a:lstStyle/>
          <a:p>
            <a:pPr marL="294032" indent="-147017" defTabSz="621746">
              <a:buFont typeface="Wingdings" pitchFamily="2" charset="2"/>
              <a:buChar char="q"/>
            </a:pPr>
            <a:r>
              <a:rPr lang="en-US" sz="952" dirty="0" smtClean="0">
                <a:solidFill>
                  <a:srgbClr val="000000"/>
                </a:solidFill>
              </a:rPr>
              <a:t>9</a:t>
            </a:r>
            <a:r>
              <a:rPr lang="ru-RU" sz="952" dirty="0" smtClean="0">
                <a:solidFill>
                  <a:srgbClr val="000000"/>
                </a:solidFill>
              </a:rPr>
              <a:t>0+</a:t>
            </a:r>
            <a:r>
              <a:rPr lang="en-US" sz="952" dirty="0" smtClean="0">
                <a:solidFill>
                  <a:srgbClr val="000000"/>
                </a:solidFill>
              </a:rPr>
              <a:t>% </a:t>
            </a:r>
            <a:r>
              <a:rPr lang="ru-RU" sz="952" dirty="0" smtClean="0">
                <a:solidFill>
                  <a:srgbClr val="000000"/>
                </a:solidFill>
              </a:rPr>
              <a:t>крупных организаций используют виртуализацию</a:t>
            </a:r>
            <a:endParaRPr lang="en-US" sz="952" dirty="0">
              <a:solidFill>
                <a:srgbClr val="000000"/>
              </a:solidFill>
            </a:endParaRPr>
          </a:p>
        </p:txBody>
      </p:sp>
      <p:sp>
        <p:nvSpPr>
          <p:cNvPr id="35" name="TextBox 34"/>
          <p:cNvSpPr txBox="1"/>
          <p:nvPr/>
        </p:nvSpPr>
        <p:spPr>
          <a:xfrm>
            <a:off x="5071639" y="6248810"/>
            <a:ext cx="2256469" cy="439544"/>
          </a:xfrm>
          <a:prstGeom prst="rect">
            <a:avLst/>
          </a:prstGeom>
          <a:noFill/>
        </p:spPr>
        <p:txBody>
          <a:bodyPr wrap="square" lIns="0" tIns="0" rIns="0" bIns="0" rtlCol="0">
            <a:spAutoFit/>
          </a:bodyPr>
          <a:lstStyle/>
          <a:p>
            <a:pPr marL="294032" indent="-147017" defTabSz="621746">
              <a:buFont typeface="Wingdings" pitchFamily="2" charset="2"/>
              <a:buChar char="q"/>
            </a:pPr>
            <a:r>
              <a:rPr lang="en-US" sz="952" dirty="0" smtClean="0">
                <a:solidFill>
                  <a:srgbClr val="FFFFFF"/>
                </a:solidFill>
              </a:rPr>
              <a:t>20</a:t>
            </a:r>
            <a:r>
              <a:rPr lang="ru-RU" sz="952" dirty="0" smtClean="0">
                <a:solidFill>
                  <a:srgbClr val="FFFFFF"/>
                </a:solidFill>
              </a:rPr>
              <a:t>% крупных заказчиков используют частное облако</a:t>
            </a:r>
          </a:p>
          <a:p>
            <a:pPr marL="294032" indent="-147017" defTabSz="621746">
              <a:buFont typeface="Wingdings" pitchFamily="2" charset="2"/>
              <a:buChar char="q"/>
            </a:pPr>
            <a:r>
              <a:rPr lang="ru-RU" sz="952" dirty="0" smtClean="0">
                <a:solidFill>
                  <a:srgbClr val="FFFFFF"/>
                </a:solidFill>
              </a:rPr>
              <a:t>Основной рост определяется </a:t>
            </a:r>
            <a:r>
              <a:rPr lang="en-US" sz="952" dirty="0" err="1" smtClean="0">
                <a:solidFill>
                  <a:srgbClr val="FFFFFF"/>
                </a:solidFill>
              </a:rPr>
              <a:t>IaaS</a:t>
            </a:r>
            <a:endParaRPr lang="en-US" sz="952" dirty="0">
              <a:solidFill>
                <a:srgbClr val="FFFFFF"/>
              </a:solidFill>
            </a:endParaRPr>
          </a:p>
        </p:txBody>
      </p:sp>
      <p:sp>
        <p:nvSpPr>
          <p:cNvPr id="36" name="TextBox 35"/>
          <p:cNvSpPr txBox="1"/>
          <p:nvPr/>
        </p:nvSpPr>
        <p:spPr>
          <a:xfrm>
            <a:off x="7502979" y="6200416"/>
            <a:ext cx="2401191" cy="586058"/>
          </a:xfrm>
          <a:prstGeom prst="rect">
            <a:avLst/>
          </a:prstGeom>
          <a:noFill/>
        </p:spPr>
        <p:txBody>
          <a:bodyPr wrap="square" lIns="0" tIns="0" rIns="0" bIns="0" rtlCol="0">
            <a:spAutoFit/>
          </a:bodyPr>
          <a:lstStyle/>
          <a:p>
            <a:pPr marL="294032" indent="-147017" defTabSz="621746">
              <a:buFont typeface="Wingdings" pitchFamily="2" charset="2"/>
              <a:buChar char="q"/>
            </a:pPr>
            <a:r>
              <a:rPr lang="ru-RU" sz="952" dirty="0" smtClean="0">
                <a:solidFill>
                  <a:srgbClr val="FFFFFF"/>
                </a:solidFill>
              </a:rPr>
              <a:t>Большинство новых решений – это </a:t>
            </a:r>
            <a:r>
              <a:rPr lang="en-US" sz="952" dirty="0" smtClean="0">
                <a:solidFill>
                  <a:srgbClr val="FFFFFF"/>
                </a:solidFill>
              </a:rPr>
              <a:t>Product </a:t>
            </a:r>
            <a:r>
              <a:rPr lang="en-US" sz="952" dirty="0">
                <a:solidFill>
                  <a:srgbClr val="FFFFFF"/>
                </a:solidFill>
              </a:rPr>
              <a:t>as a Service (PaaS)</a:t>
            </a:r>
          </a:p>
          <a:p>
            <a:pPr marL="294032" indent="-147017" defTabSz="621746">
              <a:buFont typeface="Wingdings" pitchFamily="2" charset="2"/>
              <a:buChar char="q"/>
            </a:pPr>
            <a:r>
              <a:rPr lang="ru-RU" sz="952" dirty="0" smtClean="0">
                <a:solidFill>
                  <a:srgbClr val="FFFFFF"/>
                </a:solidFill>
              </a:rPr>
              <a:t>Наиболее эффективная среда разработки облачных сервисов</a:t>
            </a:r>
            <a:r>
              <a:rPr lang="en-US" sz="952" dirty="0" smtClean="0">
                <a:solidFill>
                  <a:srgbClr val="FFFFFF"/>
                </a:solidFill>
              </a:rPr>
              <a:t> </a:t>
            </a:r>
            <a:endParaRPr lang="en-US" sz="952" dirty="0">
              <a:solidFill>
                <a:srgbClr val="FFFFFF"/>
              </a:solidFill>
            </a:endParaRPr>
          </a:p>
        </p:txBody>
      </p:sp>
      <p:sp>
        <p:nvSpPr>
          <p:cNvPr id="37" name="TextBox 36"/>
          <p:cNvSpPr txBox="1"/>
          <p:nvPr/>
        </p:nvSpPr>
        <p:spPr>
          <a:xfrm>
            <a:off x="9949511" y="6182312"/>
            <a:ext cx="2398836" cy="439544"/>
          </a:xfrm>
          <a:prstGeom prst="rect">
            <a:avLst/>
          </a:prstGeom>
          <a:noFill/>
        </p:spPr>
        <p:txBody>
          <a:bodyPr wrap="square" lIns="0" tIns="0" rIns="0" bIns="0" rtlCol="0">
            <a:spAutoFit/>
          </a:bodyPr>
          <a:lstStyle/>
          <a:p>
            <a:pPr marL="294032" indent="-147017" defTabSz="621746">
              <a:buFont typeface="Wingdings" pitchFamily="2" charset="2"/>
              <a:buChar char="q"/>
            </a:pPr>
            <a:r>
              <a:rPr lang="ru-RU" sz="952" dirty="0" smtClean="0">
                <a:solidFill>
                  <a:srgbClr val="000000"/>
                </a:solidFill>
              </a:rPr>
              <a:t>Лишь15% новых приложений </a:t>
            </a:r>
            <a:r>
              <a:rPr lang="en-US" sz="952" dirty="0" smtClean="0">
                <a:solidFill>
                  <a:srgbClr val="000000"/>
                </a:solidFill>
              </a:rPr>
              <a:t> </a:t>
            </a:r>
            <a:r>
              <a:rPr lang="ru-RU" sz="952" dirty="0" smtClean="0">
                <a:solidFill>
                  <a:srgbClr val="000000"/>
                </a:solidFill>
              </a:rPr>
              <a:t>является </a:t>
            </a:r>
            <a:r>
              <a:rPr lang="en-US" sz="952" dirty="0" smtClean="0">
                <a:solidFill>
                  <a:srgbClr val="000000"/>
                </a:solidFill>
              </a:rPr>
              <a:t>Software </a:t>
            </a:r>
            <a:r>
              <a:rPr lang="en-US" sz="952" dirty="0">
                <a:solidFill>
                  <a:srgbClr val="000000"/>
                </a:solidFill>
              </a:rPr>
              <a:t>as a Service (SaaS)</a:t>
            </a:r>
          </a:p>
          <a:p>
            <a:pPr marL="294032" indent="-147017" defTabSz="621746">
              <a:buFont typeface="Wingdings" pitchFamily="2" charset="2"/>
              <a:buChar char="q"/>
            </a:pPr>
            <a:r>
              <a:rPr lang="ru-RU" sz="952" dirty="0" smtClean="0">
                <a:solidFill>
                  <a:srgbClr val="000000"/>
                </a:solidFill>
              </a:rPr>
              <a:t>Это Бизнес модель – не вид хостинга</a:t>
            </a:r>
            <a:endParaRPr lang="en-US" sz="952" dirty="0">
              <a:solidFill>
                <a:srgbClr val="000000"/>
              </a:solidFill>
            </a:endParaRPr>
          </a:p>
        </p:txBody>
      </p:sp>
      <p:sp>
        <p:nvSpPr>
          <p:cNvPr id="44" name="TextBox 43"/>
          <p:cNvSpPr txBox="1"/>
          <p:nvPr/>
        </p:nvSpPr>
        <p:spPr>
          <a:xfrm rot="20740125">
            <a:off x="57013" y="5348372"/>
            <a:ext cx="764423" cy="313892"/>
          </a:xfrm>
          <a:prstGeom prst="rect">
            <a:avLst/>
          </a:prstGeom>
          <a:noFill/>
        </p:spPr>
        <p:txBody>
          <a:bodyPr wrap="none" lIns="77684" tIns="38842" rIns="77684" bIns="38842" rtlCol="0">
            <a:spAutoFit/>
          </a:bodyPr>
          <a:lstStyle/>
          <a:p>
            <a:pPr algn="ctr" defTabSz="621746"/>
            <a:r>
              <a:rPr lang="en-US" sz="1530" dirty="0">
                <a:solidFill>
                  <a:srgbClr val="000000"/>
                </a:solidFill>
                <a:latin typeface="Bradley Hand ITC" pitchFamily="66" charset="0"/>
              </a:rPr>
              <a:t>Legacy</a:t>
            </a:r>
          </a:p>
        </p:txBody>
      </p:sp>
      <p:sp>
        <p:nvSpPr>
          <p:cNvPr id="45" name="TextBox 44"/>
          <p:cNvSpPr txBox="1"/>
          <p:nvPr/>
        </p:nvSpPr>
        <p:spPr>
          <a:xfrm rot="20740125">
            <a:off x="2552736" y="5327601"/>
            <a:ext cx="515958" cy="313892"/>
          </a:xfrm>
          <a:prstGeom prst="rect">
            <a:avLst/>
          </a:prstGeom>
          <a:noFill/>
        </p:spPr>
        <p:txBody>
          <a:bodyPr wrap="none" lIns="77684" tIns="38842" rIns="77684" bIns="38842" rtlCol="0">
            <a:spAutoFit/>
          </a:bodyPr>
          <a:lstStyle/>
          <a:p>
            <a:pPr algn="ctr" defTabSz="621746"/>
            <a:r>
              <a:rPr lang="en-US" sz="1530" dirty="0">
                <a:solidFill>
                  <a:srgbClr val="000000"/>
                </a:solidFill>
                <a:latin typeface="Bradley Hand ITC" pitchFamily="66" charset="0"/>
              </a:rPr>
              <a:t>Past</a:t>
            </a:r>
          </a:p>
        </p:txBody>
      </p:sp>
      <p:sp>
        <p:nvSpPr>
          <p:cNvPr id="46" name="TextBox 45"/>
          <p:cNvSpPr txBox="1"/>
          <p:nvPr/>
        </p:nvSpPr>
        <p:spPr>
          <a:xfrm rot="20740125">
            <a:off x="4999618" y="5378809"/>
            <a:ext cx="754806" cy="313892"/>
          </a:xfrm>
          <a:prstGeom prst="rect">
            <a:avLst/>
          </a:prstGeom>
          <a:noFill/>
        </p:spPr>
        <p:txBody>
          <a:bodyPr wrap="none" lIns="77684" tIns="38842" rIns="77684" bIns="38842" rtlCol="0">
            <a:spAutoFit/>
          </a:bodyPr>
          <a:lstStyle/>
          <a:p>
            <a:pPr algn="ctr" defTabSz="621746"/>
            <a:r>
              <a:rPr lang="en-US" sz="1530" dirty="0">
                <a:solidFill>
                  <a:srgbClr val="000000"/>
                </a:solidFill>
                <a:latin typeface="Bradley Hand ITC" pitchFamily="66" charset="0"/>
              </a:rPr>
              <a:t>Present</a:t>
            </a:r>
          </a:p>
        </p:txBody>
      </p:sp>
      <p:sp>
        <p:nvSpPr>
          <p:cNvPr id="47" name="TextBox 46"/>
          <p:cNvSpPr txBox="1"/>
          <p:nvPr/>
        </p:nvSpPr>
        <p:spPr>
          <a:xfrm rot="20740125">
            <a:off x="7504661" y="5362440"/>
            <a:ext cx="701906" cy="313892"/>
          </a:xfrm>
          <a:prstGeom prst="rect">
            <a:avLst/>
          </a:prstGeom>
          <a:noFill/>
        </p:spPr>
        <p:txBody>
          <a:bodyPr wrap="none" lIns="77684" tIns="38842" rIns="77684" bIns="38842" rtlCol="0">
            <a:spAutoFit/>
          </a:bodyPr>
          <a:lstStyle/>
          <a:p>
            <a:pPr algn="ctr" defTabSz="621746"/>
            <a:r>
              <a:rPr lang="en-US" sz="1530" dirty="0">
                <a:solidFill>
                  <a:srgbClr val="000000"/>
                </a:solidFill>
                <a:latin typeface="Bradley Hand ITC" pitchFamily="66" charset="0"/>
              </a:rPr>
              <a:t>Future</a:t>
            </a:r>
          </a:p>
        </p:txBody>
      </p:sp>
      <p:sp>
        <p:nvSpPr>
          <p:cNvPr id="51" name="Title 1"/>
          <p:cNvSpPr>
            <a:spLocks noGrp="1"/>
          </p:cNvSpPr>
          <p:nvPr>
            <p:ph type="title"/>
          </p:nvPr>
        </p:nvSpPr>
        <p:spPr/>
        <p:txBody>
          <a:bodyPr>
            <a:noAutofit/>
          </a:bodyPr>
          <a:lstStyle/>
          <a:p>
            <a:r>
              <a:rPr lang="ru-RU" sz="4352" dirty="0" smtClean="0">
                <a:solidFill>
                  <a:schemeClr val="tx1"/>
                </a:solidFill>
              </a:rPr>
              <a:t>Эволюция сценариев Хостинга</a:t>
            </a:r>
            <a:endParaRPr lang="en-US" sz="4352" dirty="0">
              <a:solidFill>
                <a:schemeClr val="tx1"/>
              </a:solidFill>
            </a:endParaRPr>
          </a:p>
        </p:txBody>
      </p:sp>
      <p:sp>
        <p:nvSpPr>
          <p:cNvPr id="2" name="Text Placeholder 1"/>
          <p:cNvSpPr>
            <a:spLocks noGrp="1"/>
          </p:cNvSpPr>
          <p:nvPr>
            <p:ph type="body" sz="quarter" idx="15"/>
          </p:nvPr>
        </p:nvSpPr>
        <p:spPr>
          <a:xfrm>
            <a:off x="355128" y="1086891"/>
            <a:ext cx="11925310" cy="732665"/>
          </a:xfrm>
        </p:spPr>
        <p:txBody>
          <a:bodyPr/>
          <a:lstStyle/>
          <a:p>
            <a:r>
              <a:rPr lang="ru-RU" sz="1904" dirty="0" smtClean="0">
                <a:solidFill>
                  <a:schemeClr val="accent2">
                    <a:alpha val="99000"/>
                  </a:schemeClr>
                </a:solidFill>
              </a:rPr>
              <a:t>Основная доля существующих решений - на </a:t>
            </a:r>
            <a:r>
              <a:rPr lang="ru-RU" sz="1904" dirty="0">
                <a:solidFill>
                  <a:schemeClr val="accent2">
                    <a:alpha val="99000"/>
                  </a:schemeClr>
                </a:solidFill>
              </a:rPr>
              <a:t>собственных или на </a:t>
            </a:r>
            <a:r>
              <a:rPr lang="ru-RU" sz="1904" dirty="0" smtClean="0">
                <a:solidFill>
                  <a:schemeClr val="accent2">
                    <a:alpha val="99000"/>
                  </a:schemeClr>
                </a:solidFill>
              </a:rPr>
              <a:t>арендованных ресурсах</a:t>
            </a:r>
            <a:r>
              <a:rPr lang="ru-RU" sz="1904" dirty="0">
                <a:solidFill>
                  <a:schemeClr val="accent2">
                    <a:alpha val="99000"/>
                  </a:schemeClr>
                </a:solidFill>
              </a:rPr>
              <a:t> </a:t>
            </a:r>
            <a:r>
              <a:rPr lang="ru-RU" sz="1904" dirty="0" smtClean="0">
                <a:solidFill>
                  <a:schemeClr val="accent2">
                    <a:alpha val="99000"/>
                  </a:schemeClr>
                </a:solidFill>
              </a:rPr>
              <a:t>Инновационные облачные сценарии должны дополнять и не конкурировать с этими инвестициями</a:t>
            </a:r>
            <a:r>
              <a:rPr lang="en-US" sz="1904" dirty="0" smtClean="0">
                <a:solidFill>
                  <a:schemeClr val="accent2">
                    <a:alpha val="99000"/>
                  </a:schemeClr>
                </a:solidFill>
              </a:rPr>
              <a:t> </a:t>
            </a:r>
            <a:endParaRPr lang="en-US" sz="1904" dirty="0">
              <a:solidFill>
                <a:schemeClr val="accent2">
                  <a:alpha val="99000"/>
                </a:schemeClr>
              </a:solidFill>
            </a:endParaRPr>
          </a:p>
        </p:txBody>
      </p:sp>
    </p:spTree>
    <p:extLst>
      <p:ext uri="{BB962C8B-B14F-4D97-AF65-F5344CB8AC3E}">
        <p14:creationId xmlns:p14="http://schemas.microsoft.com/office/powerpoint/2010/main" val="1726458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11" name="Group 1"/>
          <p:cNvGrpSpPr>
            <a:grpSpLocks/>
          </p:cNvGrpSpPr>
          <p:nvPr/>
        </p:nvGrpSpPr>
        <p:grpSpPr bwMode="auto">
          <a:xfrm>
            <a:off x="22678" y="1379839"/>
            <a:ext cx="2893603" cy="5330069"/>
            <a:chOff x="0" y="1133494"/>
            <a:chExt cx="3019426" cy="5560994"/>
          </a:xfrm>
        </p:grpSpPr>
        <p:grpSp>
          <p:nvGrpSpPr>
            <p:cNvPr id="25631" name="Group 20"/>
            <p:cNvGrpSpPr>
              <a:grpSpLocks/>
            </p:cNvGrpSpPr>
            <p:nvPr/>
          </p:nvGrpSpPr>
          <p:grpSpPr bwMode="auto">
            <a:xfrm>
              <a:off x="425222" y="3519500"/>
              <a:ext cx="1623928" cy="3174988"/>
              <a:chOff x="425222" y="3519500"/>
              <a:chExt cx="1623928" cy="3174988"/>
            </a:xfrm>
          </p:grpSpPr>
          <p:sp>
            <p:nvSpPr>
              <p:cNvPr id="126" name="Rectangle 125"/>
              <p:cNvSpPr/>
              <p:nvPr/>
            </p:nvSpPr>
            <p:spPr bwMode="auto">
              <a:xfrm>
                <a:off x="1227315" y="3695393"/>
                <a:ext cx="821522" cy="292291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25669" y="4564816"/>
                <a:ext cx="1010340" cy="212967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22"/>
              <p:cNvSpPr>
                <a:spLocks noChangeArrowheads="1"/>
              </p:cNvSpPr>
              <p:nvPr/>
            </p:nvSpPr>
            <p:spPr bwMode="auto">
              <a:xfrm>
                <a:off x="1772235" y="3519853"/>
                <a:ext cx="140786" cy="180509"/>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28" name="Rectangle 23"/>
              <p:cNvSpPr>
                <a:spLocks noChangeArrowheads="1"/>
              </p:cNvSpPr>
              <p:nvPr/>
            </p:nvSpPr>
            <p:spPr bwMode="auto">
              <a:xfrm>
                <a:off x="1585075" y="3519853"/>
                <a:ext cx="139129" cy="180509"/>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grpSp>
        <p:sp>
          <p:nvSpPr>
            <p:cNvPr id="9" name="Rectangle 6"/>
            <p:cNvSpPr>
              <a:spLocks noChangeArrowheads="1"/>
            </p:cNvSpPr>
            <p:nvPr/>
          </p:nvSpPr>
          <p:spPr bwMode="auto">
            <a:xfrm>
              <a:off x="3313" y="5770416"/>
              <a:ext cx="1058373" cy="924072"/>
            </a:xfrm>
            <a:prstGeom prst="rect">
              <a:avLst/>
            </a:prstGeom>
            <a:solidFill>
              <a:schemeClr val="accent1"/>
            </a:solidFill>
            <a:ln>
              <a:noFill/>
            </a:ln>
            <a:extLst/>
          </p:spPr>
          <p:txBody>
            <a:bodyPr/>
            <a:lstStyle/>
            <a:p>
              <a:pPr defTabSz="932137">
                <a:defRPr/>
              </a:pPr>
              <a:endParaRPr lang="en-US" sz="1836" dirty="0">
                <a:solidFill>
                  <a:srgbClr val="000000"/>
                </a:solidFill>
                <a:ea typeface="ＭＳ Ｐゴシック" charset="0"/>
              </a:endParaRPr>
            </a:p>
          </p:txBody>
        </p:sp>
        <p:sp>
          <p:nvSpPr>
            <p:cNvPr id="11" name="Rectangle 7"/>
            <p:cNvSpPr>
              <a:spLocks noChangeArrowheads="1"/>
            </p:cNvSpPr>
            <p:nvPr/>
          </p:nvSpPr>
          <p:spPr bwMode="auto">
            <a:xfrm>
              <a:off x="3313" y="5725702"/>
              <a:ext cx="1116343" cy="44714"/>
            </a:xfrm>
            <a:prstGeom prst="rect">
              <a:avLst/>
            </a:prstGeom>
            <a:solidFill>
              <a:srgbClr val="00188F"/>
            </a:solidFill>
            <a:ln>
              <a:noFill/>
            </a:ln>
            <a:extLst/>
          </p:spPr>
          <p:txBody>
            <a:bodyPr/>
            <a:lstStyle/>
            <a:p>
              <a:pPr defTabSz="932137">
                <a:defRPr/>
              </a:pPr>
              <a:endParaRPr lang="en-US" sz="1836" dirty="0">
                <a:solidFill>
                  <a:srgbClr val="000000"/>
                </a:solidFill>
                <a:ea typeface="ＭＳ Ｐゴシック" charset="0"/>
              </a:endParaRPr>
            </a:p>
          </p:txBody>
        </p:sp>
        <p:sp>
          <p:nvSpPr>
            <p:cNvPr id="12" name="Rectangle 8"/>
            <p:cNvSpPr>
              <a:spLocks noChangeArrowheads="1"/>
            </p:cNvSpPr>
            <p:nvPr/>
          </p:nvSpPr>
          <p:spPr bwMode="auto">
            <a:xfrm>
              <a:off x="536640" y="6399712"/>
              <a:ext cx="152379" cy="29477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3" name="Rectangle 9"/>
            <p:cNvSpPr>
              <a:spLocks noChangeArrowheads="1"/>
            </p:cNvSpPr>
            <p:nvPr/>
          </p:nvSpPr>
          <p:spPr bwMode="auto">
            <a:xfrm>
              <a:off x="276602" y="6399712"/>
              <a:ext cx="149067" cy="29477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4" name="Rectangle 10"/>
            <p:cNvSpPr>
              <a:spLocks noChangeArrowheads="1"/>
            </p:cNvSpPr>
            <p:nvPr/>
          </p:nvSpPr>
          <p:spPr bwMode="auto">
            <a:xfrm>
              <a:off x="13250" y="5894618"/>
              <a:ext cx="940775" cy="149044"/>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5" name="Rectangle 11"/>
            <p:cNvSpPr>
              <a:spLocks noChangeArrowheads="1"/>
            </p:cNvSpPr>
            <p:nvPr/>
          </p:nvSpPr>
          <p:spPr bwMode="auto">
            <a:xfrm>
              <a:off x="13250" y="6154618"/>
              <a:ext cx="940775" cy="15235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6" name="Rectangle 12"/>
            <p:cNvSpPr>
              <a:spLocks noChangeArrowheads="1"/>
            </p:cNvSpPr>
            <p:nvPr/>
          </p:nvSpPr>
          <p:spPr bwMode="auto">
            <a:xfrm>
              <a:off x="1187564" y="5247106"/>
              <a:ext cx="1162719" cy="1447382"/>
            </a:xfrm>
            <a:prstGeom prst="rect">
              <a:avLst/>
            </a:prstGeom>
            <a:solidFill>
              <a:schemeClr val="accent1"/>
            </a:solidFill>
            <a:ln>
              <a:noFill/>
            </a:ln>
            <a:extLst/>
          </p:spPr>
          <p:txBody>
            <a:bodyPr/>
            <a:lstStyle/>
            <a:p>
              <a:pPr defTabSz="932137">
                <a:defRPr/>
              </a:pPr>
              <a:endParaRPr lang="en-US" sz="1836" dirty="0">
                <a:solidFill>
                  <a:srgbClr val="000000"/>
                </a:solidFill>
                <a:ea typeface="ＭＳ Ｐゴシック" charset="0"/>
              </a:endParaRPr>
            </a:p>
          </p:txBody>
        </p:sp>
        <p:sp>
          <p:nvSpPr>
            <p:cNvPr id="17" name="Rectangle 13"/>
            <p:cNvSpPr>
              <a:spLocks noChangeArrowheads="1"/>
            </p:cNvSpPr>
            <p:nvPr/>
          </p:nvSpPr>
          <p:spPr bwMode="auto">
            <a:xfrm>
              <a:off x="1127937" y="5202392"/>
              <a:ext cx="1280315" cy="44714"/>
            </a:xfrm>
            <a:prstGeom prst="rect">
              <a:avLst/>
            </a:prstGeom>
            <a:solidFill>
              <a:srgbClr val="00188F"/>
            </a:solidFill>
            <a:ln>
              <a:noFill/>
            </a:ln>
            <a:extLst/>
          </p:spPr>
          <p:txBody>
            <a:bodyPr/>
            <a:lstStyle/>
            <a:p>
              <a:pPr defTabSz="932137">
                <a:defRPr/>
              </a:pPr>
              <a:endParaRPr lang="en-US" sz="1836" dirty="0">
                <a:solidFill>
                  <a:srgbClr val="000000"/>
                </a:solidFill>
                <a:ea typeface="ＭＳ Ｐゴシック" charset="0"/>
              </a:endParaRPr>
            </a:p>
          </p:txBody>
        </p:sp>
        <p:sp>
          <p:nvSpPr>
            <p:cNvPr id="18" name="Rectangle 14"/>
            <p:cNvSpPr>
              <a:spLocks noChangeArrowheads="1"/>
            </p:cNvSpPr>
            <p:nvPr/>
          </p:nvSpPr>
          <p:spPr bwMode="auto">
            <a:xfrm>
              <a:off x="1826894" y="6399712"/>
              <a:ext cx="152379" cy="29477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9" name="Rectangle 15"/>
            <p:cNvSpPr>
              <a:spLocks noChangeArrowheads="1"/>
            </p:cNvSpPr>
            <p:nvPr/>
          </p:nvSpPr>
          <p:spPr bwMode="auto">
            <a:xfrm>
              <a:off x="1561887" y="6399712"/>
              <a:ext cx="152379" cy="29477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20" name="Rectangle 16"/>
            <p:cNvSpPr>
              <a:spLocks noChangeArrowheads="1"/>
            </p:cNvSpPr>
            <p:nvPr/>
          </p:nvSpPr>
          <p:spPr bwMode="auto">
            <a:xfrm>
              <a:off x="1301848" y="5371309"/>
              <a:ext cx="940775" cy="154013"/>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23" name="Rectangle 17"/>
            <p:cNvSpPr>
              <a:spLocks noChangeArrowheads="1"/>
            </p:cNvSpPr>
            <p:nvPr/>
          </p:nvSpPr>
          <p:spPr bwMode="auto">
            <a:xfrm>
              <a:off x="1301848" y="5631308"/>
              <a:ext cx="940775" cy="15235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24" name="Rectangle 18"/>
            <p:cNvSpPr>
              <a:spLocks noChangeArrowheads="1"/>
            </p:cNvSpPr>
            <p:nvPr/>
          </p:nvSpPr>
          <p:spPr bwMode="auto">
            <a:xfrm>
              <a:off x="1301848" y="5894618"/>
              <a:ext cx="940775" cy="149044"/>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25" name="Rectangle 19"/>
            <p:cNvSpPr>
              <a:spLocks noChangeArrowheads="1"/>
            </p:cNvSpPr>
            <p:nvPr/>
          </p:nvSpPr>
          <p:spPr bwMode="auto">
            <a:xfrm>
              <a:off x="1301848" y="6154618"/>
              <a:ext cx="940775" cy="152356"/>
            </a:xfrm>
            <a:prstGeom prst="rect">
              <a:avLst/>
            </a:pr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28" name="Rectangle 22"/>
            <p:cNvSpPr>
              <a:spLocks noChangeArrowheads="1"/>
            </p:cNvSpPr>
            <p:nvPr/>
          </p:nvSpPr>
          <p:spPr bwMode="auto">
            <a:xfrm>
              <a:off x="2020680" y="5021884"/>
              <a:ext cx="139129" cy="180508"/>
            </a:xfrm>
            <a:prstGeom prst="rect">
              <a:avLst/>
            </a:prstGeom>
            <a:solidFill>
              <a:srgbClr val="00188F"/>
            </a:solidFill>
            <a:ln>
              <a:noFill/>
            </a:ln>
            <a:extLst/>
          </p:spPr>
          <p:txBody>
            <a:bodyPr/>
            <a:lstStyle/>
            <a:p>
              <a:pPr defTabSz="932137">
                <a:defRPr/>
              </a:pPr>
              <a:endParaRPr lang="en-US" sz="1836" dirty="0">
                <a:solidFill>
                  <a:srgbClr val="000000"/>
                </a:solidFill>
                <a:ea typeface="ＭＳ Ｐゴシック" charset="0"/>
              </a:endParaRPr>
            </a:p>
          </p:txBody>
        </p:sp>
        <p:sp>
          <p:nvSpPr>
            <p:cNvPr id="29" name="Rectangle 23"/>
            <p:cNvSpPr>
              <a:spLocks noChangeArrowheads="1"/>
            </p:cNvSpPr>
            <p:nvPr/>
          </p:nvSpPr>
          <p:spPr bwMode="auto">
            <a:xfrm>
              <a:off x="1833519" y="5021884"/>
              <a:ext cx="139129" cy="180508"/>
            </a:xfrm>
            <a:prstGeom prst="rect">
              <a:avLst/>
            </a:prstGeom>
            <a:solidFill>
              <a:srgbClr val="00188F"/>
            </a:solidFill>
            <a:ln>
              <a:noFill/>
            </a:ln>
            <a:extLst/>
          </p:spPr>
          <p:txBody>
            <a:bodyPr/>
            <a:lstStyle/>
            <a:p>
              <a:pPr defTabSz="932137">
                <a:defRPr/>
              </a:pPr>
              <a:endParaRPr lang="en-US" sz="1836" dirty="0">
                <a:solidFill>
                  <a:srgbClr val="000000"/>
                </a:solidFill>
                <a:ea typeface="ＭＳ Ｐゴシック" charset="0"/>
              </a:endParaRPr>
            </a:p>
          </p:txBody>
        </p:sp>
        <p:sp>
          <p:nvSpPr>
            <p:cNvPr id="48" name="Rectangle 24"/>
            <p:cNvSpPr>
              <a:spLocks noChangeArrowheads="1"/>
            </p:cNvSpPr>
            <p:nvPr/>
          </p:nvSpPr>
          <p:spPr bwMode="auto">
            <a:xfrm>
              <a:off x="0" y="6621622"/>
              <a:ext cx="3019426" cy="72866"/>
            </a:xfrm>
            <a:prstGeom prst="rect">
              <a:avLst/>
            </a:prstGeom>
            <a:solidFill>
              <a:schemeClr val="bg2"/>
            </a:solidFill>
            <a:ln>
              <a:noFill/>
            </a:ln>
            <a:extLst/>
          </p:spPr>
          <p:txBody>
            <a:bodyPr/>
            <a:lstStyle/>
            <a:p>
              <a:pPr defTabSz="932137">
                <a:defRPr/>
              </a:pPr>
              <a:endParaRPr lang="en-US" sz="1836" dirty="0">
                <a:solidFill>
                  <a:srgbClr val="000000"/>
                </a:solidFill>
                <a:ea typeface="ＭＳ Ｐゴシック" charset="0"/>
              </a:endParaRPr>
            </a:p>
          </p:txBody>
        </p:sp>
        <p:sp>
          <p:nvSpPr>
            <p:cNvPr id="31" name="Freeform 25"/>
            <p:cNvSpPr>
              <a:spLocks/>
            </p:cNvSpPr>
            <p:nvPr/>
          </p:nvSpPr>
          <p:spPr bwMode="auto">
            <a:xfrm>
              <a:off x="241819" y="1133494"/>
              <a:ext cx="1452571" cy="947257"/>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32" name="Freeform 26"/>
            <p:cNvSpPr>
              <a:spLocks/>
            </p:cNvSpPr>
            <p:nvPr/>
          </p:nvSpPr>
          <p:spPr bwMode="auto">
            <a:xfrm flipH="1">
              <a:off x="231881" y="1742918"/>
              <a:ext cx="1616544" cy="4539215"/>
            </a:xfrm>
            <a:custGeom>
              <a:avLst/>
              <a:gdLst>
                <a:gd name="T0" fmla="*/ 6 w 516"/>
                <a:gd name="T1" fmla="*/ 1419 h 1431"/>
                <a:gd name="T2" fmla="*/ 223 w 516"/>
                <a:gd name="T3" fmla="*/ 1149 h 1431"/>
                <a:gd name="T4" fmla="*/ 353 w 516"/>
                <a:gd name="T5" fmla="*/ 42 h 1431"/>
                <a:gd name="T6" fmla="*/ 278 w 516"/>
                <a:gd name="T7" fmla="*/ 44 h 1431"/>
                <a:gd name="T8" fmla="*/ 39 w 516"/>
                <a:gd name="T9" fmla="*/ 6 h 1431"/>
                <a:gd name="T10" fmla="*/ 45 w 516"/>
                <a:gd name="T11" fmla="*/ 0 h 1431"/>
                <a:gd name="T12" fmla="*/ 51 w 516"/>
                <a:gd name="T13" fmla="*/ 6 h 1431"/>
                <a:gd name="T14" fmla="*/ 278 w 516"/>
                <a:gd name="T15" fmla="*/ 33 h 1431"/>
                <a:gd name="T16" fmla="*/ 504 w 516"/>
                <a:gd name="T17" fmla="*/ 6 h 1431"/>
                <a:gd name="T18" fmla="*/ 510 w 516"/>
                <a:gd name="T19" fmla="*/ 0 h 1431"/>
                <a:gd name="T20" fmla="*/ 516 w 516"/>
                <a:gd name="T21" fmla="*/ 6 h 1431"/>
                <a:gd name="T22" fmla="*/ 365 w 516"/>
                <a:gd name="T23" fmla="*/ 42 h 1431"/>
                <a:gd name="T24" fmla="*/ 233 w 516"/>
                <a:gd name="T25" fmla="*/ 1152 h 1431"/>
                <a:gd name="T26" fmla="*/ 6 w 516"/>
                <a:gd name="T27" fmla="*/ 1431 h 1431"/>
                <a:gd name="T28" fmla="*/ 0 w 516"/>
                <a:gd name="T29" fmla="*/ 1425 h 1431"/>
                <a:gd name="T30" fmla="*/ 6 w 516"/>
                <a:gd name="T31" fmla="*/ 1419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 h="1431">
                  <a:moveTo>
                    <a:pt x="6" y="1419"/>
                  </a:moveTo>
                  <a:cubicBezTo>
                    <a:pt x="87" y="1419"/>
                    <a:pt x="164" y="1323"/>
                    <a:pt x="223" y="1149"/>
                  </a:cubicBezTo>
                  <a:cubicBezTo>
                    <a:pt x="281" y="973"/>
                    <a:pt x="353" y="291"/>
                    <a:pt x="353" y="42"/>
                  </a:cubicBezTo>
                  <a:cubicBezTo>
                    <a:pt x="313" y="44"/>
                    <a:pt x="281" y="44"/>
                    <a:pt x="278" y="44"/>
                  </a:cubicBezTo>
                  <a:cubicBezTo>
                    <a:pt x="268" y="44"/>
                    <a:pt x="39" y="44"/>
                    <a:pt x="39" y="6"/>
                  </a:cubicBezTo>
                  <a:cubicBezTo>
                    <a:pt x="39" y="3"/>
                    <a:pt x="42" y="0"/>
                    <a:pt x="45" y="0"/>
                  </a:cubicBezTo>
                  <a:cubicBezTo>
                    <a:pt x="48" y="0"/>
                    <a:pt x="51" y="2"/>
                    <a:pt x="51" y="6"/>
                  </a:cubicBezTo>
                  <a:cubicBezTo>
                    <a:pt x="55" y="15"/>
                    <a:pt x="134" y="33"/>
                    <a:pt x="278" y="33"/>
                  </a:cubicBezTo>
                  <a:cubicBezTo>
                    <a:pt x="422" y="33"/>
                    <a:pt x="501" y="15"/>
                    <a:pt x="504" y="6"/>
                  </a:cubicBezTo>
                  <a:cubicBezTo>
                    <a:pt x="504" y="3"/>
                    <a:pt x="507" y="0"/>
                    <a:pt x="510" y="0"/>
                  </a:cubicBezTo>
                  <a:cubicBezTo>
                    <a:pt x="513" y="0"/>
                    <a:pt x="516" y="3"/>
                    <a:pt x="516" y="6"/>
                  </a:cubicBezTo>
                  <a:cubicBezTo>
                    <a:pt x="516" y="29"/>
                    <a:pt x="433" y="38"/>
                    <a:pt x="365" y="42"/>
                  </a:cubicBezTo>
                  <a:cubicBezTo>
                    <a:pt x="364" y="292"/>
                    <a:pt x="293" y="976"/>
                    <a:pt x="233" y="1152"/>
                  </a:cubicBezTo>
                  <a:cubicBezTo>
                    <a:pt x="173" y="1332"/>
                    <a:pt x="93" y="1431"/>
                    <a:pt x="6" y="1431"/>
                  </a:cubicBezTo>
                  <a:cubicBezTo>
                    <a:pt x="3" y="1431"/>
                    <a:pt x="0" y="1428"/>
                    <a:pt x="0" y="1425"/>
                  </a:cubicBezTo>
                  <a:cubicBezTo>
                    <a:pt x="0" y="1422"/>
                    <a:pt x="3" y="1419"/>
                    <a:pt x="6" y="1419"/>
                  </a:cubicBezTo>
                  <a:close/>
                </a:path>
              </a:pathLst>
            </a:custGeom>
            <a:solidFill>
              <a:schemeClr val="accent1">
                <a:lumMod val="50000"/>
              </a:schemeClr>
            </a:solidFill>
            <a:ln>
              <a:noFill/>
            </a:ln>
            <a:extLst/>
          </p:spPr>
          <p:txBody>
            <a:bodyPr/>
            <a:lstStyle/>
            <a:p>
              <a:pPr defTabSz="932137">
                <a:defRPr/>
              </a:pPr>
              <a:endParaRPr lang="en-US" sz="1836" dirty="0">
                <a:solidFill>
                  <a:srgbClr val="000000"/>
                </a:solidFill>
                <a:ea typeface="ＭＳ Ｐゴシック" charset="0"/>
              </a:endParaRPr>
            </a:p>
          </p:txBody>
        </p:sp>
        <p:sp>
          <p:nvSpPr>
            <p:cNvPr id="125" name="Freeform 25"/>
            <p:cNvSpPr>
              <a:spLocks/>
            </p:cNvSpPr>
            <p:nvPr/>
          </p:nvSpPr>
          <p:spPr bwMode="auto">
            <a:xfrm>
              <a:off x="1217377" y="2195017"/>
              <a:ext cx="791709" cy="516686"/>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85000"/>
              </a:schemeClr>
            </a:solidFill>
            <a:ln>
              <a:noFill/>
            </a:ln>
            <a:extLst/>
          </p:spPr>
          <p:txBody>
            <a:bodyPr/>
            <a:lstStyle/>
            <a:p>
              <a:pPr defTabSz="932137">
                <a:defRPr/>
              </a:pPr>
              <a:endParaRPr lang="en-US" sz="1836" dirty="0">
                <a:solidFill>
                  <a:srgbClr val="000000"/>
                </a:solidFill>
                <a:ea typeface="ＭＳ Ｐゴシック" charset="0"/>
              </a:endParaRPr>
            </a:p>
          </p:txBody>
        </p:sp>
      </p:grpSp>
      <p:sp>
        <p:nvSpPr>
          <p:cNvPr id="10" name="Title 9"/>
          <p:cNvSpPr>
            <a:spLocks noGrp="1"/>
          </p:cNvSpPr>
          <p:nvPr>
            <p:ph type="title"/>
          </p:nvPr>
        </p:nvSpPr>
        <p:spPr/>
        <p:txBody>
          <a:bodyPr/>
          <a:lstStyle/>
          <a:p>
            <a:pPr defTabSz="932722">
              <a:defRPr/>
            </a:pPr>
            <a:r>
              <a:rPr sz="5000" dirty="0" smtClean="0"/>
              <a:t>Microsoft Azure</a:t>
            </a:r>
            <a:endParaRPr sz="5000" dirty="0"/>
          </a:p>
        </p:txBody>
      </p:sp>
      <p:sp>
        <p:nvSpPr>
          <p:cNvPr id="3" name="Rectangle 2"/>
          <p:cNvSpPr/>
          <p:nvPr/>
        </p:nvSpPr>
        <p:spPr bwMode="auto">
          <a:xfrm>
            <a:off x="7776464" y="1328117"/>
            <a:ext cx="189280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3</a:t>
            </a:r>
            <a:r>
              <a:rPr lang="en-US" sz="3599"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0T</a:t>
            </a:r>
            <a:endPar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endParaRP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Объектов хранения в </a:t>
            </a:r>
            <a:r>
              <a:rPr lang="en-US" sz="1400" dirty="0" smtClean="0">
                <a:gradFill>
                  <a:gsLst>
                    <a:gs pos="33628">
                      <a:schemeClr val="bg1"/>
                    </a:gs>
                    <a:gs pos="62000">
                      <a:schemeClr val="bg1"/>
                    </a:gs>
                  </a:gsLst>
                  <a:lin ang="5400000" scaled="0"/>
                </a:gradFill>
              </a:rPr>
              <a:t>Microsoft </a:t>
            </a:r>
            <a:r>
              <a:rPr lang="en-US" sz="1400" dirty="0">
                <a:gradFill>
                  <a:gsLst>
                    <a:gs pos="33628">
                      <a:schemeClr val="bg1"/>
                    </a:gs>
                    <a:gs pos="62000">
                      <a:schemeClr val="bg1"/>
                    </a:gs>
                  </a:gsLst>
                  <a:lin ang="5400000" scaled="0"/>
                </a:gradFill>
              </a:rPr>
              <a:t>Azure</a:t>
            </a:r>
          </a:p>
        </p:txBody>
      </p:sp>
      <p:sp>
        <p:nvSpPr>
          <p:cNvPr id="185" name="Rectangle 184"/>
          <p:cNvSpPr/>
          <p:nvPr/>
        </p:nvSpPr>
        <p:spPr bwMode="auto">
          <a:xfrm>
            <a:off x="1966908" y="3270595"/>
            <a:ext cx="189280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599"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250k</a:t>
            </a:r>
            <a:endPar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endParaRP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Активных вебсайтов </a:t>
            </a:r>
            <a:r>
              <a:rPr lang="ru-RU" sz="1400" dirty="0" err="1" smtClean="0">
                <a:gradFill>
                  <a:gsLst>
                    <a:gs pos="33628">
                      <a:schemeClr val="bg1"/>
                    </a:gs>
                    <a:gs pos="62000">
                      <a:schemeClr val="bg1"/>
                    </a:gs>
                  </a:gsLst>
                  <a:lin ang="5400000" scaled="0"/>
                </a:gradFill>
              </a:rPr>
              <a:t>хостится</a:t>
            </a:r>
            <a:r>
              <a:rPr lang="ru-RU" sz="1400" dirty="0" smtClean="0">
                <a:gradFill>
                  <a:gsLst>
                    <a:gs pos="33628">
                      <a:schemeClr val="bg1"/>
                    </a:gs>
                    <a:gs pos="62000">
                      <a:schemeClr val="bg1"/>
                    </a:gs>
                  </a:gsLst>
                  <a:lin ang="5400000" scaled="0"/>
                </a:gradFill>
              </a:rPr>
              <a:t> на </a:t>
            </a:r>
            <a:r>
              <a:rPr lang="en-US" sz="1400" dirty="0" smtClean="0">
                <a:gradFill>
                  <a:gsLst>
                    <a:gs pos="33628">
                      <a:schemeClr val="bg1"/>
                    </a:gs>
                    <a:gs pos="62000">
                      <a:schemeClr val="bg1"/>
                    </a:gs>
                  </a:gsLst>
                  <a:lin ang="5400000" scaled="0"/>
                </a:gradFill>
              </a:rPr>
              <a:t>Azure</a:t>
            </a:r>
            <a:endParaRPr lang="en-US" sz="1400" dirty="0">
              <a:gradFill>
                <a:gsLst>
                  <a:gs pos="33628">
                    <a:schemeClr val="bg1"/>
                  </a:gs>
                  <a:gs pos="62000">
                    <a:schemeClr val="bg1"/>
                  </a:gs>
                </a:gsLst>
                <a:lin ang="5400000" scaled="0"/>
              </a:gradFill>
            </a:endParaRPr>
          </a:p>
        </p:txBody>
      </p:sp>
      <p:sp>
        <p:nvSpPr>
          <p:cNvPr id="187" name="Rectangle 186"/>
          <p:cNvSpPr/>
          <p:nvPr/>
        </p:nvSpPr>
        <p:spPr bwMode="auto">
          <a:xfrm>
            <a:off x="7789781" y="3270277"/>
            <a:ext cx="189280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2</a:t>
            </a:r>
            <a:r>
              <a:rPr lang="en-US" sz="3599"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M+</a:t>
            </a:r>
            <a:endPar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endParaRP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Разработчиков подписалось на </a:t>
            </a:r>
            <a:r>
              <a:rPr lang="en-US" sz="1400" dirty="0" smtClean="0">
                <a:gradFill>
                  <a:gsLst>
                    <a:gs pos="33628">
                      <a:schemeClr val="bg1"/>
                    </a:gs>
                    <a:gs pos="62000">
                      <a:schemeClr val="bg1"/>
                    </a:gs>
                  </a:gsLst>
                  <a:lin ang="5400000" scaled="0"/>
                </a:gradFill>
              </a:rPr>
              <a:t>Visual </a:t>
            </a:r>
            <a:r>
              <a:rPr lang="en-US" sz="1400" dirty="0">
                <a:gradFill>
                  <a:gsLst>
                    <a:gs pos="33628">
                      <a:schemeClr val="bg1"/>
                    </a:gs>
                    <a:gs pos="62000">
                      <a:schemeClr val="bg1"/>
                    </a:gs>
                  </a:gsLst>
                  <a:lin ang="5400000" scaled="0"/>
                </a:gradFill>
              </a:rPr>
              <a:t>Studio Online</a:t>
            </a:r>
          </a:p>
        </p:txBody>
      </p:sp>
      <p:sp>
        <p:nvSpPr>
          <p:cNvPr id="189" name="Rectangle 188"/>
          <p:cNvSpPr/>
          <p:nvPr/>
        </p:nvSpPr>
        <p:spPr bwMode="auto">
          <a:xfrm>
            <a:off x="5842368" y="3270277"/>
            <a:ext cx="189280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599"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18B</a:t>
            </a:r>
            <a:r>
              <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a:t>
            </a:r>
          </a:p>
          <a:p>
            <a:pPr defTabSz="685833" fontAlgn="base">
              <a:lnSpc>
                <a:spcPct val="90000"/>
              </a:lnSpc>
              <a:spcBef>
                <a:spcPct val="0"/>
              </a:spcBef>
              <a:spcAft>
                <a:spcPct val="0"/>
              </a:spcAft>
              <a:defRPr/>
            </a:pPr>
            <a:r>
              <a:rPr lang="en-US" sz="1400" dirty="0" smtClean="0">
                <a:gradFill>
                  <a:gsLst>
                    <a:gs pos="33628">
                      <a:schemeClr val="bg1"/>
                    </a:gs>
                    <a:gs pos="62000">
                      <a:schemeClr val="bg1"/>
                    </a:gs>
                  </a:gsLst>
                  <a:lin ang="5400000" scaled="0"/>
                </a:gradFill>
              </a:rPr>
              <a:t>Microsoft Azure Active Directory </a:t>
            </a:r>
            <a:r>
              <a:rPr lang="ru-RU" sz="1400" dirty="0" smtClean="0">
                <a:gradFill>
                  <a:gsLst>
                    <a:gs pos="33628">
                      <a:schemeClr val="bg1"/>
                    </a:gs>
                    <a:gs pos="62000">
                      <a:schemeClr val="bg1"/>
                    </a:gs>
                  </a:gsLst>
                  <a:lin ang="5400000" scaled="0"/>
                </a:gradFill>
              </a:rPr>
              <a:t>авторизаций в неделю </a:t>
            </a:r>
            <a:endParaRPr lang="en-US" sz="1400" dirty="0">
              <a:gradFill>
                <a:gsLst>
                  <a:gs pos="33628">
                    <a:schemeClr val="bg1"/>
                  </a:gs>
                  <a:gs pos="62000">
                    <a:schemeClr val="bg1"/>
                  </a:gs>
                </a:gsLst>
                <a:lin ang="5400000" scaled="0"/>
              </a:gradFill>
            </a:endParaRPr>
          </a:p>
        </p:txBody>
      </p:sp>
      <p:sp>
        <p:nvSpPr>
          <p:cNvPr id="190" name="Rectangle 189"/>
          <p:cNvSpPr/>
          <p:nvPr/>
        </p:nvSpPr>
        <p:spPr bwMode="auto">
          <a:xfrm>
            <a:off x="1971279" y="1330632"/>
            <a:ext cx="188843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600"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57%</a:t>
            </a: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Компаний из </a:t>
            </a:r>
            <a:r>
              <a:rPr lang="en-US" sz="1400" dirty="0" smtClean="0">
                <a:gradFill>
                  <a:gsLst>
                    <a:gs pos="33628">
                      <a:schemeClr val="bg1"/>
                    </a:gs>
                    <a:gs pos="62000">
                      <a:schemeClr val="bg1"/>
                    </a:gs>
                  </a:gsLst>
                  <a:lin ang="5400000" scaled="0"/>
                </a:gradFill>
              </a:rPr>
              <a:t>Fortune 500 </a:t>
            </a:r>
            <a:r>
              <a:rPr lang="ru-RU" sz="1400" dirty="0" smtClean="0">
                <a:gradFill>
                  <a:gsLst>
                    <a:gs pos="33628">
                      <a:schemeClr val="bg1"/>
                    </a:gs>
                    <a:gs pos="62000">
                      <a:schemeClr val="bg1"/>
                    </a:gs>
                  </a:gsLst>
                  <a:lin ang="5400000" scaled="0"/>
                </a:gradFill>
              </a:rPr>
              <a:t>имеют подписку </a:t>
            </a:r>
            <a:r>
              <a:rPr lang="en-US" sz="1400" dirty="0" smtClean="0">
                <a:gradFill>
                  <a:gsLst>
                    <a:gs pos="33628">
                      <a:schemeClr val="bg1"/>
                    </a:gs>
                    <a:gs pos="62000">
                      <a:schemeClr val="bg1"/>
                    </a:gs>
                  </a:gsLst>
                  <a:lin ang="5400000" scaled="0"/>
                </a:gradFill>
              </a:rPr>
              <a:t>Microsoft </a:t>
            </a:r>
            <a:r>
              <a:rPr lang="en-US" sz="1400" dirty="0">
                <a:gradFill>
                  <a:gsLst>
                    <a:gs pos="33628">
                      <a:schemeClr val="bg1"/>
                    </a:gs>
                    <a:gs pos="62000">
                      <a:schemeClr val="bg1"/>
                    </a:gs>
                  </a:gsLst>
                  <a:lin ang="5400000" scaled="0"/>
                </a:gradFill>
              </a:rPr>
              <a:t>Azure</a:t>
            </a:r>
          </a:p>
        </p:txBody>
      </p:sp>
      <p:sp>
        <p:nvSpPr>
          <p:cNvPr id="191" name="Rectangle 190"/>
          <p:cNvSpPr/>
          <p:nvPr/>
        </p:nvSpPr>
        <p:spPr bwMode="auto">
          <a:xfrm>
            <a:off x="5828860" y="1329959"/>
            <a:ext cx="189280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599"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1M+</a:t>
            </a:r>
            <a:endPar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endParaRPr>
          </a:p>
          <a:p>
            <a:pPr defTabSz="685833" fontAlgn="base">
              <a:lnSpc>
                <a:spcPct val="90000"/>
              </a:lnSpc>
              <a:spcBef>
                <a:spcPct val="0"/>
              </a:spcBef>
              <a:spcAft>
                <a:spcPct val="0"/>
              </a:spcAft>
              <a:defRPr/>
            </a:pPr>
            <a:r>
              <a:rPr lang="en-US" sz="1400" dirty="0">
                <a:gradFill>
                  <a:gsLst>
                    <a:gs pos="33628">
                      <a:schemeClr val="bg1"/>
                    </a:gs>
                    <a:gs pos="62000">
                      <a:schemeClr val="bg1"/>
                    </a:gs>
                  </a:gsLst>
                  <a:lin ang="5400000" scaled="0"/>
                </a:gradFill>
              </a:rPr>
              <a:t>Microsoft Azure </a:t>
            </a:r>
            <a:br>
              <a:rPr lang="en-US" sz="1400" dirty="0">
                <a:gradFill>
                  <a:gsLst>
                    <a:gs pos="33628">
                      <a:schemeClr val="bg1"/>
                    </a:gs>
                    <a:gs pos="62000">
                      <a:schemeClr val="bg1"/>
                    </a:gs>
                  </a:gsLst>
                  <a:lin ang="5400000" scaled="0"/>
                </a:gradFill>
              </a:rPr>
            </a:br>
            <a:r>
              <a:rPr lang="en-US" sz="1400" dirty="0">
                <a:gradFill>
                  <a:gsLst>
                    <a:gs pos="33628">
                      <a:schemeClr val="bg1"/>
                    </a:gs>
                    <a:gs pos="62000">
                      <a:schemeClr val="bg1"/>
                    </a:gs>
                  </a:gsLst>
                  <a:lin ang="5400000" scaled="0"/>
                </a:gradFill>
              </a:rPr>
              <a:t>SQL databases</a:t>
            </a:r>
          </a:p>
        </p:txBody>
      </p:sp>
      <p:sp>
        <p:nvSpPr>
          <p:cNvPr id="133" name="Freeform 16"/>
          <p:cNvSpPr>
            <a:spLocks noEditPoints="1"/>
          </p:cNvSpPr>
          <p:nvPr/>
        </p:nvSpPr>
        <p:spPr bwMode="auto">
          <a:xfrm>
            <a:off x="9809601" y="2765609"/>
            <a:ext cx="2382398" cy="474334"/>
          </a:xfrm>
          <a:custGeom>
            <a:avLst/>
            <a:gdLst>
              <a:gd name="T0" fmla="*/ 324 w 3311"/>
              <a:gd name="T1" fmla="*/ 334 h 658"/>
              <a:gd name="T2" fmla="*/ 498 w 3311"/>
              <a:gd name="T3" fmla="*/ 528 h 658"/>
              <a:gd name="T4" fmla="*/ 630 w 3311"/>
              <a:gd name="T5" fmla="*/ 206 h 658"/>
              <a:gd name="T6" fmla="*/ 207 w 3311"/>
              <a:gd name="T7" fmla="*/ 253 h 658"/>
              <a:gd name="T8" fmla="*/ 905 w 3311"/>
              <a:gd name="T9" fmla="*/ 149 h 658"/>
              <a:gd name="T10" fmla="*/ 752 w 3311"/>
              <a:gd name="T11" fmla="*/ 351 h 658"/>
              <a:gd name="T12" fmla="*/ 913 w 3311"/>
              <a:gd name="T13" fmla="*/ 176 h 658"/>
              <a:gd name="T14" fmla="*/ 977 w 3311"/>
              <a:gd name="T15" fmla="*/ 144 h 658"/>
              <a:gd name="T16" fmla="*/ 976 w 3311"/>
              <a:gd name="T17" fmla="*/ 207 h 658"/>
              <a:gd name="T18" fmla="*/ 1064 w 3311"/>
              <a:gd name="T19" fmla="*/ 238 h 658"/>
              <a:gd name="T20" fmla="*/ 1095 w 3311"/>
              <a:gd name="T21" fmla="*/ 354 h 658"/>
              <a:gd name="T22" fmla="*/ 1183 w 3311"/>
              <a:gd name="T23" fmla="*/ 207 h 658"/>
              <a:gd name="T24" fmla="*/ 1235 w 3311"/>
              <a:gd name="T25" fmla="*/ 206 h 658"/>
              <a:gd name="T26" fmla="*/ 1379 w 3311"/>
              <a:gd name="T27" fmla="*/ 278 h 658"/>
              <a:gd name="T28" fmla="*/ 1343 w 3311"/>
              <a:gd name="T29" fmla="*/ 237 h 658"/>
              <a:gd name="T30" fmla="*/ 1445 w 3311"/>
              <a:gd name="T31" fmla="*/ 223 h 658"/>
              <a:gd name="T32" fmla="*/ 1455 w 3311"/>
              <a:gd name="T33" fmla="*/ 300 h 658"/>
              <a:gd name="T34" fmla="*/ 1474 w 3311"/>
              <a:gd name="T35" fmla="*/ 286 h 658"/>
              <a:gd name="T36" fmla="*/ 1640 w 3311"/>
              <a:gd name="T37" fmla="*/ 278 h 658"/>
              <a:gd name="T38" fmla="*/ 1604 w 3311"/>
              <a:gd name="T39" fmla="*/ 237 h 658"/>
              <a:gd name="T40" fmla="*/ 1646 w 3311"/>
              <a:gd name="T41" fmla="*/ 207 h 658"/>
              <a:gd name="T42" fmla="*/ 1694 w 3311"/>
              <a:gd name="T43" fmla="*/ 207 h 658"/>
              <a:gd name="T44" fmla="*/ 1780 w 3311"/>
              <a:gd name="T45" fmla="*/ 307 h 658"/>
              <a:gd name="T46" fmla="*/ 1732 w 3311"/>
              <a:gd name="T47" fmla="*/ 207 h 658"/>
              <a:gd name="T48" fmla="*/ 729 w 3311"/>
              <a:gd name="T49" fmla="*/ 389 h 658"/>
              <a:gd name="T50" fmla="*/ 753 w 3311"/>
              <a:gd name="T51" fmla="*/ 569 h 658"/>
              <a:gd name="T52" fmla="*/ 965 w 3311"/>
              <a:gd name="T53" fmla="*/ 568 h 658"/>
              <a:gd name="T54" fmla="*/ 903 w 3311"/>
              <a:gd name="T55" fmla="*/ 657 h 658"/>
              <a:gd name="T56" fmla="*/ 1074 w 3311"/>
              <a:gd name="T57" fmla="*/ 471 h 658"/>
              <a:gd name="T58" fmla="*/ 1113 w 3311"/>
              <a:gd name="T59" fmla="*/ 463 h 658"/>
              <a:gd name="T60" fmla="*/ 1207 w 3311"/>
              <a:gd name="T61" fmla="*/ 457 h 658"/>
              <a:gd name="T62" fmla="*/ 1283 w 3311"/>
              <a:gd name="T63" fmla="*/ 568 h 658"/>
              <a:gd name="T64" fmla="*/ 1223 w 3311"/>
              <a:gd name="T65" fmla="*/ 568 h 658"/>
              <a:gd name="T66" fmla="*/ 1450 w 3311"/>
              <a:gd name="T67" fmla="*/ 473 h 658"/>
              <a:gd name="T68" fmla="*/ 1364 w 3311"/>
              <a:gd name="T69" fmla="*/ 591 h 658"/>
              <a:gd name="T70" fmla="*/ 1465 w 3311"/>
              <a:gd name="T71" fmla="*/ 476 h 658"/>
              <a:gd name="T72" fmla="*/ 1592 w 3311"/>
              <a:gd name="T73" fmla="*/ 380 h 658"/>
              <a:gd name="T74" fmla="*/ 1603 w 3311"/>
              <a:gd name="T75" fmla="*/ 447 h 658"/>
              <a:gd name="T76" fmla="*/ 1654 w 3311"/>
              <a:gd name="T77" fmla="*/ 520 h 658"/>
              <a:gd name="T78" fmla="*/ 1649 w 3311"/>
              <a:gd name="T79" fmla="*/ 574 h 658"/>
              <a:gd name="T80" fmla="*/ 1786 w 3311"/>
              <a:gd name="T81" fmla="*/ 468 h 658"/>
              <a:gd name="T82" fmla="*/ 1790 w 3311"/>
              <a:gd name="T83" fmla="*/ 527 h 658"/>
              <a:gd name="T84" fmla="*/ 1843 w 3311"/>
              <a:gd name="T85" fmla="*/ 552 h 658"/>
              <a:gd name="T86" fmla="*/ 2079 w 3311"/>
              <a:gd name="T87" fmla="*/ 419 h 658"/>
              <a:gd name="T88" fmla="*/ 2079 w 3311"/>
              <a:gd name="T89" fmla="*/ 559 h 658"/>
              <a:gd name="T90" fmla="*/ 2111 w 3311"/>
              <a:gd name="T91" fmla="*/ 389 h 658"/>
              <a:gd name="T92" fmla="*/ 2209 w 3311"/>
              <a:gd name="T93" fmla="*/ 523 h 658"/>
              <a:gd name="T94" fmla="*/ 2197 w 3311"/>
              <a:gd name="T95" fmla="*/ 473 h 658"/>
              <a:gd name="T96" fmla="*/ 2268 w 3311"/>
              <a:gd name="T97" fmla="*/ 389 h 658"/>
              <a:gd name="T98" fmla="*/ 2377 w 3311"/>
              <a:gd name="T99" fmla="*/ 591 h 658"/>
              <a:gd name="T100" fmla="*/ 2712 w 3311"/>
              <a:gd name="T101" fmla="*/ 414 h 658"/>
              <a:gd name="T102" fmla="*/ 2712 w 3311"/>
              <a:gd name="T103" fmla="*/ 414 h 658"/>
              <a:gd name="T104" fmla="*/ 2713 w 3311"/>
              <a:gd name="T105" fmla="*/ 490 h 658"/>
              <a:gd name="T106" fmla="*/ 2765 w 3311"/>
              <a:gd name="T107" fmla="*/ 447 h 658"/>
              <a:gd name="T108" fmla="*/ 2885 w 3311"/>
              <a:gd name="T109" fmla="*/ 591 h 658"/>
              <a:gd name="T110" fmla="*/ 2993 w 3311"/>
              <a:gd name="T111" fmla="*/ 380 h 658"/>
              <a:gd name="T112" fmla="*/ 3004 w 3311"/>
              <a:gd name="T113" fmla="*/ 447 h 658"/>
              <a:gd name="T114" fmla="*/ 3065 w 3311"/>
              <a:gd name="T115" fmla="*/ 471 h 658"/>
              <a:gd name="T116" fmla="*/ 3105 w 3311"/>
              <a:gd name="T117" fmla="*/ 463 h 658"/>
              <a:gd name="T118" fmla="*/ 3205 w 3311"/>
              <a:gd name="T119" fmla="*/ 463 h 658"/>
              <a:gd name="T120" fmla="*/ 3209 w 3311"/>
              <a:gd name="T121" fmla="*/ 524 h 658"/>
              <a:gd name="T122" fmla="*/ 3209 w 3311"/>
              <a:gd name="T123" fmla="*/ 505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11" h="658">
                <a:moveTo>
                  <a:pt x="487" y="107"/>
                </a:moveTo>
                <a:cubicBezTo>
                  <a:pt x="487" y="514"/>
                  <a:pt x="487" y="514"/>
                  <a:pt x="487" y="514"/>
                </a:cubicBezTo>
                <a:cubicBezTo>
                  <a:pt x="468" y="517"/>
                  <a:pt x="468" y="517"/>
                  <a:pt x="468" y="517"/>
                </a:cubicBezTo>
                <a:cubicBezTo>
                  <a:pt x="467" y="517"/>
                  <a:pt x="219" y="454"/>
                  <a:pt x="0" y="590"/>
                </a:cubicBezTo>
                <a:cubicBezTo>
                  <a:pt x="0" y="590"/>
                  <a:pt x="114" y="492"/>
                  <a:pt x="310" y="479"/>
                </a:cubicBezTo>
                <a:cubicBezTo>
                  <a:pt x="319" y="478"/>
                  <a:pt x="319" y="478"/>
                  <a:pt x="319" y="478"/>
                </a:cubicBezTo>
                <a:cubicBezTo>
                  <a:pt x="324" y="476"/>
                  <a:pt x="324" y="476"/>
                  <a:pt x="324" y="476"/>
                </a:cubicBezTo>
                <a:cubicBezTo>
                  <a:pt x="324" y="334"/>
                  <a:pt x="324" y="334"/>
                  <a:pt x="324" y="334"/>
                </a:cubicBezTo>
                <a:cubicBezTo>
                  <a:pt x="381" y="276"/>
                  <a:pt x="437" y="193"/>
                  <a:pt x="474" y="102"/>
                </a:cubicBezTo>
                <a:cubicBezTo>
                  <a:pt x="474" y="102"/>
                  <a:pt x="474" y="102"/>
                  <a:pt x="474" y="102"/>
                </a:cubicBezTo>
                <a:lnTo>
                  <a:pt x="487" y="107"/>
                </a:lnTo>
                <a:close/>
                <a:moveTo>
                  <a:pt x="621" y="200"/>
                </a:moveTo>
                <a:cubicBezTo>
                  <a:pt x="621" y="200"/>
                  <a:pt x="621" y="200"/>
                  <a:pt x="621" y="200"/>
                </a:cubicBezTo>
                <a:cubicBezTo>
                  <a:pt x="621" y="200"/>
                  <a:pt x="599" y="227"/>
                  <a:pt x="536" y="284"/>
                </a:cubicBezTo>
                <a:cubicBezTo>
                  <a:pt x="521" y="298"/>
                  <a:pt x="513" y="306"/>
                  <a:pt x="498" y="318"/>
                </a:cubicBezTo>
                <a:cubicBezTo>
                  <a:pt x="498" y="528"/>
                  <a:pt x="498" y="528"/>
                  <a:pt x="498" y="528"/>
                </a:cubicBezTo>
                <a:cubicBezTo>
                  <a:pt x="486" y="531"/>
                  <a:pt x="486" y="531"/>
                  <a:pt x="486" y="531"/>
                </a:cubicBezTo>
                <a:cubicBezTo>
                  <a:pt x="485" y="531"/>
                  <a:pt x="431" y="513"/>
                  <a:pt x="336" y="510"/>
                </a:cubicBezTo>
                <a:cubicBezTo>
                  <a:pt x="244" y="508"/>
                  <a:pt x="105" y="533"/>
                  <a:pt x="0" y="590"/>
                </a:cubicBezTo>
                <a:cubicBezTo>
                  <a:pt x="4" y="590"/>
                  <a:pt x="4" y="590"/>
                  <a:pt x="4" y="590"/>
                </a:cubicBezTo>
                <a:cubicBezTo>
                  <a:pt x="4" y="590"/>
                  <a:pt x="288" y="479"/>
                  <a:pt x="618" y="592"/>
                </a:cubicBezTo>
                <a:cubicBezTo>
                  <a:pt x="618" y="592"/>
                  <a:pt x="618" y="592"/>
                  <a:pt x="618" y="592"/>
                </a:cubicBezTo>
                <a:cubicBezTo>
                  <a:pt x="630" y="588"/>
                  <a:pt x="630" y="588"/>
                  <a:pt x="630" y="588"/>
                </a:cubicBezTo>
                <a:cubicBezTo>
                  <a:pt x="630" y="206"/>
                  <a:pt x="630" y="206"/>
                  <a:pt x="630" y="206"/>
                </a:cubicBezTo>
                <a:lnTo>
                  <a:pt x="621" y="200"/>
                </a:lnTo>
                <a:close/>
                <a:moveTo>
                  <a:pt x="312" y="4"/>
                </a:moveTo>
                <a:cubicBezTo>
                  <a:pt x="297" y="0"/>
                  <a:pt x="297" y="0"/>
                  <a:pt x="297" y="0"/>
                </a:cubicBezTo>
                <a:cubicBezTo>
                  <a:pt x="297" y="0"/>
                  <a:pt x="297" y="0"/>
                  <a:pt x="297" y="0"/>
                </a:cubicBezTo>
                <a:cubicBezTo>
                  <a:pt x="297" y="0"/>
                  <a:pt x="297" y="0"/>
                  <a:pt x="297" y="0"/>
                </a:cubicBezTo>
                <a:cubicBezTo>
                  <a:pt x="297" y="0"/>
                  <a:pt x="297" y="0"/>
                  <a:pt x="297" y="0"/>
                </a:cubicBezTo>
                <a:cubicBezTo>
                  <a:pt x="297" y="1"/>
                  <a:pt x="297" y="1"/>
                  <a:pt x="297" y="1"/>
                </a:cubicBezTo>
                <a:cubicBezTo>
                  <a:pt x="295" y="14"/>
                  <a:pt x="279" y="113"/>
                  <a:pt x="207" y="253"/>
                </a:cubicBezTo>
                <a:cubicBezTo>
                  <a:pt x="164" y="336"/>
                  <a:pt x="99" y="439"/>
                  <a:pt x="0" y="542"/>
                </a:cubicBezTo>
                <a:cubicBezTo>
                  <a:pt x="0" y="590"/>
                  <a:pt x="0" y="590"/>
                  <a:pt x="0" y="590"/>
                </a:cubicBezTo>
                <a:cubicBezTo>
                  <a:pt x="0" y="590"/>
                  <a:pt x="105" y="489"/>
                  <a:pt x="295" y="470"/>
                </a:cubicBezTo>
                <a:cubicBezTo>
                  <a:pt x="302" y="469"/>
                  <a:pt x="302" y="469"/>
                  <a:pt x="302" y="469"/>
                </a:cubicBezTo>
                <a:cubicBezTo>
                  <a:pt x="312" y="466"/>
                  <a:pt x="312" y="466"/>
                  <a:pt x="312" y="466"/>
                </a:cubicBezTo>
                <a:lnTo>
                  <a:pt x="312" y="4"/>
                </a:lnTo>
                <a:close/>
                <a:moveTo>
                  <a:pt x="935" y="149"/>
                </a:moveTo>
                <a:cubicBezTo>
                  <a:pt x="905" y="149"/>
                  <a:pt x="905" y="149"/>
                  <a:pt x="905" y="149"/>
                </a:cubicBezTo>
                <a:cubicBezTo>
                  <a:pt x="842" y="289"/>
                  <a:pt x="842" y="289"/>
                  <a:pt x="842" y="289"/>
                </a:cubicBezTo>
                <a:cubicBezTo>
                  <a:pt x="840" y="294"/>
                  <a:pt x="836" y="303"/>
                  <a:pt x="832" y="314"/>
                </a:cubicBezTo>
                <a:cubicBezTo>
                  <a:pt x="831" y="314"/>
                  <a:pt x="831" y="314"/>
                  <a:pt x="831" y="314"/>
                </a:cubicBezTo>
                <a:cubicBezTo>
                  <a:pt x="830" y="308"/>
                  <a:pt x="827" y="300"/>
                  <a:pt x="822" y="290"/>
                </a:cubicBezTo>
                <a:cubicBezTo>
                  <a:pt x="760" y="149"/>
                  <a:pt x="760" y="149"/>
                  <a:pt x="760" y="149"/>
                </a:cubicBezTo>
                <a:cubicBezTo>
                  <a:pt x="729" y="149"/>
                  <a:pt x="729" y="149"/>
                  <a:pt x="729" y="149"/>
                </a:cubicBezTo>
                <a:cubicBezTo>
                  <a:pt x="729" y="351"/>
                  <a:pt x="729" y="351"/>
                  <a:pt x="729" y="351"/>
                </a:cubicBezTo>
                <a:cubicBezTo>
                  <a:pt x="752" y="351"/>
                  <a:pt x="752" y="351"/>
                  <a:pt x="752" y="351"/>
                </a:cubicBezTo>
                <a:cubicBezTo>
                  <a:pt x="752" y="215"/>
                  <a:pt x="752" y="215"/>
                  <a:pt x="752" y="215"/>
                </a:cubicBezTo>
                <a:cubicBezTo>
                  <a:pt x="752" y="197"/>
                  <a:pt x="751" y="184"/>
                  <a:pt x="751" y="176"/>
                </a:cubicBezTo>
                <a:cubicBezTo>
                  <a:pt x="751" y="176"/>
                  <a:pt x="751" y="176"/>
                  <a:pt x="751" y="176"/>
                </a:cubicBezTo>
                <a:cubicBezTo>
                  <a:pt x="753" y="186"/>
                  <a:pt x="755" y="192"/>
                  <a:pt x="757" y="197"/>
                </a:cubicBezTo>
                <a:cubicBezTo>
                  <a:pt x="826" y="351"/>
                  <a:pt x="826" y="351"/>
                  <a:pt x="826" y="351"/>
                </a:cubicBezTo>
                <a:cubicBezTo>
                  <a:pt x="838" y="351"/>
                  <a:pt x="838" y="351"/>
                  <a:pt x="838" y="351"/>
                </a:cubicBezTo>
                <a:cubicBezTo>
                  <a:pt x="906" y="196"/>
                  <a:pt x="906" y="196"/>
                  <a:pt x="906" y="196"/>
                </a:cubicBezTo>
                <a:cubicBezTo>
                  <a:pt x="908" y="192"/>
                  <a:pt x="910" y="185"/>
                  <a:pt x="913" y="176"/>
                </a:cubicBezTo>
                <a:cubicBezTo>
                  <a:pt x="913" y="176"/>
                  <a:pt x="913" y="176"/>
                  <a:pt x="913" y="176"/>
                </a:cubicBezTo>
                <a:cubicBezTo>
                  <a:pt x="912" y="191"/>
                  <a:pt x="911" y="205"/>
                  <a:pt x="911" y="215"/>
                </a:cubicBezTo>
                <a:cubicBezTo>
                  <a:pt x="911" y="351"/>
                  <a:pt x="911" y="351"/>
                  <a:pt x="911" y="351"/>
                </a:cubicBezTo>
                <a:cubicBezTo>
                  <a:pt x="935" y="351"/>
                  <a:pt x="935" y="351"/>
                  <a:pt x="935" y="351"/>
                </a:cubicBezTo>
                <a:lnTo>
                  <a:pt x="935" y="149"/>
                </a:lnTo>
                <a:close/>
                <a:moveTo>
                  <a:pt x="998" y="144"/>
                </a:moveTo>
                <a:cubicBezTo>
                  <a:pt x="996" y="142"/>
                  <a:pt x="992" y="140"/>
                  <a:pt x="988" y="140"/>
                </a:cubicBezTo>
                <a:cubicBezTo>
                  <a:pt x="984" y="140"/>
                  <a:pt x="980" y="142"/>
                  <a:pt x="977" y="144"/>
                </a:cubicBezTo>
                <a:cubicBezTo>
                  <a:pt x="974" y="147"/>
                  <a:pt x="973" y="151"/>
                  <a:pt x="973" y="155"/>
                </a:cubicBezTo>
                <a:cubicBezTo>
                  <a:pt x="973" y="159"/>
                  <a:pt x="974" y="163"/>
                  <a:pt x="977" y="166"/>
                </a:cubicBezTo>
                <a:cubicBezTo>
                  <a:pt x="980" y="169"/>
                  <a:pt x="984" y="170"/>
                  <a:pt x="988" y="170"/>
                </a:cubicBezTo>
                <a:cubicBezTo>
                  <a:pt x="992" y="170"/>
                  <a:pt x="996" y="169"/>
                  <a:pt x="998" y="166"/>
                </a:cubicBezTo>
                <a:cubicBezTo>
                  <a:pt x="1001" y="163"/>
                  <a:pt x="1003" y="159"/>
                  <a:pt x="1003" y="155"/>
                </a:cubicBezTo>
                <a:cubicBezTo>
                  <a:pt x="1003" y="151"/>
                  <a:pt x="1001" y="147"/>
                  <a:pt x="998" y="144"/>
                </a:cubicBezTo>
                <a:close/>
                <a:moveTo>
                  <a:pt x="999" y="207"/>
                </a:moveTo>
                <a:cubicBezTo>
                  <a:pt x="976" y="207"/>
                  <a:pt x="976" y="207"/>
                  <a:pt x="976" y="207"/>
                </a:cubicBezTo>
                <a:cubicBezTo>
                  <a:pt x="976" y="351"/>
                  <a:pt x="976" y="351"/>
                  <a:pt x="976" y="351"/>
                </a:cubicBezTo>
                <a:cubicBezTo>
                  <a:pt x="999" y="351"/>
                  <a:pt x="999" y="351"/>
                  <a:pt x="999" y="351"/>
                </a:cubicBezTo>
                <a:lnTo>
                  <a:pt x="999" y="207"/>
                </a:lnTo>
                <a:close/>
                <a:moveTo>
                  <a:pt x="1134" y="322"/>
                </a:moveTo>
                <a:cubicBezTo>
                  <a:pt x="1123" y="330"/>
                  <a:pt x="1111" y="334"/>
                  <a:pt x="1099" y="334"/>
                </a:cubicBezTo>
                <a:cubicBezTo>
                  <a:pt x="1084" y="334"/>
                  <a:pt x="1072" y="330"/>
                  <a:pt x="1063" y="320"/>
                </a:cubicBezTo>
                <a:cubicBezTo>
                  <a:pt x="1054" y="310"/>
                  <a:pt x="1050" y="297"/>
                  <a:pt x="1050" y="280"/>
                </a:cubicBezTo>
                <a:cubicBezTo>
                  <a:pt x="1050" y="263"/>
                  <a:pt x="1054" y="249"/>
                  <a:pt x="1064" y="238"/>
                </a:cubicBezTo>
                <a:cubicBezTo>
                  <a:pt x="1073" y="228"/>
                  <a:pt x="1085" y="223"/>
                  <a:pt x="1100" y="223"/>
                </a:cubicBezTo>
                <a:cubicBezTo>
                  <a:pt x="1112" y="223"/>
                  <a:pt x="1124" y="227"/>
                  <a:pt x="1134" y="234"/>
                </a:cubicBezTo>
                <a:cubicBezTo>
                  <a:pt x="1134" y="210"/>
                  <a:pt x="1134" y="210"/>
                  <a:pt x="1134" y="210"/>
                </a:cubicBezTo>
                <a:cubicBezTo>
                  <a:pt x="1125" y="206"/>
                  <a:pt x="1114" y="203"/>
                  <a:pt x="1101" y="203"/>
                </a:cubicBezTo>
                <a:cubicBezTo>
                  <a:pt x="1078" y="203"/>
                  <a:pt x="1060" y="210"/>
                  <a:pt x="1046" y="225"/>
                </a:cubicBezTo>
                <a:cubicBezTo>
                  <a:pt x="1033" y="239"/>
                  <a:pt x="1026" y="259"/>
                  <a:pt x="1026" y="282"/>
                </a:cubicBezTo>
                <a:cubicBezTo>
                  <a:pt x="1026" y="303"/>
                  <a:pt x="1032" y="320"/>
                  <a:pt x="1045" y="334"/>
                </a:cubicBezTo>
                <a:cubicBezTo>
                  <a:pt x="1057" y="347"/>
                  <a:pt x="1074" y="354"/>
                  <a:pt x="1095" y="354"/>
                </a:cubicBezTo>
                <a:cubicBezTo>
                  <a:pt x="1110" y="354"/>
                  <a:pt x="1123" y="351"/>
                  <a:pt x="1134" y="344"/>
                </a:cubicBezTo>
                <a:lnTo>
                  <a:pt x="1134" y="322"/>
                </a:lnTo>
                <a:close/>
                <a:moveTo>
                  <a:pt x="1235" y="206"/>
                </a:moveTo>
                <a:cubicBezTo>
                  <a:pt x="1232" y="205"/>
                  <a:pt x="1228" y="204"/>
                  <a:pt x="1222" y="204"/>
                </a:cubicBezTo>
                <a:cubicBezTo>
                  <a:pt x="1213" y="204"/>
                  <a:pt x="1206" y="207"/>
                  <a:pt x="1200" y="212"/>
                </a:cubicBezTo>
                <a:cubicBezTo>
                  <a:pt x="1192" y="218"/>
                  <a:pt x="1187" y="226"/>
                  <a:pt x="1184" y="236"/>
                </a:cubicBezTo>
                <a:cubicBezTo>
                  <a:pt x="1183" y="236"/>
                  <a:pt x="1183" y="236"/>
                  <a:pt x="1183" y="236"/>
                </a:cubicBezTo>
                <a:cubicBezTo>
                  <a:pt x="1183" y="207"/>
                  <a:pt x="1183" y="207"/>
                  <a:pt x="1183" y="207"/>
                </a:cubicBezTo>
                <a:cubicBezTo>
                  <a:pt x="1160" y="207"/>
                  <a:pt x="1160" y="207"/>
                  <a:pt x="1160" y="207"/>
                </a:cubicBezTo>
                <a:cubicBezTo>
                  <a:pt x="1160" y="351"/>
                  <a:pt x="1160" y="351"/>
                  <a:pt x="1160" y="351"/>
                </a:cubicBezTo>
                <a:cubicBezTo>
                  <a:pt x="1183" y="351"/>
                  <a:pt x="1183" y="351"/>
                  <a:pt x="1183" y="351"/>
                </a:cubicBezTo>
                <a:cubicBezTo>
                  <a:pt x="1183" y="277"/>
                  <a:pt x="1183" y="277"/>
                  <a:pt x="1183" y="277"/>
                </a:cubicBezTo>
                <a:cubicBezTo>
                  <a:pt x="1183" y="261"/>
                  <a:pt x="1187" y="247"/>
                  <a:pt x="1194" y="238"/>
                </a:cubicBezTo>
                <a:cubicBezTo>
                  <a:pt x="1201" y="230"/>
                  <a:pt x="1208" y="225"/>
                  <a:pt x="1218" y="225"/>
                </a:cubicBezTo>
                <a:cubicBezTo>
                  <a:pt x="1225" y="225"/>
                  <a:pt x="1231" y="227"/>
                  <a:pt x="1235" y="230"/>
                </a:cubicBezTo>
                <a:lnTo>
                  <a:pt x="1235" y="206"/>
                </a:lnTo>
                <a:close/>
                <a:moveTo>
                  <a:pt x="1361" y="223"/>
                </a:moveTo>
                <a:cubicBezTo>
                  <a:pt x="1349" y="210"/>
                  <a:pt x="1332" y="203"/>
                  <a:pt x="1311" y="203"/>
                </a:cubicBezTo>
                <a:cubicBezTo>
                  <a:pt x="1289" y="203"/>
                  <a:pt x="1271" y="209"/>
                  <a:pt x="1258" y="222"/>
                </a:cubicBezTo>
                <a:cubicBezTo>
                  <a:pt x="1244" y="236"/>
                  <a:pt x="1237" y="255"/>
                  <a:pt x="1237" y="280"/>
                </a:cubicBezTo>
                <a:cubicBezTo>
                  <a:pt x="1237" y="302"/>
                  <a:pt x="1243" y="320"/>
                  <a:pt x="1256" y="333"/>
                </a:cubicBezTo>
                <a:cubicBezTo>
                  <a:pt x="1268" y="347"/>
                  <a:pt x="1286" y="354"/>
                  <a:pt x="1307" y="354"/>
                </a:cubicBezTo>
                <a:cubicBezTo>
                  <a:pt x="1329" y="354"/>
                  <a:pt x="1347" y="347"/>
                  <a:pt x="1359" y="333"/>
                </a:cubicBezTo>
                <a:cubicBezTo>
                  <a:pt x="1372" y="319"/>
                  <a:pt x="1379" y="301"/>
                  <a:pt x="1379" y="278"/>
                </a:cubicBezTo>
                <a:cubicBezTo>
                  <a:pt x="1379" y="255"/>
                  <a:pt x="1373" y="236"/>
                  <a:pt x="1361" y="223"/>
                </a:cubicBezTo>
                <a:close/>
                <a:moveTo>
                  <a:pt x="1344" y="320"/>
                </a:moveTo>
                <a:cubicBezTo>
                  <a:pt x="1336" y="330"/>
                  <a:pt x="1324" y="334"/>
                  <a:pt x="1309" y="334"/>
                </a:cubicBezTo>
                <a:cubicBezTo>
                  <a:pt x="1294" y="334"/>
                  <a:pt x="1283" y="330"/>
                  <a:pt x="1274" y="320"/>
                </a:cubicBezTo>
                <a:cubicBezTo>
                  <a:pt x="1265" y="310"/>
                  <a:pt x="1261" y="297"/>
                  <a:pt x="1261" y="279"/>
                </a:cubicBezTo>
                <a:cubicBezTo>
                  <a:pt x="1261" y="261"/>
                  <a:pt x="1265" y="247"/>
                  <a:pt x="1274" y="237"/>
                </a:cubicBezTo>
                <a:cubicBezTo>
                  <a:pt x="1283" y="227"/>
                  <a:pt x="1295" y="223"/>
                  <a:pt x="1309" y="223"/>
                </a:cubicBezTo>
                <a:cubicBezTo>
                  <a:pt x="1323" y="223"/>
                  <a:pt x="1335" y="227"/>
                  <a:pt x="1343" y="237"/>
                </a:cubicBezTo>
                <a:cubicBezTo>
                  <a:pt x="1351" y="246"/>
                  <a:pt x="1355" y="260"/>
                  <a:pt x="1355" y="279"/>
                </a:cubicBezTo>
                <a:cubicBezTo>
                  <a:pt x="1355" y="297"/>
                  <a:pt x="1351" y="310"/>
                  <a:pt x="1344" y="320"/>
                </a:cubicBezTo>
                <a:close/>
                <a:moveTo>
                  <a:pt x="1474" y="286"/>
                </a:moveTo>
                <a:cubicBezTo>
                  <a:pt x="1469" y="280"/>
                  <a:pt x="1460" y="275"/>
                  <a:pt x="1447" y="270"/>
                </a:cubicBezTo>
                <a:cubicBezTo>
                  <a:pt x="1436" y="265"/>
                  <a:pt x="1429" y="261"/>
                  <a:pt x="1426" y="258"/>
                </a:cubicBezTo>
                <a:cubicBezTo>
                  <a:pt x="1422" y="254"/>
                  <a:pt x="1420" y="249"/>
                  <a:pt x="1420" y="243"/>
                </a:cubicBezTo>
                <a:cubicBezTo>
                  <a:pt x="1420" y="237"/>
                  <a:pt x="1422" y="232"/>
                  <a:pt x="1427" y="228"/>
                </a:cubicBezTo>
                <a:cubicBezTo>
                  <a:pt x="1432" y="225"/>
                  <a:pt x="1438" y="223"/>
                  <a:pt x="1445" y="223"/>
                </a:cubicBezTo>
                <a:cubicBezTo>
                  <a:pt x="1458" y="223"/>
                  <a:pt x="1468" y="226"/>
                  <a:pt x="1478" y="233"/>
                </a:cubicBezTo>
                <a:cubicBezTo>
                  <a:pt x="1478" y="210"/>
                  <a:pt x="1478" y="210"/>
                  <a:pt x="1478" y="210"/>
                </a:cubicBezTo>
                <a:cubicBezTo>
                  <a:pt x="1469" y="205"/>
                  <a:pt x="1459" y="203"/>
                  <a:pt x="1447" y="203"/>
                </a:cubicBezTo>
                <a:cubicBezTo>
                  <a:pt x="1432" y="203"/>
                  <a:pt x="1420" y="207"/>
                  <a:pt x="1411" y="215"/>
                </a:cubicBezTo>
                <a:cubicBezTo>
                  <a:pt x="1401" y="223"/>
                  <a:pt x="1396" y="233"/>
                  <a:pt x="1396" y="245"/>
                </a:cubicBezTo>
                <a:cubicBezTo>
                  <a:pt x="1396" y="256"/>
                  <a:pt x="1399" y="264"/>
                  <a:pt x="1406" y="271"/>
                </a:cubicBezTo>
                <a:cubicBezTo>
                  <a:pt x="1411" y="277"/>
                  <a:pt x="1419" y="282"/>
                  <a:pt x="1431" y="287"/>
                </a:cubicBezTo>
                <a:cubicBezTo>
                  <a:pt x="1443" y="292"/>
                  <a:pt x="1451" y="297"/>
                  <a:pt x="1455" y="300"/>
                </a:cubicBezTo>
                <a:cubicBezTo>
                  <a:pt x="1459" y="304"/>
                  <a:pt x="1461" y="309"/>
                  <a:pt x="1461" y="314"/>
                </a:cubicBezTo>
                <a:cubicBezTo>
                  <a:pt x="1461" y="328"/>
                  <a:pt x="1452" y="334"/>
                  <a:pt x="1434" y="334"/>
                </a:cubicBezTo>
                <a:cubicBezTo>
                  <a:pt x="1420" y="334"/>
                  <a:pt x="1407" y="330"/>
                  <a:pt x="1396" y="321"/>
                </a:cubicBezTo>
                <a:cubicBezTo>
                  <a:pt x="1396" y="345"/>
                  <a:pt x="1396" y="345"/>
                  <a:pt x="1396" y="345"/>
                </a:cubicBezTo>
                <a:cubicBezTo>
                  <a:pt x="1406" y="351"/>
                  <a:pt x="1418" y="354"/>
                  <a:pt x="1432" y="354"/>
                </a:cubicBezTo>
                <a:cubicBezTo>
                  <a:pt x="1449" y="354"/>
                  <a:pt x="1462" y="350"/>
                  <a:pt x="1471" y="341"/>
                </a:cubicBezTo>
                <a:cubicBezTo>
                  <a:pt x="1480" y="334"/>
                  <a:pt x="1485" y="324"/>
                  <a:pt x="1485" y="312"/>
                </a:cubicBezTo>
                <a:cubicBezTo>
                  <a:pt x="1485" y="301"/>
                  <a:pt x="1481" y="293"/>
                  <a:pt x="1474" y="286"/>
                </a:cubicBezTo>
                <a:close/>
                <a:moveTo>
                  <a:pt x="1622" y="223"/>
                </a:moveTo>
                <a:cubicBezTo>
                  <a:pt x="1610" y="210"/>
                  <a:pt x="1594" y="203"/>
                  <a:pt x="1572" y="203"/>
                </a:cubicBezTo>
                <a:cubicBezTo>
                  <a:pt x="1550" y="203"/>
                  <a:pt x="1533" y="209"/>
                  <a:pt x="1520" y="222"/>
                </a:cubicBezTo>
                <a:cubicBezTo>
                  <a:pt x="1506" y="236"/>
                  <a:pt x="1499" y="255"/>
                  <a:pt x="1499" y="280"/>
                </a:cubicBezTo>
                <a:cubicBezTo>
                  <a:pt x="1499" y="302"/>
                  <a:pt x="1505" y="320"/>
                  <a:pt x="1517" y="333"/>
                </a:cubicBezTo>
                <a:cubicBezTo>
                  <a:pt x="1530" y="347"/>
                  <a:pt x="1547" y="354"/>
                  <a:pt x="1569" y="354"/>
                </a:cubicBezTo>
                <a:cubicBezTo>
                  <a:pt x="1591" y="354"/>
                  <a:pt x="1608" y="347"/>
                  <a:pt x="1621" y="333"/>
                </a:cubicBezTo>
                <a:cubicBezTo>
                  <a:pt x="1634" y="319"/>
                  <a:pt x="1640" y="301"/>
                  <a:pt x="1640" y="278"/>
                </a:cubicBezTo>
                <a:cubicBezTo>
                  <a:pt x="1640" y="255"/>
                  <a:pt x="1634" y="236"/>
                  <a:pt x="1622" y="223"/>
                </a:cubicBezTo>
                <a:close/>
                <a:moveTo>
                  <a:pt x="1605" y="320"/>
                </a:moveTo>
                <a:cubicBezTo>
                  <a:pt x="1597" y="330"/>
                  <a:pt x="1586" y="334"/>
                  <a:pt x="1570" y="334"/>
                </a:cubicBezTo>
                <a:cubicBezTo>
                  <a:pt x="1556" y="334"/>
                  <a:pt x="1544" y="330"/>
                  <a:pt x="1535" y="320"/>
                </a:cubicBezTo>
                <a:cubicBezTo>
                  <a:pt x="1527" y="310"/>
                  <a:pt x="1522" y="297"/>
                  <a:pt x="1522" y="279"/>
                </a:cubicBezTo>
                <a:cubicBezTo>
                  <a:pt x="1522" y="261"/>
                  <a:pt x="1527" y="247"/>
                  <a:pt x="1536" y="237"/>
                </a:cubicBezTo>
                <a:cubicBezTo>
                  <a:pt x="1545" y="227"/>
                  <a:pt x="1556" y="223"/>
                  <a:pt x="1570" y="223"/>
                </a:cubicBezTo>
                <a:cubicBezTo>
                  <a:pt x="1585" y="223"/>
                  <a:pt x="1596" y="227"/>
                  <a:pt x="1604" y="237"/>
                </a:cubicBezTo>
                <a:cubicBezTo>
                  <a:pt x="1613" y="246"/>
                  <a:pt x="1617" y="260"/>
                  <a:pt x="1617" y="279"/>
                </a:cubicBezTo>
                <a:cubicBezTo>
                  <a:pt x="1617" y="297"/>
                  <a:pt x="1613" y="310"/>
                  <a:pt x="1605" y="320"/>
                </a:cubicBezTo>
                <a:close/>
                <a:moveTo>
                  <a:pt x="1733" y="137"/>
                </a:moveTo>
                <a:cubicBezTo>
                  <a:pt x="1729" y="135"/>
                  <a:pt x="1724" y="134"/>
                  <a:pt x="1717" y="134"/>
                </a:cubicBezTo>
                <a:cubicBezTo>
                  <a:pt x="1704" y="134"/>
                  <a:pt x="1694" y="138"/>
                  <a:pt x="1686" y="146"/>
                </a:cubicBezTo>
                <a:cubicBezTo>
                  <a:pt x="1676" y="155"/>
                  <a:pt x="1671" y="167"/>
                  <a:pt x="1671" y="183"/>
                </a:cubicBezTo>
                <a:cubicBezTo>
                  <a:pt x="1671" y="207"/>
                  <a:pt x="1671" y="207"/>
                  <a:pt x="1671" y="207"/>
                </a:cubicBezTo>
                <a:cubicBezTo>
                  <a:pt x="1646" y="207"/>
                  <a:pt x="1646" y="207"/>
                  <a:pt x="1646" y="207"/>
                </a:cubicBezTo>
                <a:cubicBezTo>
                  <a:pt x="1646" y="226"/>
                  <a:pt x="1646" y="226"/>
                  <a:pt x="1646" y="226"/>
                </a:cubicBezTo>
                <a:cubicBezTo>
                  <a:pt x="1671" y="226"/>
                  <a:pt x="1671" y="226"/>
                  <a:pt x="1671" y="226"/>
                </a:cubicBezTo>
                <a:cubicBezTo>
                  <a:pt x="1671" y="351"/>
                  <a:pt x="1671" y="351"/>
                  <a:pt x="1671" y="351"/>
                </a:cubicBezTo>
                <a:cubicBezTo>
                  <a:pt x="1694" y="351"/>
                  <a:pt x="1694" y="351"/>
                  <a:pt x="1694" y="351"/>
                </a:cubicBezTo>
                <a:cubicBezTo>
                  <a:pt x="1694" y="226"/>
                  <a:pt x="1694" y="226"/>
                  <a:pt x="1694" y="226"/>
                </a:cubicBezTo>
                <a:cubicBezTo>
                  <a:pt x="1728" y="226"/>
                  <a:pt x="1728" y="226"/>
                  <a:pt x="1728" y="226"/>
                </a:cubicBezTo>
                <a:cubicBezTo>
                  <a:pt x="1728" y="207"/>
                  <a:pt x="1728" y="207"/>
                  <a:pt x="1728" y="207"/>
                </a:cubicBezTo>
                <a:cubicBezTo>
                  <a:pt x="1694" y="207"/>
                  <a:pt x="1694" y="207"/>
                  <a:pt x="1694" y="207"/>
                </a:cubicBezTo>
                <a:cubicBezTo>
                  <a:pt x="1694" y="184"/>
                  <a:pt x="1694" y="184"/>
                  <a:pt x="1694" y="184"/>
                </a:cubicBezTo>
                <a:cubicBezTo>
                  <a:pt x="1694" y="164"/>
                  <a:pt x="1702" y="154"/>
                  <a:pt x="1718" y="154"/>
                </a:cubicBezTo>
                <a:cubicBezTo>
                  <a:pt x="1724" y="154"/>
                  <a:pt x="1729" y="155"/>
                  <a:pt x="1733" y="158"/>
                </a:cubicBezTo>
                <a:lnTo>
                  <a:pt x="1733" y="137"/>
                </a:lnTo>
                <a:close/>
                <a:moveTo>
                  <a:pt x="1816" y="330"/>
                </a:moveTo>
                <a:cubicBezTo>
                  <a:pt x="1812" y="333"/>
                  <a:pt x="1807" y="334"/>
                  <a:pt x="1801" y="334"/>
                </a:cubicBezTo>
                <a:cubicBezTo>
                  <a:pt x="1793" y="334"/>
                  <a:pt x="1788" y="332"/>
                  <a:pt x="1784" y="328"/>
                </a:cubicBezTo>
                <a:cubicBezTo>
                  <a:pt x="1781" y="324"/>
                  <a:pt x="1780" y="317"/>
                  <a:pt x="1780" y="307"/>
                </a:cubicBezTo>
                <a:cubicBezTo>
                  <a:pt x="1780" y="226"/>
                  <a:pt x="1780" y="226"/>
                  <a:pt x="1780" y="226"/>
                </a:cubicBezTo>
                <a:cubicBezTo>
                  <a:pt x="1816" y="226"/>
                  <a:pt x="1816" y="226"/>
                  <a:pt x="1816" y="226"/>
                </a:cubicBezTo>
                <a:cubicBezTo>
                  <a:pt x="1816" y="207"/>
                  <a:pt x="1816" y="207"/>
                  <a:pt x="1816" y="207"/>
                </a:cubicBezTo>
                <a:cubicBezTo>
                  <a:pt x="1780" y="207"/>
                  <a:pt x="1780" y="207"/>
                  <a:pt x="1780" y="207"/>
                </a:cubicBezTo>
                <a:cubicBezTo>
                  <a:pt x="1780" y="164"/>
                  <a:pt x="1780" y="164"/>
                  <a:pt x="1780" y="164"/>
                </a:cubicBezTo>
                <a:cubicBezTo>
                  <a:pt x="1771" y="167"/>
                  <a:pt x="1764" y="169"/>
                  <a:pt x="1756" y="171"/>
                </a:cubicBezTo>
                <a:cubicBezTo>
                  <a:pt x="1756" y="207"/>
                  <a:pt x="1756" y="207"/>
                  <a:pt x="1756" y="207"/>
                </a:cubicBezTo>
                <a:cubicBezTo>
                  <a:pt x="1732" y="207"/>
                  <a:pt x="1732" y="207"/>
                  <a:pt x="1732" y="207"/>
                </a:cubicBezTo>
                <a:cubicBezTo>
                  <a:pt x="1732" y="226"/>
                  <a:pt x="1732" y="226"/>
                  <a:pt x="1732" y="226"/>
                </a:cubicBezTo>
                <a:cubicBezTo>
                  <a:pt x="1756" y="226"/>
                  <a:pt x="1756" y="226"/>
                  <a:pt x="1756" y="226"/>
                </a:cubicBezTo>
                <a:cubicBezTo>
                  <a:pt x="1756" y="311"/>
                  <a:pt x="1756" y="311"/>
                  <a:pt x="1756" y="311"/>
                </a:cubicBezTo>
                <a:cubicBezTo>
                  <a:pt x="1756" y="340"/>
                  <a:pt x="1769" y="354"/>
                  <a:pt x="1794" y="354"/>
                </a:cubicBezTo>
                <a:cubicBezTo>
                  <a:pt x="1803" y="354"/>
                  <a:pt x="1810" y="352"/>
                  <a:pt x="1816" y="349"/>
                </a:cubicBezTo>
                <a:lnTo>
                  <a:pt x="1816" y="330"/>
                </a:lnTo>
                <a:close/>
                <a:moveTo>
                  <a:pt x="785" y="389"/>
                </a:moveTo>
                <a:cubicBezTo>
                  <a:pt x="729" y="389"/>
                  <a:pt x="729" y="389"/>
                  <a:pt x="729" y="389"/>
                </a:cubicBezTo>
                <a:cubicBezTo>
                  <a:pt x="729" y="591"/>
                  <a:pt x="729" y="591"/>
                  <a:pt x="729" y="591"/>
                </a:cubicBezTo>
                <a:cubicBezTo>
                  <a:pt x="782" y="591"/>
                  <a:pt x="782" y="591"/>
                  <a:pt x="782" y="591"/>
                </a:cubicBezTo>
                <a:cubicBezTo>
                  <a:pt x="816" y="591"/>
                  <a:pt x="843" y="581"/>
                  <a:pt x="863" y="562"/>
                </a:cubicBezTo>
                <a:cubicBezTo>
                  <a:pt x="882" y="543"/>
                  <a:pt x="891" y="518"/>
                  <a:pt x="891" y="487"/>
                </a:cubicBezTo>
                <a:cubicBezTo>
                  <a:pt x="891" y="422"/>
                  <a:pt x="856" y="389"/>
                  <a:pt x="785" y="389"/>
                </a:cubicBezTo>
                <a:close/>
                <a:moveTo>
                  <a:pt x="844" y="548"/>
                </a:moveTo>
                <a:cubicBezTo>
                  <a:pt x="830" y="562"/>
                  <a:pt x="809" y="569"/>
                  <a:pt x="783" y="569"/>
                </a:cubicBezTo>
                <a:cubicBezTo>
                  <a:pt x="753" y="569"/>
                  <a:pt x="753" y="569"/>
                  <a:pt x="753" y="569"/>
                </a:cubicBezTo>
                <a:cubicBezTo>
                  <a:pt x="753" y="410"/>
                  <a:pt x="753" y="410"/>
                  <a:pt x="753" y="410"/>
                </a:cubicBezTo>
                <a:cubicBezTo>
                  <a:pt x="784" y="410"/>
                  <a:pt x="784" y="410"/>
                  <a:pt x="784" y="410"/>
                </a:cubicBezTo>
                <a:cubicBezTo>
                  <a:pt x="839" y="410"/>
                  <a:pt x="866" y="436"/>
                  <a:pt x="866" y="488"/>
                </a:cubicBezTo>
                <a:cubicBezTo>
                  <a:pt x="866" y="514"/>
                  <a:pt x="859" y="534"/>
                  <a:pt x="844" y="548"/>
                </a:cubicBezTo>
                <a:close/>
                <a:moveTo>
                  <a:pt x="1010" y="447"/>
                </a:moveTo>
                <a:cubicBezTo>
                  <a:pt x="969" y="558"/>
                  <a:pt x="969" y="558"/>
                  <a:pt x="969" y="558"/>
                </a:cubicBezTo>
                <a:cubicBezTo>
                  <a:pt x="968" y="563"/>
                  <a:pt x="967" y="566"/>
                  <a:pt x="966" y="568"/>
                </a:cubicBezTo>
                <a:cubicBezTo>
                  <a:pt x="965" y="568"/>
                  <a:pt x="965" y="568"/>
                  <a:pt x="965" y="568"/>
                </a:cubicBezTo>
                <a:cubicBezTo>
                  <a:pt x="964" y="563"/>
                  <a:pt x="963" y="560"/>
                  <a:pt x="962" y="557"/>
                </a:cubicBezTo>
                <a:cubicBezTo>
                  <a:pt x="924" y="447"/>
                  <a:pt x="924" y="447"/>
                  <a:pt x="924" y="447"/>
                </a:cubicBezTo>
                <a:cubicBezTo>
                  <a:pt x="898" y="447"/>
                  <a:pt x="898" y="447"/>
                  <a:pt x="898" y="447"/>
                </a:cubicBezTo>
                <a:cubicBezTo>
                  <a:pt x="954" y="590"/>
                  <a:pt x="954" y="590"/>
                  <a:pt x="954" y="590"/>
                </a:cubicBezTo>
                <a:cubicBezTo>
                  <a:pt x="943" y="618"/>
                  <a:pt x="943" y="618"/>
                  <a:pt x="943" y="618"/>
                </a:cubicBezTo>
                <a:cubicBezTo>
                  <a:pt x="937" y="632"/>
                  <a:pt x="928" y="638"/>
                  <a:pt x="916" y="638"/>
                </a:cubicBezTo>
                <a:cubicBezTo>
                  <a:pt x="912" y="638"/>
                  <a:pt x="908" y="638"/>
                  <a:pt x="903" y="636"/>
                </a:cubicBezTo>
                <a:cubicBezTo>
                  <a:pt x="903" y="657"/>
                  <a:pt x="903" y="657"/>
                  <a:pt x="903" y="657"/>
                </a:cubicBezTo>
                <a:cubicBezTo>
                  <a:pt x="907" y="658"/>
                  <a:pt x="912" y="658"/>
                  <a:pt x="918" y="658"/>
                </a:cubicBezTo>
                <a:cubicBezTo>
                  <a:pt x="939" y="658"/>
                  <a:pt x="956" y="643"/>
                  <a:pt x="968" y="614"/>
                </a:cubicBezTo>
                <a:cubicBezTo>
                  <a:pt x="1034" y="447"/>
                  <a:pt x="1034" y="447"/>
                  <a:pt x="1034" y="447"/>
                </a:cubicBezTo>
                <a:lnTo>
                  <a:pt x="1010" y="447"/>
                </a:lnTo>
                <a:close/>
                <a:moveTo>
                  <a:pt x="1169" y="502"/>
                </a:moveTo>
                <a:cubicBezTo>
                  <a:pt x="1169" y="484"/>
                  <a:pt x="1165" y="469"/>
                  <a:pt x="1157" y="459"/>
                </a:cubicBezTo>
                <a:cubicBezTo>
                  <a:pt x="1149" y="448"/>
                  <a:pt x="1137" y="443"/>
                  <a:pt x="1121" y="443"/>
                </a:cubicBezTo>
                <a:cubicBezTo>
                  <a:pt x="1100" y="443"/>
                  <a:pt x="1084" y="452"/>
                  <a:pt x="1074" y="471"/>
                </a:cubicBezTo>
                <a:cubicBezTo>
                  <a:pt x="1073" y="471"/>
                  <a:pt x="1073" y="471"/>
                  <a:pt x="1073" y="471"/>
                </a:cubicBezTo>
                <a:cubicBezTo>
                  <a:pt x="1073" y="447"/>
                  <a:pt x="1073" y="447"/>
                  <a:pt x="1073" y="447"/>
                </a:cubicBezTo>
                <a:cubicBezTo>
                  <a:pt x="1050" y="447"/>
                  <a:pt x="1050" y="447"/>
                  <a:pt x="1050" y="447"/>
                </a:cubicBezTo>
                <a:cubicBezTo>
                  <a:pt x="1050" y="591"/>
                  <a:pt x="1050" y="591"/>
                  <a:pt x="1050" y="591"/>
                </a:cubicBezTo>
                <a:cubicBezTo>
                  <a:pt x="1073" y="591"/>
                  <a:pt x="1073" y="591"/>
                  <a:pt x="1073" y="591"/>
                </a:cubicBezTo>
                <a:cubicBezTo>
                  <a:pt x="1073" y="509"/>
                  <a:pt x="1073" y="509"/>
                  <a:pt x="1073" y="509"/>
                </a:cubicBezTo>
                <a:cubicBezTo>
                  <a:pt x="1073" y="495"/>
                  <a:pt x="1077" y="484"/>
                  <a:pt x="1084" y="476"/>
                </a:cubicBezTo>
                <a:cubicBezTo>
                  <a:pt x="1092" y="467"/>
                  <a:pt x="1101" y="463"/>
                  <a:pt x="1113" y="463"/>
                </a:cubicBezTo>
                <a:cubicBezTo>
                  <a:pt x="1135" y="463"/>
                  <a:pt x="1146" y="478"/>
                  <a:pt x="1146" y="509"/>
                </a:cubicBezTo>
                <a:cubicBezTo>
                  <a:pt x="1146" y="591"/>
                  <a:pt x="1146" y="591"/>
                  <a:pt x="1146" y="591"/>
                </a:cubicBezTo>
                <a:cubicBezTo>
                  <a:pt x="1169" y="591"/>
                  <a:pt x="1169" y="591"/>
                  <a:pt x="1169" y="591"/>
                </a:cubicBezTo>
                <a:lnTo>
                  <a:pt x="1169" y="502"/>
                </a:lnTo>
                <a:close/>
                <a:moveTo>
                  <a:pt x="1306" y="497"/>
                </a:moveTo>
                <a:cubicBezTo>
                  <a:pt x="1306" y="461"/>
                  <a:pt x="1289" y="443"/>
                  <a:pt x="1255" y="443"/>
                </a:cubicBezTo>
                <a:cubicBezTo>
                  <a:pt x="1247" y="443"/>
                  <a:pt x="1237" y="445"/>
                  <a:pt x="1227" y="448"/>
                </a:cubicBezTo>
                <a:cubicBezTo>
                  <a:pt x="1218" y="451"/>
                  <a:pt x="1211" y="454"/>
                  <a:pt x="1207" y="457"/>
                </a:cubicBezTo>
                <a:cubicBezTo>
                  <a:pt x="1207" y="480"/>
                  <a:pt x="1207" y="480"/>
                  <a:pt x="1207" y="480"/>
                </a:cubicBezTo>
                <a:cubicBezTo>
                  <a:pt x="1221" y="469"/>
                  <a:pt x="1236" y="463"/>
                  <a:pt x="1254" y="463"/>
                </a:cubicBezTo>
                <a:cubicBezTo>
                  <a:pt x="1273" y="463"/>
                  <a:pt x="1283" y="475"/>
                  <a:pt x="1283" y="499"/>
                </a:cubicBezTo>
                <a:cubicBezTo>
                  <a:pt x="1240" y="505"/>
                  <a:pt x="1240" y="505"/>
                  <a:pt x="1240" y="505"/>
                </a:cubicBezTo>
                <a:cubicBezTo>
                  <a:pt x="1208" y="510"/>
                  <a:pt x="1192" y="525"/>
                  <a:pt x="1192" y="552"/>
                </a:cubicBezTo>
                <a:cubicBezTo>
                  <a:pt x="1192" y="565"/>
                  <a:pt x="1196" y="574"/>
                  <a:pt x="1204" y="582"/>
                </a:cubicBezTo>
                <a:cubicBezTo>
                  <a:pt x="1212" y="590"/>
                  <a:pt x="1224" y="594"/>
                  <a:pt x="1238" y="594"/>
                </a:cubicBezTo>
                <a:cubicBezTo>
                  <a:pt x="1258" y="594"/>
                  <a:pt x="1273" y="585"/>
                  <a:pt x="1283" y="568"/>
                </a:cubicBezTo>
                <a:cubicBezTo>
                  <a:pt x="1283" y="568"/>
                  <a:pt x="1283" y="568"/>
                  <a:pt x="1283" y="568"/>
                </a:cubicBezTo>
                <a:cubicBezTo>
                  <a:pt x="1283" y="591"/>
                  <a:pt x="1283" y="591"/>
                  <a:pt x="1283" y="591"/>
                </a:cubicBezTo>
                <a:cubicBezTo>
                  <a:pt x="1306" y="591"/>
                  <a:pt x="1306" y="591"/>
                  <a:pt x="1306" y="591"/>
                </a:cubicBezTo>
                <a:lnTo>
                  <a:pt x="1306" y="497"/>
                </a:lnTo>
                <a:close/>
                <a:moveTo>
                  <a:pt x="1283" y="532"/>
                </a:moveTo>
                <a:cubicBezTo>
                  <a:pt x="1283" y="544"/>
                  <a:pt x="1279" y="554"/>
                  <a:pt x="1272" y="562"/>
                </a:cubicBezTo>
                <a:cubicBezTo>
                  <a:pt x="1265" y="570"/>
                  <a:pt x="1255" y="574"/>
                  <a:pt x="1244" y="574"/>
                </a:cubicBezTo>
                <a:cubicBezTo>
                  <a:pt x="1235" y="574"/>
                  <a:pt x="1228" y="572"/>
                  <a:pt x="1223" y="568"/>
                </a:cubicBezTo>
                <a:cubicBezTo>
                  <a:pt x="1219" y="563"/>
                  <a:pt x="1216" y="557"/>
                  <a:pt x="1216" y="551"/>
                </a:cubicBezTo>
                <a:cubicBezTo>
                  <a:pt x="1216" y="542"/>
                  <a:pt x="1218" y="536"/>
                  <a:pt x="1222" y="532"/>
                </a:cubicBezTo>
                <a:cubicBezTo>
                  <a:pt x="1227" y="528"/>
                  <a:pt x="1236" y="524"/>
                  <a:pt x="1248" y="523"/>
                </a:cubicBezTo>
                <a:cubicBezTo>
                  <a:pt x="1283" y="518"/>
                  <a:pt x="1283" y="518"/>
                  <a:pt x="1283" y="518"/>
                </a:cubicBezTo>
                <a:lnTo>
                  <a:pt x="1283" y="532"/>
                </a:lnTo>
                <a:close/>
                <a:moveTo>
                  <a:pt x="1546" y="502"/>
                </a:moveTo>
                <a:cubicBezTo>
                  <a:pt x="1546" y="463"/>
                  <a:pt x="1530" y="443"/>
                  <a:pt x="1498" y="443"/>
                </a:cubicBezTo>
                <a:cubicBezTo>
                  <a:pt x="1477" y="443"/>
                  <a:pt x="1461" y="453"/>
                  <a:pt x="1450" y="473"/>
                </a:cubicBezTo>
                <a:cubicBezTo>
                  <a:pt x="1447" y="464"/>
                  <a:pt x="1443" y="457"/>
                  <a:pt x="1435" y="452"/>
                </a:cubicBezTo>
                <a:cubicBezTo>
                  <a:pt x="1428" y="446"/>
                  <a:pt x="1419" y="443"/>
                  <a:pt x="1409" y="443"/>
                </a:cubicBezTo>
                <a:cubicBezTo>
                  <a:pt x="1390" y="443"/>
                  <a:pt x="1375" y="452"/>
                  <a:pt x="1365" y="469"/>
                </a:cubicBezTo>
                <a:cubicBezTo>
                  <a:pt x="1364" y="469"/>
                  <a:pt x="1364" y="469"/>
                  <a:pt x="1364" y="469"/>
                </a:cubicBezTo>
                <a:cubicBezTo>
                  <a:pt x="1364" y="447"/>
                  <a:pt x="1364" y="447"/>
                  <a:pt x="1364" y="447"/>
                </a:cubicBezTo>
                <a:cubicBezTo>
                  <a:pt x="1341" y="447"/>
                  <a:pt x="1341" y="447"/>
                  <a:pt x="1341" y="447"/>
                </a:cubicBezTo>
                <a:cubicBezTo>
                  <a:pt x="1341" y="591"/>
                  <a:pt x="1341" y="591"/>
                  <a:pt x="1341" y="591"/>
                </a:cubicBezTo>
                <a:cubicBezTo>
                  <a:pt x="1364" y="591"/>
                  <a:pt x="1364" y="591"/>
                  <a:pt x="1364" y="591"/>
                </a:cubicBezTo>
                <a:cubicBezTo>
                  <a:pt x="1364" y="509"/>
                  <a:pt x="1364" y="509"/>
                  <a:pt x="1364" y="509"/>
                </a:cubicBezTo>
                <a:cubicBezTo>
                  <a:pt x="1364" y="495"/>
                  <a:pt x="1367" y="484"/>
                  <a:pt x="1374" y="475"/>
                </a:cubicBezTo>
                <a:cubicBezTo>
                  <a:pt x="1381" y="467"/>
                  <a:pt x="1389" y="463"/>
                  <a:pt x="1399" y="463"/>
                </a:cubicBezTo>
                <a:cubicBezTo>
                  <a:pt x="1421" y="463"/>
                  <a:pt x="1432" y="477"/>
                  <a:pt x="1432" y="505"/>
                </a:cubicBezTo>
                <a:cubicBezTo>
                  <a:pt x="1432" y="591"/>
                  <a:pt x="1432" y="591"/>
                  <a:pt x="1432" y="591"/>
                </a:cubicBezTo>
                <a:cubicBezTo>
                  <a:pt x="1455" y="591"/>
                  <a:pt x="1455" y="591"/>
                  <a:pt x="1455" y="591"/>
                </a:cubicBezTo>
                <a:cubicBezTo>
                  <a:pt x="1455" y="509"/>
                  <a:pt x="1455" y="509"/>
                  <a:pt x="1455" y="509"/>
                </a:cubicBezTo>
                <a:cubicBezTo>
                  <a:pt x="1455" y="496"/>
                  <a:pt x="1458" y="485"/>
                  <a:pt x="1465" y="476"/>
                </a:cubicBezTo>
                <a:cubicBezTo>
                  <a:pt x="1472" y="467"/>
                  <a:pt x="1480" y="463"/>
                  <a:pt x="1490" y="463"/>
                </a:cubicBezTo>
                <a:cubicBezTo>
                  <a:pt x="1501" y="463"/>
                  <a:pt x="1509" y="466"/>
                  <a:pt x="1514" y="473"/>
                </a:cubicBezTo>
                <a:cubicBezTo>
                  <a:pt x="1520" y="480"/>
                  <a:pt x="1522" y="491"/>
                  <a:pt x="1522" y="508"/>
                </a:cubicBezTo>
                <a:cubicBezTo>
                  <a:pt x="1522" y="591"/>
                  <a:pt x="1522" y="591"/>
                  <a:pt x="1522" y="591"/>
                </a:cubicBezTo>
                <a:cubicBezTo>
                  <a:pt x="1546" y="591"/>
                  <a:pt x="1546" y="591"/>
                  <a:pt x="1546" y="591"/>
                </a:cubicBezTo>
                <a:lnTo>
                  <a:pt x="1546" y="502"/>
                </a:lnTo>
                <a:close/>
                <a:moveTo>
                  <a:pt x="1603" y="384"/>
                </a:moveTo>
                <a:cubicBezTo>
                  <a:pt x="1600" y="382"/>
                  <a:pt x="1596" y="380"/>
                  <a:pt x="1592" y="380"/>
                </a:cubicBezTo>
                <a:cubicBezTo>
                  <a:pt x="1588" y="380"/>
                  <a:pt x="1584" y="382"/>
                  <a:pt x="1582" y="384"/>
                </a:cubicBezTo>
                <a:cubicBezTo>
                  <a:pt x="1579" y="387"/>
                  <a:pt x="1577" y="391"/>
                  <a:pt x="1577" y="395"/>
                </a:cubicBezTo>
                <a:cubicBezTo>
                  <a:pt x="1577" y="399"/>
                  <a:pt x="1579" y="403"/>
                  <a:pt x="1582" y="406"/>
                </a:cubicBezTo>
                <a:cubicBezTo>
                  <a:pt x="1584" y="409"/>
                  <a:pt x="1588" y="410"/>
                  <a:pt x="1592" y="410"/>
                </a:cubicBezTo>
                <a:cubicBezTo>
                  <a:pt x="1596" y="410"/>
                  <a:pt x="1600" y="409"/>
                  <a:pt x="1603" y="406"/>
                </a:cubicBezTo>
                <a:cubicBezTo>
                  <a:pt x="1606" y="403"/>
                  <a:pt x="1607" y="399"/>
                  <a:pt x="1607" y="395"/>
                </a:cubicBezTo>
                <a:cubicBezTo>
                  <a:pt x="1607" y="391"/>
                  <a:pt x="1606" y="387"/>
                  <a:pt x="1603" y="384"/>
                </a:cubicBezTo>
                <a:close/>
                <a:moveTo>
                  <a:pt x="1603" y="447"/>
                </a:moveTo>
                <a:cubicBezTo>
                  <a:pt x="1580" y="447"/>
                  <a:pt x="1580" y="447"/>
                  <a:pt x="1580" y="447"/>
                </a:cubicBezTo>
                <a:cubicBezTo>
                  <a:pt x="1580" y="591"/>
                  <a:pt x="1580" y="591"/>
                  <a:pt x="1580" y="591"/>
                </a:cubicBezTo>
                <a:cubicBezTo>
                  <a:pt x="1603" y="591"/>
                  <a:pt x="1603" y="591"/>
                  <a:pt x="1603" y="591"/>
                </a:cubicBezTo>
                <a:lnTo>
                  <a:pt x="1603" y="447"/>
                </a:lnTo>
                <a:close/>
                <a:moveTo>
                  <a:pt x="1738" y="562"/>
                </a:moveTo>
                <a:cubicBezTo>
                  <a:pt x="1727" y="570"/>
                  <a:pt x="1716" y="574"/>
                  <a:pt x="1703" y="574"/>
                </a:cubicBezTo>
                <a:cubicBezTo>
                  <a:pt x="1688" y="574"/>
                  <a:pt x="1676" y="570"/>
                  <a:pt x="1667" y="560"/>
                </a:cubicBezTo>
                <a:cubicBezTo>
                  <a:pt x="1659" y="550"/>
                  <a:pt x="1654" y="537"/>
                  <a:pt x="1654" y="520"/>
                </a:cubicBezTo>
                <a:cubicBezTo>
                  <a:pt x="1654" y="503"/>
                  <a:pt x="1659" y="489"/>
                  <a:pt x="1669" y="478"/>
                </a:cubicBezTo>
                <a:cubicBezTo>
                  <a:pt x="1678" y="468"/>
                  <a:pt x="1690" y="463"/>
                  <a:pt x="1704" y="463"/>
                </a:cubicBezTo>
                <a:cubicBezTo>
                  <a:pt x="1717" y="463"/>
                  <a:pt x="1728" y="467"/>
                  <a:pt x="1739" y="474"/>
                </a:cubicBezTo>
                <a:cubicBezTo>
                  <a:pt x="1739" y="450"/>
                  <a:pt x="1739" y="450"/>
                  <a:pt x="1739" y="450"/>
                </a:cubicBezTo>
                <a:cubicBezTo>
                  <a:pt x="1729" y="446"/>
                  <a:pt x="1718" y="443"/>
                  <a:pt x="1705" y="443"/>
                </a:cubicBezTo>
                <a:cubicBezTo>
                  <a:pt x="1683" y="443"/>
                  <a:pt x="1664" y="450"/>
                  <a:pt x="1651" y="465"/>
                </a:cubicBezTo>
                <a:cubicBezTo>
                  <a:pt x="1637" y="479"/>
                  <a:pt x="1630" y="499"/>
                  <a:pt x="1630" y="522"/>
                </a:cubicBezTo>
                <a:cubicBezTo>
                  <a:pt x="1630" y="543"/>
                  <a:pt x="1637" y="560"/>
                  <a:pt x="1649" y="574"/>
                </a:cubicBezTo>
                <a:cubicBezTo>
                  <a:pt x="1662" y="587"/>
                  <a:pt x="1678" y="594"/>
                  <a:pt x="1699" y="594"/>
                </a:cubicBezTo>
                <a:cubicBezTo>
                  <a:pt x="1714" y="594"/>
                  <a:pt x="1727" y="591"/>
                  <a:pt x="1738" y="584"/>
                </a:cubicBezTo>
                <a:lnTo>
                  <a:pt x="1738" y="562"/>
                </a:lnTo>
                <a:close/>
                <a:moveTo>
                  <a:pt x="1833" y="526"/>
                </a:moveTo>
                <a:cubicBezTo>
                  <a:pt x="1827" y="520"/>
                  <a:pt x="1818" y="515"/>
                  <a:pt x="1806" y="510"/>
                </a:cubicBezTo>
                <a:cubicBezTo>
                  <a:pt x="1795" y="505"/>
                  <a:pt x="1788" y="501"/>
                  <a:pt x="1785" y="498"/>
                </a:cubicBezTo>
                <a:cubicBezTo>
                  <a:pt x="1781" y="494"/>
                  <a:pt x="1779" y="489"/>
                  <a:pt x="1779" y="483"/>
                </a:cubicBezTo>
                <a:cubicBezTo>
                  <a:pt x="1779" y="477"/>
                  <a:pt x="1781" y="472"/>
                  <a:pt x="1786" y="468"/>
                </a:cubicBezTo>
                <a:cubicBezTo>
                  <a:pt x="1790" y="465"/>
                  <a:pt x="1796" y="463"/>
                  <a:pt x="1804" y="463"/>
                </a:cubicBezTo>
                <a:cubicBezTo>
                  <a:pt x="1816" y="463"/>
                  <a:pt x="1827" y="466"/>
                  <a:pt x="1837" y="473"/>
                </a:cubicBezTo>
                <a:cubicBezTo>
                  <a:pt x="1837" y="450"/>
                  <a:pt x="1837" y="450"/>
                  <a:pt x="1837" y="450"/>
                </a:cubicBezTo>
                <a:cubicBezTo>
                  <a:pt x="1828" y="445"/>
                  <a:pt x="1817" y="443"/>
                  <a:pt x="1806" y="443"/>
                </a:cubicBezTo>
                <a:cubicBezTo>
                  <a:pt x="1791" y="443"/>
                  <a:pt x="1779" y="447"/>
                  <a:pt x="1769" y="455"/>
                </a:cubicBezTo>
                <a:cubicBezTo>
                  <a:pt x="1760" y="463"/>
                  <a:pt x="1755" y="473"/>
                  <a:pt x="1755" y="485"/>
                </a:cubicBezTo>
                <a:cubicBezTo>
                  <a:pt x="1755" y="496"/>
                  <a:pt x="1758" y="504"/>
                  <a:pt x="1764" y="511"/>
                </a:cubicBezTo>
                <a:cubicBezTo>
                  <a:pt x="1769" y="517"/>
                  <a:pt x="1778" y="522"/>
                  <a:pt x="1790" y="527"/>
                </a:cubicBezTo>
                <a:cubicBezTo>
                  <a:pt x="1802" y="532"/>
                  <a:pt x="1810" y="537"/>
                  <a:pt x="1814" y="540"/>
                </a:cubicBezTo>
                <a:cubicBezTo>
                  <a:pt x="1818" y="544"/>
                  <a:pt x="1820" y="549"/>
                  <a:pt x="1820" y="554"/>
                </a:cubicBezTo>
                <a:cubicBezTo>
                  <a:pt x="1820" y="568"/>
                  <a:pt x="1811" y="574"/>
                  <a:pt x="1792" y="574"/>
                </a:cubicBezTo>
                <a:cubicBezTo>
                  <a:pt x="1779" y="574"/>
                  <a:pt x="1766" y="570"/>
                  <a:pt x="1755" y="561"/>
                </a:cubicBezTo>
                <a:cubicBezTo>
                  <a:pt x="1755" y="585"/>
                  <a:pt x="1755" y="585"/>
                  <a:pt x="1755" y="585"/>
                </a:cubicBezTo>
                <a:cubicBezTo>
                  <a:pt x="1765" y="591"/>
                  <a:pt x="1777" y="594"/>
                  <a:pt x="1791" y="594"/>
                </a:cubicBezTo>
                <a:cubicBezTo>
                  <a:pt x="1807" y="594"/>
                  <a:pt x="1820" y="590"/>
                  <a:pt x="1830" y="581"/>
                </a:cubicBezTo>
                <a:cubicBezTo>
                  <a:pt x="1839" y="574"/>
                  <a:pt x="1843" y="564"/>
                  <a:pt x="1843" y="552"/>
                </a:cubicBezTo>
                <a:cubicBezTo>
                  <a:pt x="1843" y="541"/>
                  <a:pt x="1840" y="533"/>
                  <a:pt x="1833" y="526"/>
                </a:cubicBezTo>
                <a:close/>
                <a:moveTo>
                  <a:pt x="2079" y="559"/>
                </a:moveTo>
                <a:cubicBezTo>
                  <a:pt x="2064" y="568"/>
                  <a:pt x="2047" y="573"/>
                  <a:pt x="2027" y="573"/>
                </a:cubicBezTo>
                <a:cubicBezTo>
                  <a:pt x="2005" y="573"/>
                  <a:pt x="1988" y="566"/>
                  <a:pt x="1974" y="552"/>
                </a:cubicBezTo>
                <a:cubicBezTo>
                  <a:pt x="1960" y="537"/>
                  <a:pt x="1953" y="517"/>
                  <a:pt x="1953" y="492"/>
                </a:cubicBezTo>
                <a:cubicBezTo>
                  <a:pt x="1953" y="466"/>
                  <a:pt x="1961" y="445"/>
                  <a:pt x="1976" y="429"/>
                </a:cubicBezTo>
                <a:cubicBezTo>
                  <a:pt x="1990" y="414"/>
                  <a:pt x="2008" y="407"/>
                  <a:pt x="2031" y="407"/>
                </a:cubicBezTo>
                <a:cubicBezTo>
                  <a:pt x="2049" y="407"/>
                  <a:pt x="2065" y="411"/>
                  <a:pt x="2079" y="419"/>
                </a:cubicBezTo>
                <a:cubicBezTo>
                  <a:pt x="2079" y="394"/>
                  <a:pt x="2079" y="394"/>
                  <a:pt x="2079" y="394"/>
                </a:cubicBezTo>
                <a:cubicBezTo>
                  <a:pt x="2066" y="388"/>
                  <a:pt x="2051" y="386"/>
                  <a:pt x="2031" y="386"/>
                </a:cubicBezTo>
                <a:cubicBezTo>
                  <a:pt x="2002" y="386"/>
                  <a:pt x="1978" y="395"/>
                  <a:pt x="1959" y="414"/>
                </a:cubicBezTo>
                <a:cubicBezTo>
                  <a:pt x="1939" y="434"/>
                  <a:pt x="1929" y="461"/>
                  <a:pt x="1929" y="494"/>
                </a:cubicBezTo>
                <a:cubicBezTo>
                  <a:pt x="1929" y="524"/>
                  <a:pt x="1937" y="548"/>
                  <a:pt x="1954" y="566"/>
                </a:cubicBezTo>
                <a:cubicBezTo>
                  <a:pt x="1971" y="585"/>
                  <a:pt x="1994" y="594"/>
                  <a:pt x="2023" y="594"/>
                </a:cubicBezTo>
                <a:cubicBezTo>
                  <a:pt x="2046" y="594"/>
                  <a:pt x="2064" y="590"/>
                  <a:pt x="2079" y="582"/>
                </a:cubicBezTo>
                <a:lnTo>
                  <a:pt x="2079" y="559"/>
                </a:lnTo>
                <a:close/>
                <a:moveTo>
                  <a:pt x="2209" y="523"/>
                </a:moveTo>
                <a:cubicBezTo>
                  <a:pt x="2203" y="510"/>
                  <a:pt x="2196" y="502"/>
                  <a:pt x="2188" y="499"/>
                </a:cubicBezTo>
                <a:cubicBezTo>
                  <a:pt x="2188" y="499"/>
                  <a:pt x="2188" y="499"/>
                  <a:pt x="2188" y="499"/>
                </a:cubicBezTo>
                <a:cubicBezTo>
                  <a:pt x="2202" y="495"/>
                  <a:pt x="2213" y="489"/>
                  <a:pt x="2221" y="479"/>
                </a:cubicBezTo>
                <a:cubicBezTo>
                  <a:pt x="2229" y="469"/>
                  <a:pt x="2233" y="457"/>
                  <a:pt x="2233" y="443"/>
                </a:cubicBezTo>
                <a:cubicBezTo>
                  <a:pt x="2233" y="427"/>
                  <a:pt x="2228" y="414"/>
                  <a:pt x="2218" y="404"/>
                </a:cubicBezTo>
                <a:cubicBezTo>
                  <a:pt x="2207" y="394"/>
                  <a:pt x="2192" y="389"/>
                  <a:pt x="2172" y="389"/>
                </a:cubicBezTo>
                <a:cubicBezTo>
                  <a:pt x="2111" y="389"/>
                  <a:pt x="2111" y="389"/>
                  <a:pt x="2111" y="389"/>
                </a:cubicBezTo>
                <a:cubicBezTo>
                  <a:pt x="2111" y="591"/>
                  <a:pt x="2111" y="591"/>
                  <a:pt x="2111" y="591"/>
                </a:cubicBezTo>
                <a:cubicBezTo>
                  <a:pt x="2135" y="591"/>
                  <a:pt x="2135" y="591"/>
                  <a:pt x="2135" y="591"/>
                </a:cubicBezTo>
                <a:cubicBezTo>
                  <a:pt x="2135" y="505"/>
                  <a:pt x="2135" y="505"/>
                  <a:pt x="2135" y="505"/>
                </a:cubicBezTo>
                <a:cubicBezTo>
                  <a:pt x="2156" y="505"/>
                  <a:pt x="2156" y="505"/>
                  <a:pt x="2156" y="505"/>
                </a:cubicBezTo>
                <a:cubicBezTo>
                  <a:pt x="2169" y="505"/>
                  <a:pt x="2179" y="513"/>
                  <a:pt x="2186" y="530"/>
                </a:cubicBezTo>
                <a:cubicBezTo>
                  <a:pt x="2213" y="591"/>
                  <a:pt x="2213" y="591"/>
                  <a:pt x="2213" y="591"/>
                </a:cubicBezTo>
                <a:cubicBezTo>
                  <a:pt x="2241" y="591"/>
                  <a:pt x="2241" y="591"/>
                  <a:pt x="2241" y="591"/>
                </a:cubicBezTo>
                <a:lnTo>
                  <a:pt x="2209" y="523"/>
                </a:lnTo>
                <a:close/>
                <a:moveTo>
                  <a:pt x="2197" y="473"/>
                </a:moveTo>
                <a:cubicBezTo>
                  <a:pt x="2189" y="480"/>
                  <a:pt x="2179" y="483"/>
                  <a:pt x="2166" y="483"/>
                </a:cubicBezTo>
                <a:cubicBezTo>
                  <a:pt x="2135" y="483"/>
                  <a:pt x="2135" y="483"/>
                  <a:pt x="2135" y="483"/>
                </a:cubicBezTo>
                <a:cubicBezTo>
                  <a:pt x="2135" y="410"/>
                  <a:pt x="2135" y="410"/>
                  <a:pt x="2135" y="410"/>
                </a:cubicBezTo>
                <a:cubicBezTo>
                  <a:pt x="2167" y="410"/>
                  <a:pt x="2167" y="410"/>
                  <a:pt x="2167" y="410"/>
                </a:cubicBezTo>
                <a:cubicBezTo>
                  <a:pt x="2181" y="410"/>
                  <a:pt x="2191" y="413"/>
                  <a:pt x="2198" y="419"/>
                </a:cubicBezTo>
                <a:cubicBezTo>
                  <a:pt x="2205" y="426"/>
                  <a:pt x="2208" y="434"/>
                  <a:pt x="2208" y="445"/>
                </a:cubicBezTo>
                <a:cubicBezTo>
                  <a:pt x="2208" y="456"/>
                  <a:pt x="2204" y="466"/>
                  <a:pt x="2197" y="473"/>
                </a:cubicBezTo>
                <a:close/>
                <a:moveTo>
                  <a:pt x="2474" y="389"/>
                </a:moveTo>
                <a:cubicBezTo>
                  <a:pt x="2445" y="389"/>
                  <a:pt x="2445" y="389"/>
                  <a:pt x="2445" y="389"/>
                </a:cubicBezTo>
                <a:cubicBezTo>
                  <a:pt x="2381" y="529"/>
                  <a:pt x="2381" y="529"/>
                  <a:pt x="2381" y="529"/>
                </a:cubicBezTo>
                <a:cubicBezTo>
                  <a:pt x="2379" y="534"/>
                  <a:pt x="2376" y="543"/>
                  <a:pt x="2372" y="554"/>
                </a:cubicBezTo>
                <a:cubicBezTo>
                  <a:pt x="2371" y="554"/>
                  <a:pt x="2371" y="554"/>
                  <a:pt x="2371" y="554"/>
                </a:cubicBezTo>
                <a:cubicBezTo>
                  <a:pt x="2369" y="548"/>
                  <a:pt x="2366" y="540"/>
                  <a:pt x="2362" y="530"/>
                </a:cubicBezTo>
                <a:cubicBezTo>
                  <a:pt x="2300" y="389"/>
                  <a:pt x="2300" y="389"/>
                  <a:pt x="2300" y="389"/>
                </a:cubicBezTo>
                <a:cubicBezTo>
                  <a:pt x="2268" y="389"/>
                  <a:pt x="2268" y="389"/>
                  <a:pt x="2268" y="389"/>
                </a:cubicBezTo>
                <a:cubicBezTo>
                  <a:pt x="2268" y="591"/>
                  <a:pt x="2268" y="591"/>
                  <a:pt x="2268" y="591"/>
                </a:cubicBezTo>
                <a:cubicBezTo>
                  <a:pt x="2291" y="591"/>
                  <a:pt x="2291" y="591"/>
                  <a:pt x="2291" y="591"/>
                </a:cubicBezTo>
                <a:cubicBezTo>
                  <a:pt x="2291" y="455"/>
                  <a:pt x="2291" y="455"/>
                  <a:pt x="2291" y="455"/>
                </a:cubicBezTo>
                <a:cubicBezTo>
                  <a:pt x="2291" y="437"/>
                  <a:pt x="2291" y="424"/>
                  <a:pt x="2290" y="416"/>
                </a:cubicBezTo>
                <a:cubicBezTo>
                  <a:pt x="2291" y="416"/>
                  <a:pt x="2291" y="416"/>
                  <a:pt x="2291" y="416"/>
                </a:cubicBezTo>
                <a:cubicBezTo>
                  <a:pt x="2293" y="426"/>
                  <a:pt x="2295" y="432"/>
                  <a:pt x="2297" y="437"/>
                </a:cubicBezTo>
                <a:cubicBezTo>
                  <a:pt x="2366" y="591"/>
                  <a:pt x="2366" y="591"/>
                  <a:pt x="2366" y="591"/>
                </a:cubicBezTo>
                <a:cubicBezTo>
                  <a:pt x="2377" y="591"/>
                  <a:pt x="2377" y="591"/>
                  <a:pt x="2377" y="591"/>
                </a:cubicBezTo>
                <a:cubicBezTo>
                  <a:pt x="2446" y="436"/>
                  <a:pt x="2446" y="436"/>
                  <a:pt x="2446" y="436"/>
                </a:cubicBezTo>
                <a:cubicBezTo>
                  <a:pt x="2448" y="432"/>
                  <a:pt x="2450" y="425"/>
                  <a:pt x="2452" y="416"/>
                </a:cubicBezTo>
                <a:cubicBezTo>
                  <a:pt x="2453" y="416"/>
                  <a:pt x="2453" y="416"/>
                  <a:pt x="2453" y="416"/>
                </a:cubicBezTo>
                <a:cubicBezTo>
                  <a:pt x="2451" y="431"/>
                  <a:pt x="2451" y="445"/>
                  <a:pt x="2451" y="455"/>
                </a:cubicBezTo>
                <a:cubicBezTo>
                  <a:pt x="2451" y="591"/>
                  <a:pt x="2451" y="591"/>
                  <a:pt x="2451" y="591"/>
                </a:cubicBezTo>
                <a:cubicBezTo>
                  <a:pt x="2474" y="591"/>
                  <a:pt x="2474" y="591"/>
                  <a:pt x="2474" y="591"/>
                </a:cubicBezTo>
                <a:lnTo>
                  <a:pt x="2474" y="389"/>
                </a:lnTo>
                <a:close/>
                <a:moveTo>
                  <a:pt x="2712" y="414"/>
                </a:moveTo>
                <a:cubicBezTo>
                  <a:pt x="2695" y="395"/>
                  <a:pt x="2672" y="386"/>
                  <a:pt x="2645" y="386"/>
                </a:cubicBezTo>
                <a:cubicBezTo>
                  <a:pt x="2614" y="386"/>
                  <a:pt x="2589" y="396"/>
                  <a:pt x="2572" y="416"/>
                </a:cubicBezTo>
                <a:cubicBezTo>
                  <a:pt x="2555" y="435"/>
                  <a:pt x="2547" y="461"/>
                  <a:pt x="2547" y="492"/>
                </a:cubicBezTo>
                <a:cubicBezTo>
                  <a:pt x="2547" y="522"/>
                  <a:pt x="2555" y="546"/>
                  <a:pt x="2572" y="565"/>
                </a:cubicBezTo>
                <a:cubicBezTo>
                  <a:pt x="2589" y="584"/>
                  <a:pt x="2612" y="594"/>
                  <a:pt x="2641" y="594"/>
                </a:cubicBezTo>
                <a:cubicBezTo>
                  <a:pt x="2670" y="594"/>
                  <a:pt x="2694" y="585"/>
                  <a:pt x="2711" y="566"/>
                </a:cubicBezTo>
                <a:cubicBezTo>
                  <a:pt x="2729" y="546"/>
                  <a:pt x="2737" y="520"/>
                  <a:pt x="2737" y="487"/>
                </a:cubicBezTo>
                <a:cubicBezTo>
                  <a:pt x="2737" y="457"/>
                  <a:pt x="2729" y="432"/>
                  <a:pt x="2712" y="414"/>
                </a:cubicBezTo>
                <a:close/>
                <a:moveTo>
                  <a:pt x="2693" y="552"/>
                </a:moveTo>
                <a:cubicBezTo>
                  <a:pt x="2680" y="566"/>
                  <a:pt x="2663" y="573"/>
                  <a:pt x="2641" y="573"/>
                </a:cubicBezTo>
                <a:cubicBezTo>
                  <a:pt x="2621" y="573"/>
                  <a:pt x="2604" y="565"/>
                  <a:pt x="2591" y="551"/>
                </a:cubicBezTo>
                <a:cubicBezTo>
                  <a:pt x="2578" y="535"/>
                  <a:pt x="2571" y="515"/>
                  <a:pt x="2571" y="490"/>
                </a:cubicBezTo>
                <a:cubicBezTo>
                  <a:pt x="2571" y="465"/>
                  <a:pt x="2578" y="445"/>
                  <a:pt x="2591" y="430"/>
                </a:cubicBezTo>
                <a:cubicBezTo>
                  <a:pt x="2605" y="415"/>
                  <a:pt x="2622" y="407"/>
                  <a:pt x="2643" y="407"/>
                </a:cubicBezTo>
                <a:cubicBezTo>
                  <a:pt x="2664" y="407"/>
                  <a:pt x="2681" y="414"/>
                  <a:pt x="2693" y="428"/>
                </a:cubicBezTo>
                <a:cubicBezTo>
                  <a:pt x="2706" y="443"/>
                  <a:pt x="2713" y="463"/>
                  <a:pt x="2713" y="490"/>
                </a:cubicBezTo>
                <a:cubicBezTo>
                  <a:pt x="2713" y="517"/>
                  <a:pt x="2706" y="537"/>
                  <a:pt x="2693" y="552"/>
                </a:cubicBezTo>
                <a:close/>
                <a:moveTo>
                  <a:pt x="2885" y="502"/>
                </a:moveTo>
                <a:cubicBezTo>
                  <a:pt x="2885" y="484"/>
                  <a:pt x="2881" y="469"/>
                  <a:pt x="2872" y="459"/>
                </a:cubicBezTo>
                <a:cubicBezTo>
                  <a:pt x="2864" y="448"/>
                  <a:pt x="2852" y="443"/>
                  <a:pt x="2836" y="443"/>
                </a:cubicBezTo>
                <a:cubicBezTo>
                  <a:pt x="2815" y="443"/>
                  <a:pt x="2800" y="452"/>
                  <a:pt x="2789" y="471"/>
                </a:cubicBezTo>
                <a:cubicBezTo>
                  <a:pt x="2788" y="471"/>
                  <a:pt x="2788" y="471"/>
                  <a:pt x="2788" y="471"/>
                </a:cubicBezTo>
                <a:cubicBezTo>
                  <a:pt x="2788" y="447"/>
                  <a:pt x="2788" y="447"/>
                  <a:pt x="2788" y="447"/>
                </a:cubicBezTo>
                <a:cubicBezTo>
                  <a:pt x="2765" y="447"/>
                  <a:pt x="2765" y="447"/>
                  <a:pt x="2765" y="447"/>
                </a:cubicBezTo>
                <a:cubicBezTo>
                  <a:pt x="2765" y="591"/>
                  <a:pt x="2765" y="591"/>
                  <a:pt x="2765" y="591"/>
                </a:cubicBezTo>
                <a:cubicBezTo>
                  <a:pt x="2788" y="591"/>
                  <a:pt x="2788" y="591"/>
                  <a:pt x="2788" y="591"/>
                </a:cubicBezTo>
                <a:cubicBezTo>
                  <a:pt x="2788" y="509"/>
                  <a:pt x="2788" y="509"/>
                  <a:pt x="2788" y="509"/>
                </a:cubicBezTo>
                <a:cubicBezTo>
                  <a:pt x="2788" y="495"/>
                  <a:pt x="2792" y="484"/>
                  <a:pt x="2800" y="476"/>
                </a:cubicBezTo>
                <a:cubicBezTo>
                  <a:pt x="2807" y="467"/>
                  <a:pt x="2817" y="463"/>
                  <a:pt x="2828" y="463"/>
                </a:cubicBezTo>
                <a:cubicBezTo>
                  <a:pt x="2851" y="463"/>
                  <a:pt x="2862" y="478"/>
                  <a:pt x="2862" y="509"/>
                </a:cubicBezTo>
                <a:cubicBezTo>
                  <a:pt x="2862" y="591"/>
                  <a:pt x="2862" y="591"/>
                  <a:pt x="2862" y="591"/>
                </a:cubicBezTo>
                <a:cubicBezTo>
                  <a:pt x="2885" y="591"/>
                  <a:pt x="2885" y="591"/>
                  <a:pt x="2885" y="591"/>
                </a:cubicBezTo>
                <a:lnTo>
                  <a:pt x="2885" y="502"/>
                </a:lnTo>
                <a:close/>
                <a:moveTo>
                  <a:pt x="2943" y="377"/>
                </a:moveTo>
                <a:cubicBezTo>
                  <a:pt x="2920" y="377"/>
                  <a:pt x="2920" y="377"/>
                  <a:pt x="2920" y="377"/>
                </a:cubicBezTo>
                <a:cubicBezTo>
                  <a:pt x="2920" y="591"/>
                  <a:pt x="2920" y="591"/>
                  <a:pt x="2920" y="591"/>
                </a:cubicBezTo>
                <a:cubicBezTo>
                  <a:pt x="2943" y="591"/>
                  <a:pt x="2943" y="591"/>
                  <a:pt x="2943" y="591"/>
                </a:cubicBezTo>
                <a:lnTo>
                  <a:pt x="2943" y="377"/>
                </a:lnTo>
                <a:close/>
                <a:moveTo>
                  <a:pt x="3003" y="384"/>
                </a:moveTo>
                <a:cubicBezTo>
                  <a:pt x="3000" y="382"/>
                  <a:pt x="2997" y="380"/>
                  <a:pt x="2993" y="380"/>
                </a:cubicBezTo>
                <a:cubicBezTo>
                  <a:pt x="2988" y="380"/>
                  <a:pt x="2985" y="382"/>
                  <a:pt x="2982" y="384"/>
                </a:cubicBezTo>
                <a:cubicBezTo>
                  <a:pt x="2979" y="387"/>
                  <a:pt x="2977" y="391"/>
                  <a:pt x="2977" y="395"/>
                </a:cubicBezTo>
                <a:cubicBezTo>
                  <a:pt x="2977" y="399"/>
                  <a:pt x="2979" y="403"/>
                  <a:pt x="2982" y="406"/>
                </a:cubicBezTo>
                <a:cubicBezTo>
                  <a:pt x="2985" y="409"/>
                  <a:pt x="2988" y="410"/>
                  <a:pt x="2993" y="410"/>
                </a:cubicBezTo>
                <a:cubicBezTo>
                  <a:pt x="2997" y="410"/>
                  <a:pt x="3000" y="409"/>
                  <a:pt x="3003" y="406"/>
                </a:cubicBezTo>
                <a:cubicBezTo>
                  <a:pt x="3006" y="403"/>
                  <a:pt x="3008" y="399"/>
                  <a:pt x="3008" y="395"/>
                </a:cubicBezTo>
                <a:cubicBezTo>
                  <a:pt x="3008" y="391"/>
                  <a:pt x="3006" y="387"/>
                  <a:pt x="3003" y="384"/>
                </a:cubicBezTo>
                <a:close/>
                <a:moveTo>
                  <a:pt x="3004" y="447"/>
                </a:moveTo>
                <a:cubicBezTo>
                  <a:pt x="2981" y="447"/>
                  <a:pt x="2981" y="447"/>
                  <a:pt x="2981" y="447"/>
                </a:cubicBezTo>
                <a:cubicBezTo>
                  <a:pt x="2981" y="591"/>
                  <a:pt x="2981" y="591"/>
                  <a:pt x="2981" y="591"/>
                </a:cubicBezTo>
                <a:cubicBezTo>
                  <a:pt x="3004" y="591"/>
                  <a:pt x="3004" y="591"/>
                  <a:pt x="3004" y="591"/>
                </a:cubicBezTo>
                <a:lnTo>
                  <a:pt x="3004" y="447"/>
                </a:lnTo>
                <a:close/>
                <a:moveTo>
                  <a:pt x="3161" y="502"/>
                </a:moveTo>
                <a:cubicBezTo>
                  <a:pt x="3161" y="484"/>
                  <a:pt x="3157" y="469"/>
                  <a:pt x="3149" y="459"/>
                </a:cubicBezTo>
                <a:cubicBezTo>
                  <a:pt x="3141" y="448"/>
                  <a:pt x="3129" y="443"/>
                  <a:pt x="3113" y="443"/>
                </a:cubicBezTo>
                <a:cubicBezTo>
                  <a:pt x="3092" y="443"/>
                  <a:pt x="3076" y="452"/>
                  <a:pt x="3065" y="471"/>
                </a:cubicBezTo>
                <a:cubicBezTo>
                  <a:pt x="3065" y="471"/>
                  <a:pt x="3065" y="471"/>
                  <a:pt x="3065" y="471"/>
                </a:cubicBezTo>
                <a:cubicBezTo>
                  <a:pt x="3065" y="447"/>
                  <a:pt x="3065" y="447"/>
                  <a:pt x="3065" y="447"/>
                </a:cubicBezTo>
                <a:cubicBezTo>
                  <a:pt x="3042" y="447"/>
                  <a:pt x="3042" y="447"/>
                  <a:pt x="3042" y="447"/>
                </a:cubicBezTo>
                <a:cubicBezTo>
                  <a:pt x="3042" y="591"/>
                  <a:pt x="3042" y="591"/>
                  <a:pt x="3042" y="591"/>
                </a:cubicBezTo>
                <a:cubicBezTo>
                  <a:pt x="3065" y="591"/>
                  <a:pt x="3065" y="591"/>
                  <a:pt x="3065" y="591"/>
                </a:cubicBezTo>
                <a:cubicBezTo>
                  <a:pt x="3065" y="509"/>
                  <a:pt x="3065" y="509"/>
                  <a:pt x="3065" y="509"/>
                </a:cubicBezTo>
                <a:cubicBezTo>
                  <a:pt x="3065" y="495"/>
                  <a:pt x="3069" y="484"/>
                  <a:pt x="3076" y="476"/>
                </a:cubicBezTo>
                <a:cubicBezTo>
                  <a:pt x="3084" y="467"/>
                  <a:pt x="3093" y="463"/>
                  <a:pt x="3105" y="463"/>
                </a:cubicBezTo>
                <a:cubicBezTo>
                  <a:pt x="3127" y="463"/>
                  <a:pt x="3138" y="478"/>
                  <a:pt x="3138" y="509"/>
                </a:cubicBezTo>
                <a:cubicBezTo>
                  <a:pt x="3138" y="591"/>
                  <a:pt x="3138" y="591"/>
                  <a:pt x="3138" y="591"/>
                </a:cubicBezTo>
                <a:cubicBezTo>
                  <a:pt x="3161" y="591"/>
                  <a:pt x="3161" y="591"/>
                  <a:pt x="3161" y="591"/>
                </a:cubicBezTo>
                <a:lnTo>
                  <a:pt x="3161" y="502"/>
                </a:lnTo>
                <a:close/>
                <a:moveTo>
                  <a:pt x="3311" y="512"/>
                </a:moveTo>
                <a:cubicBezTo>
                  <a:pt x="3311" y="491"/>
                  <a:pt x="3306" y="475"/>
                  <a:pt x="3296" y="463"/>
                </a:cubicBezTo>
                <a:cubicBezTo>
                  <a:pt x="3286" y="450"/>
                  <a:pt x="3271" y="443"/>
                  <a:pt x="3251" y="443"/>
                </a:cubicBezTo>
                <a:cubicBezTo>
                  <a:pt x="3233" y="443"/>
                  <a:pt x="3218" y="450"/>
                  <a:pt x="3205" y="463"/>
                </a:cubicBezTo>
                <a:cubicBezTo>
                  <a:pt x="3192" y="477"/>
                  <a:pt x="3185" y="496"/>
                  <a:pt x="3185" y="519"/>
                </a:cubicBezTo>
                <a:cubicBezTo>
                  <a:pt x="3185" y="544"/>
                  <a:pt x="3191" y="562"/>
                  <a:pt x="3204" y="576"/>
                </a:cubicBezTo>
                <a:cubicBezTo>
                  <a:pt x="3215" y="588"/>
                  <a:pt x="3231" y="594"/>
                  <a:pt x="3251" y="594"/>
                </a:cubicBezTo>
                <a:cubicBezTo>
                  <a:pt x="3271" y="594"/>
                  <a:pt x="3288" y="590"/>
                  <a:pt x="3301" y="580"/>
                </a:cubicBezTo>
                <a:cubicBezTo>
                  <a:pt x="3301" y="559"/>
                  <a:pt x="3301" y="559"/>
                  <a:pt x="3301" y="559"/>
                </a:cubicBezTo>
                <a:cubicBezTo>
                  <a:pt x="3287" y="569"/>
                  <a:pt x="3272" y="574"/>
                  <a:pt x="3256" y="574"/>
                </a:cubicBezTo>
                <a:cubicBezTo>
                  <a:pt x="3242" y="574"/>
                  <a:pt x="3230" y="570"/>
                  <a:pt x="3222" y="562"/>
                </a:cubicBezTo>
                <a:cubicBezTo>
                  <a:pt x="3214" y="553"/>
                  <a:pt x="3209" y="541"/>
                  <a:pt x="3209" y="524"/>
                </a:cubicBezTo>
                <a:cubicBezTo>
                  <a:pt x="3311" y="524"/>
                  <a:pt x="3311" y="524"/>
                  <a:pt x="3311" y="524"/>
                </a:cubicBezTo>
                <a:lnTo>
                  <a:pt x="3311" y="512"/>
                </a:lnTo>
                <a:close/>
                <a:moveTo>
                  <a:pt x="3209" y="505"/>
                </a:moveTo>
                <a:cubicBezTo>
                  <a:pt x="3211" y="492"/>
                  <a:pt x="3216" y="482"/>
                  <a:pt x="3223" y="474"/>
                </a:cubicBezTo>
                <a:cubicBezTo>
                  <a:pt x="3231" y="467"/>
                  <a:pt x="3240" y="463"/>
                  <a:pt x="3251" y="463"/>
                </a:cubicBezTo>
                <a:cubicBezTo>
                  <a:pt x="3263" y="463"/>
                  <a:pt x="3272" y="467"/>
                  <a:pt x="3278" y="474"/>
                </a:cubicBezTo>
                <a:cubicBezTo>
                  <a:pt x="3284" y="482"/>
                  <a:pt x="3287" y="492"/>
                  <a:pt x="3287" y="505"/>
                </a:cubicBezTo>
                <a:lnTo>
                  <a:pt x="3209" y="505"/>
                </a:lnTo>
                <a:close/>
              </a:path>
            </a:pathLst>
          </a:custGeom>
          <a:solidFill>
            <a:schemeClr val="bg1">
              <a:lumMod val="50000"/>
            </a:schemeClr>
          </a:solidFill>
          <a:ln>
            <a:noFill/>
          </a:ln>
          <a:extLst/>
        </p:spPr>
        <p:txBody>
          <a:bodyPr lIns="91409" tIns="45705" rIns="91409" bIns="45705"/>
          <a:lstStyle/>
          <a:p>
            <a:pPr defTabSz="914010">
              <a:defRPr/>
            </a:pPr>
            <a:endParaRPr lang="en-US" sz="1836" dirty="0">
              <a:solidFill>
                <a:srgbClr val="000000"/>
              </a:solidFill>
              <a:ea typeface="ＭＳ Ｐゴシック" charset="0"/>
            </a:endParaRPr>
          </a:p>
        </p:txBody>
      </p:sp>
      <p:grpSp>
        <p:nvGrpSpPr>
          <p:cNvPr id="134" name="Group 133"/>
          <p:cNvGrpSpPr/>
          <p:nvPr/>
        </p:nvGrpSpPr>
        <p:grpSpPr>
          <a:xfrm>
            <a:off x="9809600" y="1346360"/>
            <a:ext cx="856998" cy="330311"/>
            <a:chOff x="3985841" y="7317856"/>
            <a:chExt cx="3159126" cy="1217613"/>
          </a:xfrm>
          <a:solidFill>
            <a:schemeClr val="bg1">
              <a:lumMod val="50000"/>
            </a:schemeClr>
          </a:solidFill>
        </p:grpSpPr>
        <p:sp>
          <p:nvSpPr>
            <p:cNvPr id="135" name="Freeform 10"/>
            <p:cNvSpPr>
              <a:spLocks noEditPoints="1"/>
            </p:cNvSpPr>
            <p:nvPr/>
          </p:nvSpPr>
          <p:spPr bwMode="auto">
            <a:xfrm>
              <a:off x="5322516" y="7521056"/>
              <a:ext cx="474663" cy="782638"/>
            </a:xfrm>
            <a:custGeom>
              <a:avLst/>
              <a:gdLst>
                <a:gd name="T0" fmla="*/ 126 w 126"/>
                <a:gd name="T1" fmla="*/ 131 h 207"/>
                <a:gd name="T2" fmla="*/ 109 w 126"/>
                <a:gd name="T3" fmla="*/ 186 h 207"/>
                <a:gd name="T4" fmla="*/ 63 w 126"/>
                <a:gd name="T5" fmla="*/ 207 h 207"/>
                <a:gd name="T6" fmla="*/ 22 w 126"/>
                <a:gd name="T7" fmla="*/ 184 h 207"/>
                <a:gd name="T8" fmla="*/ 22 w 126"/>
                <a:gd name="T9" fmla="*/ 184 h 207"/>
                <a:gd name="T10" fmla="*/ 22 w 126"/>
                <a:gd name="T11" fmla="*/ 204 h 207"/>
                <a:gd name="T12" fmla="*/ 0 w 126"/>
                <a:gd name="T13" fmla="*/ 204 h 207"/>
                <a:gd name="T14" fmla="*/ 0 w 126"/>
                <a:gd name="T15" fmla="*/ 0 h 207"/>
                <a:gd name="T16" fmla="*/ 22 w 126"/>
                <a:gd name="T17" fmla="*/ 7 h 207"/>
                <a:gd name="T18" fmla="*/ 22 w 126"/>
                <a:gd name="T19" fmla="*/ 90 h 207"/>
                <a:gd name="T20" fmla="*/ 22 w 126"/>
                <a:gd name="T21" fmla="*/ 90 h 207"/>
                <a:gd name="T22" fmla="*/ 70 w 126"/>
                <a:gd name="T23" fmla="*/ 63 h 207"/>
                <a:gd name="T24" fmla="*/ 111 w 126"/>
                <a:gd name="T25" fmla="*/ 81 h 207"/>
                <a:gd name="T26" fmla="*/ 126 w 126"/>
                <a:gd name="T27" fmla="*/ 131 h 207"/>
                <a:gd name="T28" fmla="*/ 104 w 126"/>
                <a:gd name="T29" fmla="*/ 130 h 207"/>
                <a:gd name="T30" fmla="*/ 93 w 126"/>
                <a:gd name="T31" fmla="*/ 95 h 207"/>
                <a:gd name="T32" fmla="*/ 64 w 126"/>
                <a:gd name="T33" fmla="*/ 81 h 207"/>
                <a:gd name="T34" fmla="*/ 33 w 126"/>
                <a:gd name="T35" fmla="*/ 95 h 207"/>
                <a:gd name="T36" fmla="*/ 22 w 126"/>
                <a:gd name="T37" fmla="*/ 128 h 207"/>
                <a:gd name="T38" fmla="*/ 22 w 126"/>
                <a:gd name="T39" fmla="*/ 148 h 207"/>
                <a:gd name="T40" fmla="*/ 33 w 126"/>
                <a:gd name="T41" fmla="*/ 177 h 207"/>
                <a:gd name="T42" fmla="*/ 61 w 126"/>
                <a:gd name="T43" fmla="*/ 188 h 207"/>
                <a:gd name="T44" fmla="*/ 92 w 126"/>
                <a:gd name="T45" fmla="*/ 173 h 207"/>
                <a:gd name="T46" fmla="*/ 104 w 126"/>
                <a:gd name="T47" fmla="*/ 13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207">
                  <a:moveTo>
                    <a:pt x="126" y="131"/>
                  </a:moveTo>
                  <a:cubicBezTo>
                    <a:pt x="126" y="154"/>
                    <a:pt x="121" y="172"/>
                    <a:pt x="109" y="186"/>
                  </a:cubicBezTo>
                  <a:cubicBezTo>
                    <a:pt x="98" y="200"/>
                    <a:pt x="83" y="207"/>
                    <a:pt x="63" y="207"/>
                  </a:cubicBezTo>
                  <a:cubicBezTo>
                    <a:pt x="45" y="207"/>
                    <a:pt x="32" y="199"/>
                    <a:pt x="22" y="184"/>
                  </a:cubicBezTo>
                  <a:cubicBezTo>
                    <a:pt x="22" y="184"/>
                    <a:pt x="22" y="184"/>
                    <a:pt x="22" y="184"/>
                  </a:cubicBezTo>
                  <a:cubicBezTo>
                    <a:pt x="22" y="204"/>
                    <a:pt x="22" y="204"/>
                    <a:pt x="22" y="204"/>
                  </a:cubicBezTo>
                  <a:cubicBezTo>
                    <a:pt x="0" y="204"/>
                    <a:pt x="0" y="204"/>
                    <a:pt x="0" y="204"/>
                  </a:cubicBezTo>
                  <a:cubicBezTo>
                    <a:pt x="0" y="0"/>
                    <a:pt x="0" y="0"/>
                    <a:pt x="0" y="0"/>
                  </a:cubicBezTo>
                  <a:cubicBezTo>
                    <a:pt x="22" y="7"/>
                    <a:pt x="22" y="7"/>
                    <a:pt x="22" y="7"/>
                  </a:cubicBezTo>
                  <a:cubicBezTo>
                    <a:pt x="22" y="90"/>
                    <a:pt x="22" y="90"/>
                    <a:pt x="22" y="90"/>
                  </a:cubicBezTo>
                  <a:cubicBezTo>
                    <a:pt x="22" y="90"/>
                    <a:pt x="22" y="90"/>
                    <a:pt x="22" y="90"/>
                  </a:cubicBezTo>
                  <a:cubicBezTo>
                    <a:pt x="33" y="72"/>
                    <a:pt x="49" y="63"/>
                    <a:pt x="70" y="63"/>
                  </a:cubicBezTo>
                  <a:cubicBezTo>
                    <a:pt x="87" y="63"/>
                    <a:pt x="101" y="69"/>
                    <a:pt x="111" y="81"/>
                  </a:cubicBezTo>
                  <a:cubicBezTo>
                    <a:pt x="121" y="93"/>
                    <a:pt x="126" y="110"/>
                    <a:pt x="126" y="131"/>
                  </a:cubicBezTo>
                  <a:moveTo>
                    <a:pt x="104" y="130"/>
                  </a:moveTo>
                  <a:cubicBezTo>
                    <a:pt x="104" y="116"/>
                    <a:pt x="100" y="104"/>
                    <a:pt x="93" y="95"/>
                  </a:cubicBezTo>
                  <a:cubicBezTo>
                    <a:pt x="86" y="86"/>
                    <a:pt x="77" y="81"/>
                    <a:pt x="64" y="81"/>
                  </a:cubicBezTo>
                  <a:cubicBezTo>
                    <a:pt x="52" y="81"/>
                    <a:pt x="41" y="86"/>
                    <a:pt x="33" y="95"/>
                  </a:cubicBezTo>
                  <a:cubicBezTo>
                    <a:pt x="26" y="103"/>
                    <a:pt x="22" y="115"/>
                    <a:pt x="22" y="128"/>
                  </a:cubicBezTo>
                  <a:cubicBezTo>
                    <a:pt x="22" y="148"/>
                    <a:pt x="22" y="148"/>
                    <a:pt x="22" y="148"/>
                  </a:cubicBezTo>
                  <a:cubicBezTo>
                    <a:pt x="22" y="159"/>
                    <a:pt x="25" y="169"/>
                    <a:pt x="33" y="177"/>
                  </a:cubicBezTo>
                  <a:cubicBezTo>
                    <a:pt x="41" y="184"/>
                    <a:pt x="50" y="188"/>
                    <a:pt x="61" y="188"/>
                  </a:cubicBezTo>
                  <a:cubicBezTo>
                    <a:pt x="74" y="188"/>
                    <a:pt x="85" y="183"/>
                    <a:pt x="92" y="173"/>
                  </a:cubicBezTo>
                  <a:cubicBezTo>
                    <a:pt x="100" y="163"/>
                    <a:pt x="104" y="149"/>
                    <a:pt x="104" y="1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36" name="Freeform 11"/>
            <p:cNvSpPr>
              <a:spLocks/>
            </p:cNvSpPr>
            <p:nvPr/>
          </p:nvSpPr>
          <p:spPr bwMode="auto">
            <a:xfrm>
              <a:off x="5894016" y="7540106"/>
              <a:ext cx="109538" cy="109538"/>
            </a:xfrm>
            <a:custGeom>
              <a:avLst/>
              <a:gdLst>
                <a:gd name="T0" fmla="*/ 29 w 29"/>
                <a:gd name="T1" fmla="*/ 15 h 29"/>
                <a:gd name="T2" fmla="*/ 25 w 29"/>
                <a:gd name="T3" fmla="*/ 25 h 29"/>
                <a:gd name="T4" fmla="*/ 15 w 29"/>
                <a:gd name="T5" fmla="*/ 29 h 29"/>
                <a:gd name="T6" fmla="*/ 4 w 29"/>
                <a:gd name="T7" fmla="*/ 25 h 29"/>
                <a:gd name="T8" fmla="*/ 0 w 29"/>
                <a:gd name="T9" fmla="*/ 15 h 29"/>
                <a:gd name="T10" fmla="*/ 4 w 29"/>
                <a:gd name="T11" fmla="*/ 5 h 29"/>
                <a:gd name="T12" fmla="*/ 15 w 29"/>
                <a:gd name="T13" fmla="*/ 0 h 29"/>
                <a:gd name="T14" fmla="*/ 25 w 29"/>
                <a:gd name="T15" fmla="*/ 5 h 29"/>
                <a:gd name="T16" fmla="*/ 29 w 29"/>
                <a:gd name="T17"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29" y="15"/>
                  </a:moveTo>
                  <a:cubicBezTo>
                    <a:pt x="29" y="19"/>
                    <a:pt x="28" y="22"/>
                    <a:pt x="25" y="25"/>
                  </a:cubicBezTo>
                  <a:cubicBezTo>
                    <a:pt x="22" y="28"/>
                    <a:pt x="19" y="29"/>
                    <a:pt x="15" y="29"/>
                  </a:cubicBezTo>
                  <a:cubicBezTo>
                    <a:pt x="11" y="29"/>
                    <a:pt x="7" y="28"/>
                    <a:pt x="4" y="25"/>
                  </a:cubicBezTo>
                  <a:cubicBezTo>
                    <a:pt x="2" y="23"/>
                    <a:pt x="0" y="19"/>
                    <a:pt x="0" y="15"/>
                  </a:cubicBezTo>
                  <a:cubicBezTo>
                    <a:pt x="0" y="11"/>
                    <a:pt x="2" y="8"/>
                    <a:pt x="4" y="5"/>
                  </a:cubicBezTo>
                  <a:cubicBezTo>
                    <a:pt x="7" y="2"/>
                    <a:pt x="10" y="0"/>
                    <a:pt x="15" y="0"/>
                  </a:cubicBezTo>
                  <a:cubicBezTo>
                    <a:pt x="19" y="0"/>
                    <a:pt x="22" y="2"/>
                    <a:pt x="25" y="5"/>
                  </a:cubicBezTo>
                  <a:cubicBezTo>
                    <a:pt x="28" y="7"/>
                    <a:pt x="29" y="11"/>
                    <a:pt x="29" y="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37" name="Rectangle 12"/>
            <p:cNvSpPr>
              <a:spLocks noChangeArrowheads="1"/>
            </p:cNvSpPr>
            <p:nvPr/>
          </p:nvSpPr>
          <p:spPr bwMode="auto">
            <a:xfrm>
              <a:off x="5905129" y="7770293"/>
              <a:ext cx="84138" cy="522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38" name="Freeform 13"/>
            <p:cNvSpPr>
              <a:spLocks/>
            </p:cNvSpPr>
            <p:nvPr/>
          </p:nvSpPr>
          <p:spPr bwMode="auto">
            <a:xfrm>
              <a:off x="6127379" y="7759181"/>
              <a:ext cx="430213" cy="533400"/>
            </a:xfrm>
            <a:custGeom>
              <a:avLst/>
              <a:gdLst>
                <a:gd name="T0" fmla="*/ 114 w 114"/>
                <a:gd name="T1" fmla="*/ 141 h 141"/>
                <a:gd name="T2" fmla="*/ 92 w 114"/>
                <a:gd name="T3" fmla="*/ 141 h 141"/>
                <a:gd name="T4" fmla="*/ 92 w 114"/>
                <a:gd name="T5" fmla="*/ 62 h 141"/>
                <a:gd name="T6" fmla="*/ 60 w 114"/>
                <a:gd name="T7" fmla="*/ 18 h 141"/>
                <a:gd name="T8" fmla="*/ 33 w 114"/>
                <a:gd name="T9" fmla="*/ 31 h 141"/>
                <a:gd name="T10" fmla="*/ 22 w 114"/>
                <a:gd name="T11" fmla="*/ 62 h 141"/>
                <a:gd name="T12" fmla="*/ 22 w 114"/>
                <a:gd name="T13" fmla="*/ 141 h 141"/>
                <a:gd name="T14" fmla="*/ 0 w 114"/>
                <a:gd name="T15" fmla="*/ 141 h 141"/>
                <a:gd name="T16" fmla="*/ 0 w 114"/>
                <a:gd name="T17" fmla="*/ 3 h 141"/>
                <a:gd name="T18" fmla="*/ 22 w 114"/>
                <a:gd name="T19" fmla="*/ 3 h 141"/>
                <a:gd name="T20" fmla="*/ 22 w 114"/>
                <a:gd name="T21" fmla="*/ 26 h 141"/>
                <a:gd name="T22" fmla="*/ 22 w 114"/>
                <a:gd name="T23" fmla="*/ 26 h 141"/>
                <a:gd name="T24" fmla="*/ 68 w 114"/>
                <a:gd name="T25" fmla="*/ 0 h 141"/>
                <a:gd name="T26" fmla="*/ 102 w 114"/>
                <a:gd name="T27" fmla="*/ 14 h 141"/>
                <a:gd name="T28" fmla="*/ 114 w 114"/>
                <a:gd name="T29" fmla="*/ 56 h 141"/>
                <a:gd name="T30" fmla="*/ 114 w 114"/>
                <a:gd name="T3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41">
                  <a:moveTo>
                    <a:pt x="114" y="141"/>
                  </a:moveTo>
                  <a:cubicBezTo>
                    <a:pt x="92" y="141"/>
                    <a:pt x="92" y="141"/>
                    <a:pt x="92" y="141"/>
                  </a:cubicBezTo>
                  <a:cubicBezTo>
                    <a:pt x="92" y="62"/>
                    <a:pt x="92" y="62"/>
                    <a:pt x="92" y="62"/>
                  </a:cubicBezTo>
                  <a:cubicBezTo>
                    <a:pt x="92" y="33"/>
                    <a:pt x="81" y="18"/>
                    <a:pt x="60" y="18"/>
                  </a:cubicBezTo>
                  <a:cubicBezTo>
                    <a:pt x="49" y="18"/>
                    <a:pt x="40" y="22"/>
                    <a:pt x="33" y="31"/>
                  </a:cubicBezTo>
                  <a:cubicBezTo>
                    <a:pt x="26" y="39"/>
                    <a:pt x="22" y="49"/>
                    <a:pt x="22" y="62"/>
                  </a:cubicBezTo>
                  <a:cubicBezTo>
                    <a:pt x="22" y="141"/>
                    <a:pt x="22" y="141"/>
                    <a:pt x="22" y="141"/>
                  </a:cubicBezTo>
                  <a:cubicBezTo>
                    <a:pt x="0" y="141"/>
                    <a:pt x="0" y="141"/>
                    <a:pt x="0" y="141"/>
                  </a:cubicBezTo>
                  <a:cubicBezTo>
                    <a:pt x="0" y="3"/>
                    <a:pt x="0" y="3"/>
                    <a:pt x="0" y="3"/>
                  </a:cubicBezTo>
                  <a:cubicBezTo>
                    <a:pt x="22" y="3"/>
                    <a:pt x="22" y="3"/>
                    <a:pt x="22" y="3"/>
                  </a:cubicBezTo>
                  <a:cubicBezTo>
                    <a:pt x="22" y="26"/>
                    <a:pt x="22" y="26"/>
                    <a:pt x="22" y="26"/>
                  </a:cubicBezTo>
                  <a:cubicBezTo>
                    <a:pt x="22" y="26"/>
                    <a:pt x="22" y="26"/>
                    <a:pt x="22" y="26"/>
                  </a:cubicBezTo>
                  <a:cubicBezTo>
                    <a:pt x="33" y="8"/>
                    <a:pt x="48" y="0"/>
                    <a:pt x="68" y="0"/>
                  </a:cubicBezTo>
                  <a:cubicBezTo>
                    <a:pt x="83" y="0"/>
                    <a:pt x="94" y="5"/>
                    <a:pt x="102" y="14"/>
                  </a:cubicBezTo>
                  <a:cubicBezTo>
                    <a:pt x="110" y="24"/>
                    <a:pt x="114" y="38"/>
                    <a:pt x="114" y="56"/>
                  </a:cubicBezTo>
                  <a:lnTo>
                    <a:pt x="114"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39" name="Freeform 14"/>
            <p:cNvSpPr>
              <a:spLocks noEditPoints="1"/>
            </p:cNvSpPr>
            <p:nvPr/>
          </p:nvSpPr>
          <p:spPr bwMode="auto">
            <a:xfrm>
              <a:off x="6670304" y="7759181"/>
              <a:ext cx="474663" cy="776288"/>
            </a:xfrm>
            <a:custGeom>
              <a:avLst/>
              <a:gdLst>
                <a:gd name="T0" fmla="*/ 126 w 126"/>
                <a:gd name="T1" fmla="*/ 130 h 205"/>
                <a:gd name="T2" fmla="*/ 54 w 126"/>
                <a:gd name="T3" fmla="*/ 205 h 205"/>
                <a:gd name="T4" fmla="*/ 9 w 126"/>
                <a:gd name="T5" fmla="*/ 196 h 205"/>
                <a:gd name="T6" fmla="*/ 15 w 126"/>
                <a:gd name="T7" fmla="*/ 177 h 205"/>
                <a:gd name="T8" fmla="*/ 53 w 126"/>
                <a:gd name="T9" fmla="*/ 187 h 205"/>
                <a:gd name="T10" fmla="*/ 104 w 126"/>
                <a:gd name="T11" fmla="*/ 133 h 205"/>
                <a:gd name="T12" fmla="*/ 104 w 126"/>
                <a:gd name="T13" fmla="*/ 118 h 205"/>
                <a:gd name="T14" fmla="*/ 104 w 126"/>
                <a:gd name="T15" fmla="*/ 118 h 205"/>
                <a:gd name="T16" fmla="*/ 57 w 126"/>
                <a:gd name="T17" fmla="*/ 144 h 205"/>
                <a:gd name="T18" fmla="*/ 27 w 126"/>
                <a:gd name="T19" fmla="*/ 136 h 205"/>
                <a:gd name="T20" fmla="*/ 7 w 126"/>
                <a:gd name="T21" fmla="*/ 112 h 205"/>
                <a:gd name="T22" fmla="*/ 0 w 126"/>
                <a:gd name="T23" fmla="*/ 76 h 205"/>
                <a:gd name="T24" fmla="*/ 17 w 126"/>
                <a:gd name="T25" fmla="*/ 20 h 205"/>
                <a:gd name="T26" fmla="*/ 63 w 126"/>
                <a:gd name="T27" fmla="*/ 0 h 205"/>
                <a:gd name="T28" fmla="*/ 104 w 126"/>
                <a:gd name="T29" fmla="*/ 22 h 205"/>
                <a:gd name="T30" fmla="*/ 104 w 126"/>
                <a:gd name="T31" fmla="*/ 22 h 205"/>
                <a:gd name="T32" fmla="*/ 104 w 126"/>
                <a:gd name="T33" fmla="*/ 3 h 205"/>
                <a:gd name="T34" fmla="*/ 126 w 126"/>
                <a:gd name="T35" fmla="*/ 3 h 205"/>
                <a:gd name="T36" fmla="*/ 126 w 126"/>
                <a:gd name="T37" fmla="*/ 130 h 205"/>
                <a:gd name="T38" fmla="*/ 104 w 126"/>
                <a:gd name="T39" fmla="*/ 78 h 205"/>
                <a:gd name="T40" fmla="*/ 104 w 126"/>
                <a:gd name="T41" fmla="*/ 58 h 205"/>
                <a:gd name="T42" fmla="*/ 93 w 126"/>
                <a:gd name="T43" fmla="*/ 30 h 205"/>
                <a:gd name="T44" fmla="*/ 66 w 126"/>
                <a:gd name="T45" fmla="*/ 18 h 205"/>
                <a:gd name="T46" fmla="*/ 34 w 126"/>
                <a:gd name="T47" fmla="*/ 33 h 205"/>
                <a:gd name="T48" fmla="*/ 22 w 126"/>
                <a:gd name="T49" fmla="*/ 75 h 205"/>
                <a:gd name="T50" fmla="*/ 33 w 126"/>
                <a:gd name="T51" fmla="*/ 111 h 205"/>
                <a:gd name="T52" fmla="*/ 63 w 126"/>
                <a:gd name="T53" fmla="*/ 125 h 205"/>
                <a:gd name="T54" fmla="*/ 93 w 126"/>
                <a:gd name="T55" fmla="*/ 112 h 205"/>
                <a:gd name="T56" fmla="*/ 104 w 126"/>
                <a:gd name="T57" fmla="*/ 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6" h="205">
                  <a:moveTo>
                    <a:pt x="126" y="130"/>
                  </a:moveTo>
                  <a:cubicBezTo>
                    <a:pt x="126" y="180"/>
                    <a:pt x="102" y="205"/>
                    <a:pt x="54" y="205"/>
                  </a:cubicBezTo>
                  <a:cubicBezTo>
                    <a:pt x="37" y="205"/>
                    <a:pt x="22" y="202"/>
                    <a:pt x="9" y="196"/>
                  </a:cubicBezTo>
                  <a:cubicBezTo>
                    <a:pt x="15" y="177"/>
                    <a:pt x="15" y="177"/>
                    <a:pt x="15" y="177"/>
                  </a:cubicBezTo>
                  <a:cubicBezTo>
                    <a:pt x="29" y="184"/>
                    <a:pt x="39" y="187"/>
                    <a:pt x="53" y="187"/>
                  </a:cubicBezTo>
                  <a:cubicBezTo>
                    <a:pt x="87" y="187"/>
                    <a:pt x="104" y="169"/>
                    <a:pt x="104" y="133"/>
                  </a:cubicBezTo>
                  <a:cubicBezTo>
                    <a:pt x="104" y="118"/>
                    <a:pt x="104" y="118"/>
                    <a:pt x="104" y="118"/>
                  </a:cubicBezTo>
                  <a:cubicBezTo>
                    <a:pt x="104" y="118"/>
                    <a:pt x="104" y="118"/>
                    <a:pt x="104" y="118"/>
                  </a:cubicBezTo>
                  <a:cubicBezTo>
                    <a:pt x="93" y="135"/>
                    <a:pt x="78" y="144"/>
                    <a:pt x="57" y="144"/>
                  </a:cubicBezTo>
                  <a:cubicBezTo>
                    <a:pt x="45" y="144"/>
                    <a:pt x="35" y="141"/>
                    <a:pt x="27" y="136"/>
                  </a:cubicBezTo>
                  <a:cubicBezTo>
                    <a:pt x="18" y="130"/>
                    <a:pt x="11" y="122"/>
                    <a:pt x="7" y="112"/>
                  </a:cubicBezTo>
                  <a:cubicBezTo>
                    <a:pt x="2" y="102"/>
                    <a:pt x="0" y="90"/>
                    <a:pt x="0" y="76"/>
                  </a:cubicBezTo>
                  <a:cubicBezTo>
                    <a:pt x="0" y="53"/>
                    <a:pt x="5" y="34"/>
                    <a:pt x="17" y="20"/>
                  </a:cubicBezTo>
                  <a:cubicBezTo>
                    <a:pt x="28" y="7"/>
                    <a:pt x="43" y="0"/>
                    <a:pt x="63" y="0"/>
                  </a:cubicBezTo>
                  <a:cubicBezTo>
                    <a:pt x="81" y="0"/>
                    <a:pt x="95" y="7"/>
                    <a:pt x="104" y="22"/>
                  </a:cubicBezTo>
                  <a:cubicBezTo>
                    <a:pt x="104" y="22"/>
                    <a:pt x="104" y="22"/>
                    <a:pt x="104" y="22"/>
                  </a:cubicBezTo>
                  <a:cubicBezTo>
                    <a:pt x="104" y="3"/>
                    <a:pt x="104" y="3"/>
                    <a:pt x="104" y="3"/>
                  </a:cubicBezTo>
                  <a:cubicBezTo>
                    <a:pt x="126" y="3"/>
                    <a:pt x="126" y="3"/>
                    <a:pt x="126" y="3"/>
                  </a:cubicBezTo>
                  <a:lnTo>
                    <a:pt x="126" y="130"/>
                  </a:lnTo>
                  <a:close/>
                  <a:moveTo>
                    <a:pt x="104" y="78"/>
                  </a:moveTo>
                  <a:cubicBezTo>
                    <a:pt x="104" y="58"/>
                    <a:pt x="104" y="58"/>
                    <a:pt x="104" y="58"/>
                  </a:cubicBezTo>
                  <a:cubicBezTo>
                    <a:pt x="104" y="47"/>
                    <a:pt x="101" y="38"/>
                    <a:pt x="93" y="30"/>
                  </a:cubicBezTo>
                  <a:cubicBezTo>
                    <a:pt x="85" y="22"/>
                    <a:pt x="76" y="18"/>
                    <a:pt x="66" y="18"/>
                  </a:cubicBezTo>
                  <a:cubicBezTo>
                    <a:pt x="52" y="18"/>
                    <a:pt x="41" y="23"/>
                    <a:pt x="34" y="33"/>
                  </a:cubicBezTo>
                  <a:cubicBezTo>
                    <a:pt x="26" y="43"/>
                    <a:pt x="22" y="57"/>
                    <a:pt x="22" y="75"/>
                  </a:cubicBezTo>
                  <a:cubicBezTo>
                    <a:pt x="22" y="90"/>
                    <a:pt x="26" y="102"/>
                    <a:pt x="33" y="111"/>
                  </a:cubicBezTo>
                  <a:cubicBezTo>
                    <a:pt x="41" y="121"/>
                    <a:pt x="50" y="125"/>
                    <a:pt x="63" y="125"/>
                  </a:cubicBezTo>
                  <a:cubicBezTo>
                    <a:pt x="75" y="125"/>
                    <a:pt x="85" y="121"/>
                    <a:pt x="93" y="112"/>
                  </a:cubicBezTo>
                  <a:cubicBezTo>
                    <a:pt x="101" y="104"/>
                    <a:pt x="104" y="92"/>
                    <a:pt x="104" y="7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0" name="Freeform 15"/>
            <p:cNvSpPr>
              <a:spLocks/>
            </p:cNvSpPr>
            <p:nvPr/>
          </p:nvSpPr>
          <p:spPr bwMode="auto">
            <a:xfrm>
              <a:off x="3985841" y="7635356"/>
              <a:ext cx="971550" cy="900113"/>
            </a:xfrm>
            <a:custGeom>
              <a:avLst/>
              <a:gdLst>
                <a:gd name="T0" fmla="*/ 230 w 612"/>
                <a:gd name="T1" fmla="*/ 0 h 567"/>
                <a:gd name="T2" fmla="*/ 306 w 612"/>
                <a:gd name="T3" fmla="*/ 166 h 567"/>
                <a:gd name="T4" fmla="*/ 422 w 612"/>
                <a:gd name="T5" fmla="*/ 221 h 567"/>
                <a:gd name="T6" fmla="*/ 0 w 612"/>
                <a:gd name="T7" fmla="*/ 445 h 567"/>
                <a:gd name="T8" fmla="*/ 176 w 612"/>
                <a:gd name="T9" fmla="*/ 567 h 567"/>
                <a:gd name="T10" fmla="*/ 612 w 612"/>
                <a:gd name="T11" fmla="*/ 305 h 567"/>
                <a:gd name="T12" fmla="*/ 612 w 612"/>
                <a:gd name="T13" fmla="*/ 119 h 567"/>
                <a:gd name="T14" fmla="*/ 230 w 612"/>
                <a:gd name="T15" fmla="*/ 0 h 5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2" h="567">
                  <a:moveTo>
                    <a:pt x="230" y="0"/>
                  </a:moveTo>
                  <a:lnTo>
                    <a:pt x="306" y="166"/>
                  </a:lnTo>
                  <a:lnTo>
                    <a:pt x="422" y="221"/>
                  </a:lnTo>
                  <a:lnTo>
                    <a:pt x="0" y="445"/>
                  </a:lnTo>
                  <a:lnTo>
                    <a:pt x="176" y="567"/>
                  </a:lnTo>
                  <a:lnTo>
                    <a:pt x="612" y="305"/>
                  </a:lnTo>
                  <a:lnTo>
                    <a:pt x="612" y="119"/>
                  </a:ln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1" name="Freeform 16"/>
            <p:cNvSpPr>
              <a:spLocks/>
            </p:cNvSpPr>
            <p:nvPr/>
          </p:nvSpPr>
          <p:spPr bwMode="auto">
            <a:xfrm>
              <a:off x="3985841" y="7317856"/>
              <a:ext cx="279400" cy="1023938"/>
            </a:xfrm>
            <a:custGeom>
              <a:avLst/>
              <a:gdLst>
                <a:gd name="T0" fmla="*/ 176 w 176"/>
                <a:gd name="T1" fmla="*/ 54 h 645"/>
                <a:gd name="T2" fmla="*/ 0 w 176"/>
                <a:gd name="T3" fmla="*/ 0 h 645"/>
                <a:gd name="T4" fmla="*/ 0 w 176"/>
                <a:gd name="T5" fmla="*/ 645 h 645"/>
                <a:gd name="T6" fmla="*/ 176 w 176"/>
                <a:gd name="T7" fmla="*/ 486 h 645"/>
                <a:gd name="T8" fmla="*/ 176 w 176"/>
                <a:gd name="T9" fmla="*/ 54 h 645"/>
              </a:gdLst>
              <a:ahLst/>
              <a:cxnLst>
                <a:cxn ang="0">
                  <a:pos x="T0" y="T1"/>
                </a:cxn>
                <a:cxn ang="0">
                  <a:pos x="T2" y="T3"/>
                </a:cxn>
                <a:cxn ang="0">
                  <a:pos x="T4" y="T5"/>
                </a:cxn>
                <a:cxn ang="0">
                  <a:pos x="T6" y="T7"/>
                </a:cxn>
                <a:cxn ang="0">
                  <a:pos x="T8" y="T9"/>
                </a:cxn>
              </a:cxnLst>
              <a:rect l="0" t="0" r="r" b="b"/>
              <a:pathLst>
                <a:path w="176" h="645">
                  <a:moveTo>
                    <a:pt x="176" y="54"/>
                  </a:moveTo>
                  <a:lnTo>
                    <a:pt x="0" y="0"/>
                  </a:lnTo>
                  <a:lnTo>
                    <a:pt x="0" y="645"/>
                  </a:lnTo>
                  <a:lnTo>
                    <a:pt x="176" y="486"/>
                  </a:lnTo>
                  <a:lnTo>
                    <a:pt x="17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grpSp>
      <p:grpSp>
        <p:nvGrpSpPr>
          <p:cNvPr id="142" name="Group 141"/>
          <p:cNvGrpSpPr/>
          <p:nvPr/>
        </p:nvGrpSpPr>
        <p:grpSpPr>
          <a:xfrm>
            <a:off x="9809601" y="3452638"/>
            <a:ext cx="1467599" cy="307649"/>
            <a:chOff x="1728788" y="7331075"/>
            <a:chExt cx="8277225" cy="1735138"/>
          </a:xfrm>
          <a:solidFill>
            <a:schemeClr val="bg1">
              <a:lumMod val="50000"/>
            </a:schemeClr>
          </a:solidFill>
        </p:grpSpPr>
        <p:sp>
          <p:nvSpPr>
            <p:cNvPr id="143" name="Freeform 20"/>
            <p:cNvSpPr>
              <a:spLocks noEditPoints="1"/>
            </p:cNvSpPr>
            <p:nvPr/>
          </p:nvSpPr>
          <p:spPr bwMode="auto">
            <a:xfrm>
              <a:off x="3805238" y="7662863"/>
              <a:ext cx="1036638" cy="1074738"/>
            </a:xfrm>
            <a:custGeom>
              <a:avLst/>
              <a:gdLst>
                <a:gd name="T0" fmla="*/ 276 w 276"/>
                <a:gd name="T1" fmla="*/ 139 h 285"/>
                <a:gd name="T2" fmla="*/ 259 w 276"/>
                <a:gd name="T3" fmla="*/ 216 h 285"/>
                <a:gd name="T4" fmla="*/ 210 w 276"/>
                <a:gd name="T5" fmla="*/ 267 h 285"/>
                <a:gd name="T6" fmla="*/ 137 w 276"/>
                <a:gd name="T7" fmla="*/ 285 h 285"/>
                <a:gd name="T8" fmla="*/ 66 w 276"/>
                <a:gd name="T9" fmla="*/ 268 h 285"/>
                <a:gd name="T10" fmla="*/ 17 w 276"/>
                <a:gd name="T11" fmla="*/ 218 h 285"/>
                <a:gd name="T12" fmla="*/ 0 w 276"/>
                <a:gd name="T13" fmla="*/ 146 h 285"/>
                <a:gd name="T14" fmla="*/ 18 w 276"/>
                <a:gd name="T15" fmla="*/ 69 h 285"/>
                <a:gd name="T16" fmla="*/ 67 w 276"/>
                <a:gd name="T17" fmla="*/ 17 h 285"/>
                <a:gd name="T18" fmla="*/ 142 w 276"/>
                <a:gd name="T19" fmla="*/ 0 h 285"/>
                <a:gd name="T20" fmla="*/ 212 w 276"/>
                <a:gd name="T21" fmla="*/ 17 h 285"/>
                <a:gd name="T22" fmla="*/ 259 w 276"/>
                <a:gd name="T23" fmla="*/ 66 h 285"/>
                <a:gd name="T24" fmla="*/ 276 w 276"/>
                <a:gd name="T25" fmla="*/ 139 h 285"/>
                <a:gd name="T26" fmla="*/ 240 w 276"/>
                <a:gd name="T27" fmla="*/ 143 h 285"/>
                <a:gd name="T28" fmla="*/ 214 w 276"/>
                <a:gd name="T29" fmla="*/ 59 h 285"/>
                <a:gd name="T30" fmla="*/ 139 w 276"/>
                <a:gd name="T31" fmla="*/ 29 h 285"/>
                <a:gd name="T32" fmla="*/ 86 w 276"/>
                <a:gd name="T33" fmla="*/ 43 h 285"/>
                <a:gd name="T34" fmla="*/ 49 w 276"/>
                <a:gd name="T35" fmla="*/ 84 h 285"/>
                <a:gd name="T36" fmla="*/ 36 w 276"/>
                <a:gd name="T37" fmla="*/ 143 h 285"/>
                <a:gd name="T38" fmla="*/ 49 w 276"/>
                <a:gd name="T39" fmla="*/ 202 h 285"/>
                <a:gd name="T40" fmla="*/ 84 w 276"/>
                <a:gd name="T41" fmla="*/ 242 h 285"/>
                <a:gd name="T42" fmla="*/ 137 w 276"/>
                <a:gd name="T43" fmla="*/ 256 h 285"/>
                <a:gd name="T44" fmla="*/ 213 w 276"/>
                <a:gd name="T45" fmla="*/ 226 h 285"/>
                <a:gd name="T46" fmla="*/ 240 w 276"/>
                <a:gd name="T47" fmla="*/ 1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6" h="285">
                  <a:moveTo>
                    <a:pt x="276" y="139"/>
                  </a:moveTo>
                  <a:cubicBezTo>
                    <a:pt x="276" y="168"/>
                    <a:pt x="270" y="194"/>
                    <a:pt x="259" y="216"/>
                  </a:cubicBezTo>
                  <a:cubicBezTo>
                    <a:pt x="248" y="238"/>
                    <a:pt x="232" y="255"/>
                    <a:pt x="210" y="267"/>
                  </a:cubicBezTo>
                  <a:cubicBezTo>
                    <a:pt x="189" y="279"/>
                    <a:pt x="165" y="285"/>
                    <a:pt x="137" y="285"/>
                  </a:cubicBezTo>
                  <a:cubicBezTo>
                    <a:pt x="110" y="285"/>
                    <a:pt x="87" y="279"/>
                    <a:pt x="66" y="268"/>
                  </a:cubicBezTo>
                  <a:cubicBezTo>
                    <a:pt x="45" y="256"/>
                    <a:pt x="29" y="240"/>
                    <a:pt x="17" y="218"/>
                  </a:cubicBezTo>
                  <a:cubicBezTo>
                    <a:pt x="6" y="197"/>
                    <a:pt x="0" y="173"/>
                    <a:pt x="0" y="146"/>
                  </a:cubicBezTo>
                  <a:cubicBezTo>
                    <a:pt x="0" y="116"/>
                    <a:pt x="6" y="91"/>
                    <a:pt x="18" y="69"/>
                  </a:cubicBezTo>
                  <a:cubicBezTo>
                    <a:pt x="29" y="46"/>
                    <a:pt x="46" y="29"/>
                    <a:pt x="67" y="17"/>
                  </a:cubicBezTo>
                  <a:cubicBezTo>
                    <a:pt x="89" y="6"/>
                    <a:pt x="114" y="0"/>
                    <a:pt x="142" y="0"/>
                  </a:cubicBezTo>
                  <a:cubicBezTo>
                    <a:pt x="168" y="0"/>
                    <a:pt x="191" y="5"/>
                    <a:pt x="212" y="17"/>
                  </a:cubicBezTo>
                  <a:cubicBezTo>
                    <a:pt x="232" y="29"/>
                    <a:pt x="248" y="45"/>
                    <a:pt x="259" y="66"/>
                  </a:cubicBezTo>
                  <a:cubicBezTo>
                    <a:pt x="271" y="88"/>
                    <a:pt x="276" y="112"/>
                    <a:pt x="276" y="139"/>
                  </a:cubicBezTo>
                  <a:close/>
                  <a:moveTo>
                    <a:pt x="240" y="143"/>
                  </a:moveTo>
                  <a:cubicBezTo>
                    <a:pt x="240" y="107"/>
                    <a:pt x="231" y="79"/>
                    <a:pt x="214" y="59"/>
                  </a:cubicBezTo>
                  <a:cubicBezTo>
                    <a:pt x="196" y="39"/>
                    <a:pt x="171" y="29"/>
                    <a:pt x="139" y="29"/>
                  </a:cubicBezTo>
                  <a:cubicBezTo>
                    <a:pt x="119" y="29"/>
                    <a:pt x="102" y="33"/>
                    <a:pt x="86" y="43"/>
                  </a:cubicBezTo>
                  <a:cubicBezTo>
                    <a:pt x="70" y="53"/>
                    <a:pt x="58" y="66"/>
                    <a:pt x="49" y="84"/>
                  </a:cubicBezTo>
                  <a:cubicBezTo>
                    <a:pt x="40" y="101"/>
                    <a:pt x="36" y="121"/>
                    <a:pt x="36" y="143"/>
                  </a:cubicBezTo>
                  <a:cubicBezTo>
                    <a:pt x="36" y="165"/>
                    <a:pt x="40" y="184"/>
                    <a:pt x="49" y="202"/>
                  </a:cubicBezTo>
                  <a:cubicBezTo>
                    <a:pt x="57" y="219"/>
                    <a:pt x="69" y="232"/>
                    <a:pt x="84" y="242"/>
                  </a:cubicBezTo>
                  <a:cubicBezTo>
                    <a:pt x="100" y="251"/>
                    <a:pt x="117" y="256"/>
                    <a:pt x="137" y="256"/>
                  </a:cubicBezTo>
                  <a:cubicBezTo>
                    <a:pt x="169" y="256"/>
                    <a:pt x="195" y="246"/>
                    <a:pt x="213" y="226"/>
                  </a:cubicBezTo>
                  <a:cubicBezTo>
                    <a:pt x="231" y="206"/>
                    <a:pt x="240" y="178"/>
                    <a:pt x="24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4" name="Freeform 21"/>
            <p:cNvSpPr>
              <a:spLocks/>
            </p:cNvSpPr>
            <p:nvPr/>
          </p:nvSpPr>
          <p:spPr bwMode="auto">
            <a:xfrm>
              <a:off x="4921251" y="7602538"/>
              <a:ext cx="473075" cy="1116013"/>
            </a:xfrm>
            <a:custGeom>
              <a:avLst/>
              <a:gdLst>
                <a:gd name="T0" fmla="*/ 126 w 126"/>
                <a:gd name="T1" fmla="*/ 32 h 296"/>
                <a:gd name="T2" fmla="*/ 104 w 126"/>
                <a:gd name="T3" fmla="*/ 27 h 296"/>
                <a:gd name="T4" fmla="*/ 69 w 126"/>
                <a:gd name="T5" fmla="*/ 69 h 296"/>
                <a:gd name="T6" fmla="*/ 69 w 126"/>
                <a:gd name="T7" fmla="*/ 99 h 296"/>
                <a:gd name="T8" fmla="*/ 117 w 126"/>
                <a:gd name="T9" fmla="*/ 99 h 296"/>
                <a:gd name="T10" fmla="*/ 117 w 126"/>
                <a:gd name="T11" fmla="*/ 126 h 296"/>
                <a:gd name="T12" fmla="*/ 69 w 126"/>
                <a:gd name="T13" fmla="*/ 126 h 296"/>
                <a:gd name="T14" fmla="*/ 69 w 126"/>
                <a:gd name="T15" fmla="*/ 296 h 296"/>
                <a:gd name="T16" fmla="*/ 35 w 126"/>
                <a:gd name="T17" fmla="*/ 296 h 296"/>
                <a:gd name="T18" fmla="*/ 35 w 126"/>
                <a:gd name="T19" fmla="*/ 126 h 296"/>
                <a:gd name="T20" fmla="*/ 0 w 126"/>
                <a:gd name="T21" fmla="*/ 126 h 296"/>
                <a:gd name="T22" fmla="*/ 0 w 126"/>
                <a:gd name="T23" fmla="*/ 99 h 296"/>
                <a:gd name="T24" fmla="*/ 35 w 126"/>
                <a:gd name="T25" fmla="*/ 99 h 296"/>
                <a:gd name="T26" fmla="*/ 35 w 126"/>
                <a:gd name="T27" fmla="*/ 67 h 296"/>
                <a:gd name="T28" fmla="*/ 54 w 126"/>
                <a:gd name="T29" fmla="*/ 19 h 296"/>
                <a:gd name="T30" fmla="*/ 102 w 126"/>
                <a:gd name="T31" fmla="*/ 0 h 296"/>
                <a:gd name="T32" fmla="*/ 126 w 126"/>
                <a:gd name="T33" fmla="*/ 4 h 296"/>
                <a:gd name="T34" fmla="*/ 126 w 126"/>
                <a:gd name="T35" fmla="*/ 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296">
                  <a:moveTo>
                    <a:pt x="126" y="32"/>
                  </a:moveTo>
                  <a:cubicBezTo>
                    <a:pt x="119" y="29"/>
                    <a:pt x="112" y="27"/>
                    <a:pt x="104" y="27"/>
                  </a:cubicBezTo>
                  <a:cubicBezTo>
                    <a:pt x="80" y="27"/>
                    <a:pt x="69" y="41"/>
                    <a:pt x="69" y="69"/>
                  </a:cubicBezTo>
                  <a:cubicBezTo>
                    <a:pt x="69" y="99"/>
                    <a:pt x="69" y="99"/>
                    <a:pt x="69" y="99"/>
                  </a:cubicBezTo>
                  <a:cubicBezTo>
                    <a:pt x="117" y="99"/>
                    <a:pt x="117" y="99"/>
                    <a:pt x="117" y="99"/>
                  </a:cubicBezTo>
                  <a:cubicBezTo>
                    <a:pt x="117" y="126"/>
                    <a:pt x="117" y="126"/>
                    <a:pt x="117" y="126"/>
                  </a:cubicBezTo>
                  <a:cubicBezTo>
                    <a:pt x="69" y="126"/>
                    <a:pt x="69" y="126"/>
                    <a:pt x="69" y="126"/>
                  </a:cubicBezTo>
                  <a:cubicBezTo>
                    <a:pt x="69" y="296"/>
                    <a:pt x="69" y="296"/>
                    <a:pt x="69" y="296"/>
                  </a:cubicBezTo>
                  <a:cubicBezTo>
                    <a:pt x="35" y="296"/>
                    <a:pt x="35" y="296"/>
                    <a:pt x="35" y="296"/>
                  </a:cubicBezTo>
                  <a:cubicBezTo>
                    <a:pt x="35" y="126"/>
                    <a:pt x="35" y="126"/>
                    <a:pt x="35" y="126"/>
                  </a:cubicBezTo>
                  <a:cubicBezTo>
                    <a:pt x="0" y="126"/>
                    <a:pt x="0" y="126"/>
                    <a:pt x="0" y="126"/>
                  </a:cubicBezTo>
                  <a:cubicBezTo>
                    <a:pt x="0" y="99"/>
                    <a:pt x="0" y="99"/>
                    <a:pt x="0" y="99"/>
                  </a:cubicBezTo>
                  <a:cubicBezTo>
                    <a:pt x="35" y="99"/>
                    <a:pt x="35" y="99"/>
                    <a:pt x="35" y="99"/>
                  </a:cubicBezTo>
                  <a:cubicBezTo>
                    <a:pt x="35" y="67"/>
                    <a:pt x="35" y="67"/>
                    <a:pt x="35" y="67"/>
                  </a:cubicBezTo>
                  <a:cubicBezTo>
                    <a:pt x="35" y="47"/>
                    <a:pt x="41" y="31"/>
                    <a:pt x="54" y="19"/>
                  </a:cubicBezTo>
                  <a:cubicBezTo>
                    <a:pt x="66" y="6"/>
                    <a:pt x="82" y="0"/>
                    <a:pt x="102" y="0"/>
                  </a:cubicBezTo>
                  <a:cubicBezTo>
                    <a:pt x="112" y="0"/>
                    <a:pt x="120" y="1"/>
                    <a:pt x="126" y="4"/>
                  </a:cubicBezTo>
                  <a:lnTo>
                    <a:pt x="12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5" name="Freeform 22"/>
            <p:cNvSpPr>
              <a:spLocks/>
            </p:cNvSpPr>
            <p:nvPr/>
          </p:nvSpPr>
          <p:spPr bwMode="auto">
            <a:xfrm>
              <a:off x="5353051" y="7602538"/>
              <a:ext cx="473075" cy="1116013"/>
            </a:xfrm>
            <a:custGeom>
              <a:avLst/>
              <a:gdLst>
                <a:gd name="T0" fmla="*/ 126 w 126"/>
                <a:gd name="T1" fmla="*/ 32 h 296"/>
                <a:gd name="T2" fmla="*/ 104 w 126"/>
                <a:gd name="T3" fmla="*/ 27 h 296"/>
                <a:gd name="T4" fmla="*/ 69 w 126"/>
                <a:gd name="T5" fmla="*/ 69 h 296"/>
                <a:gd name="T6" fmla="*/ 69 w 126"/>
                <a:gd name="T7" fmla="*/ 99 h 296"/>
                <a:gd name="T8" fmla="*/ 117 w 126"/>
                <a:gd name="T9" fmla="*/ 99 h 296"/>
                <a:gd name="T10" fmla="*/ 117 w 126"/>
                <a:gd name="T11" fmla="*/ 126 h 296"/>
                <a:gd name="T12" fmla="*/ 69 w 126"/>
                <a:gd name="T13" fmla="*/ 126 h 296"/>
                <a:gd name="T14" fmla="*/ 69 w 126"/>
                <a:gd name="T15" fmla="*/ 296 h 296"/>
                <a:gd name="T16" fmla="*/ 35 w 126"/>
                <a:gd name="T17" fmla="*/ 296 h 296"/>
                <a:gd name="T18" fmla="*/ 35 w 126"/>
                <a:gd name="T19" fmla="*/ 126 h 296"/>
                <a:gd name="T20" fmla="*/ 0 w 126"/>
                <a:gd name="T21" fmla="*/ 126 h 296"/>
                <a:gd name="T22" fmla="*/ 0 w 126"/>
                <a:gd name="T23" fmla="*/ 99 h 296"/>
                <a:gd name="T24" fmla="*/ 35 w 126"/>
                <a:gd name="T25" fmla="*/ 99 h 296"/>
                <a:gd name="T26" fmla="*/ 35 w 126"/>
                <a:gd name="T27" fmla="*/ 67 h 296"/>
                <a:gd name="T28" fmla="*/ 54 w 126"/>
                <a:gd name="T29" fmla="*/ 19 h 296"/>
                <a:gd name="T30" fmla="*/ 102 w 126"/>
                <a:gd name="T31" fmla="*/ 0 h 296"/>
                <a:gd name="T32" fmla="*/ 126 w 126"/>
                <a:gd name="T33" fmla="*/ 4 h 296"/>
                <a:gd name="T34" fmla="*/ 126 w 126"/>
                <a:gd name="T35" fmla="*/ 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296">
                  <a:moveTo>
                    <a:pt x="126" y="32"/>
                  </a:moveTo>
                  <a:cubicBezTo>
                    <a:pt x="119" y="29"/>
                    <a:pt x="112" y="27"/>
                    <a:pt x="104" y="27"/>
                  </a:cubicBezTo>
                  <a:cubicBezTo>
                    <a:pt x="80" y="27"/>
                    <a:pt x="69" y="41"/>
                    <a:pt x="69" y="69"/>
                  </a:cubicBezTo>
                  <a:cubicBezTo>
                    <a:pt x="69" y="99"/>
                    <a:pt x="69" y="99"/>
                    <a:pt x="69" y="99"/>
                  </a:cubicBezTo>
                  <a:cubicBezTo>
                    <a:pt x="117" y="99"/>
                    <a:pt x="117" y="99"/>
                    <a:pt x="117" y="99"/>
                  </a:cubicBezTo>
                  <a:cubicBezTo>
                    <a:pt x="117" y="126"/>
                    <a:pt x="117" y="126"/>
                    <a:pt x="117" y="126"/>
                  </a:cubicBezTo>
                  <a:cubicBezTo>
                    <a:pt x="69" y="126"/>
                    <a:pt x="69" y="126"/>
                    <a:pt x="69" y="126"/>
                  </a:cubicBezTo>
                  <a:cubicBezTo>
                    <a:pt x="69" y="296"/>
                    <a:pt x="69" y="296"/>
                    <a:pt x="69" y="296"/>
                  </a:cubicBezTo>
                  <a:cubicBezTo>
                    <a:pt x="35" y="296"/>
                    <a:pt x="35" y="296"/>
                    <a:pt x="35" y="296"/>
                  </a:cubicBezTo>
                  <a:cubicBezTo>
                    <a:pt x="35" y="126"/>
                    <a:pt x="35" y="126"/>
                    <a:pt x="35" y="126"/>
                  </a:cubicBezTo>
                  <a:cubicBezTo>
                    <a:pt x="0" y="126"/>
                    <a:pt x="0" y="126"/>
                    <a:pt x="0" y="126"/>
                  </a:cubicBezTo>
                  <a:cubicBezTo>
                    <a:pt x="0" y="99"/>
                    <a:pt x="0" y="99"/>
                    <a:pt x="0" y="99"/>
                  </a:cubicBezTo>
                  <a:cubicBezTo>
                    <a:pt x="35" y="99"/>
                    <a:pt x="35" y="99"/>
                    <a:pt x="35" y="99"/>
                  </a:cubicBezTo>
                  <a:cubicBezTo>
                    <a:pt x="35" y="67"/>
                    <a:pt x="35" y="67"/>
                    <a:pt x="35" y="67"/>
                  </a:cubicBezTo>
                  <a:cubicBezTo>
                    <a:pt x="35" y="47"/>
                    <a:pt x="41" y="31"/>
                    <a:pt x="54" y="19"/>
                  </a:cubicBezTo>
                  <a:cubicBezTo>
                    <a:pt x="66" y="6"/>
                    <a:pt x="82" y="0"/>
                    <a:pt x="102" y="0"/>
                  </a:cubicBezTo>
                  <a:cubicBezTo>
                    <a:pt x="112" y="0"/>
                    <a:pt x="120" y="1"/>
                    <a:pt x="126" y="4"/>
                  </a:cubicBezTo>
                  <a:lnTo>
                    <a:pt x="12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6" name="Freeform 23"/>
            <p:cNvSpPr>
              <a:spLocks noEditPoints="1"/>
            </p:cNvSpPr>
            <p:nvPr/>
          </p:nvSpPr>
          <p:spPr bwMode="auto">
            <a:xfrm>
              <a:off x="5889626" y="7632700"/>
              <a:ext cx="165100" cy="1085850"/>
            </a:xfrm>
            <a:custGeom>
              <a:avLst/>
              <a:gdLst>
                <a:gd name="T0" fmla="*/ 44 w 44"/>
                <a:gd name="T1" fmla="*/ 21 h 288"/>
                <a:gd name="T2" fmla="*/ 38 w 44"/>
                <a:gd name="T3" fmla="*/ 35 h 288"/>
                <a:gd name="T4" fmla="*/ 22 w 44"/>
                <a:gd name="T5" fmla="*/ 41 h 288"/>
                <a:gd name="T6" fmla="*/ 7 w 44"/>
                <a:gd name="T7" fmla="*/ 35 h 288"/>
                <a:gd name="T8" fmla="*/ 0 w 44"/>
                <a:gd name="T9" fmla="*/ 21 h 288"/>
                <a:gd name="T10" fmla="*/ 7 w 44"/>
                <a:gd name="T11" fmla="*/ 6 h 288"/>
                <a:gd name="T12" fmla="*/ 22 w 44"/>
                <a:gd name="T13" fmla="*/ 0 h 288"/>
                <a:gd name="T14" fmla="*/ 38 w 44"/>
                <a:gd name="T15" fmla="*/ 6 h 288"/>
                <a:gd name="T16" fmla="*/ 44 w 44"/>
                <a:gd name="T17" fmla="*/ 21 h 288"/>
                <a:gd name="T18" fmla="*/ 39 w 44"/>
                <a:gd name="T19" fmla="*/ 288 h 288"/>
                <a:gd name="T20" fmla="*/ 5 w 44"/>
                <a:gd name="T21" fmla="*/ 288 h 288"/>
                <a:gd name="T22" fmla="*/ 5 w 44"/>
                <a:gd name="T23" fmla="*/ 91 h 288"/>
                <a:gd name="T24" fmla="*/ 39 w 44"/>
                <a:gd name="T25" fmla="*/ 91 h 288"/>
                <a:gd name="T26" fmla="*/ 39 w 44"/>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88">
                  <a:moveTo>
                    <a:pt x="44" y="21"/>
                  </a:moveTo>
                  <a:cubicBezTo>
                    <a:pt x="44" y="26"/>
                    <a:pt x="42" y="31"/>
                    <a:pt x="38" y="35"/>
                  </a:cubicBezTo>
                  <a:cubicBezTo>
                    <a:pt x="33" y="39"/>
                    <a:pt x="28" y="41"/>
                    <a:pt x="22" y="41"/>
                  </a:cubicBezTo>
                  <a:cubicBezTo>
                    <a:pt x="16" y="41"/>
                    <a:pt x="11" y="39"/>
                    <a:pt x="7" y="35"/>
                  </a:cubicBezTo>
                  <a:cubicBezTo>
                    <a:pt x="3" y="32"/>
                    <a:pt x="0" y="27"/>
                    <a:pt x="0" y="21"/>
                  </a:cubicBezTo>
                  <a:cubicBezTo>
                    <a:pt x="0" y="15"/>
                    <a:pt x="3" y="10"/>
                    <a:pt x="7" y="6"/>
                  </a:cubicBezTo>
                  <a:cubicBezTo>
                    <a:pt x="11" y="2"/>
                    <a:pt x="16" y="0"/>
                    <a:pt x="22" y="0"/>
                  </a:cubicBezTo>
                  <a:cubicBezTo>
                    <a:pt x="28" y="0"/>
                    <a:pt x="34" y="2"/>
                    <a:pt x="38" y="6"/>
                  </a:cubicBezTo>
                  <a:cubicBezTo>
                    <a:pt x="42" y="10"/>
                    <a:pt x="44" y="15"/>
                    <a:pt x="44" y="21"/>
                  </a:cubicBezTo>
                  <a:close/>
                  <a:moveTo>
                    <a:pt x="39" y="288"/>
                  </a:moveTo>
                  <a:cubicBezTo>
                    <a:pt x="5" y="288"/>
                    <a:pt x="5" y="288"/>
                    <a:pt x="5" y="288"/>
                  </a:cubicBezTo>
                  <a:cubicBezTo>
                    <a:pt x="5" y="91"/>
                    <a:pt x="5" y="91"/>
                    <a:pt x="5" y="91"/>
                  </a:cubicBezTo>
                  <a:cubicBezTo>
                    <a:pt x="39" y="91"/>
                    <a:pt x="39" y="91"/>
                    <a:pt x="39" y="91"/>
                  </a:cubicBezTo>
                  <a:lnTo>
                    <a:pt x="39"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7" name="Freeform 24"/>
            <p:cNvSpPr>
              <a:spLocks/>
            </p:cNvSpPr>
            <p:nvPr/>
          </p:nvSpPr>
          <p:spPr bwMode="auto">
            <a:xfrm>
              <a:off x="6164263" y="7956550"/>
              <a:ext cx="585788" cy="781050"/>
            </a:xfrm>
            <a:custGeom>
              <a:avLst/>
              <a:gdLst>
                <a:gd name="T0" fmla="*/ 156 w 156"/>
                <a:gd name="T1" fmla="*/ 193 h 207"/>
                <a:gd name="T2" fmla="*/ 99 w 156"/>
                <a:gd name="T3" fmla="*/ 207 h 207"/>
                <a:gd name="T4" fmla="*/ 48 w 156"/>
                <a:gd name="T5" fmla="*/ 195 h 207"/>
                <a:gd name="T6" fmla="*/ 12 w 156"/>
                <a:gd name="T7" fmla="*/ 160 h 207"/>
                <a:gd name="T8" fmla="*/ 0 w 156"/>
                <a:gd name="T9" fmla="*/ 109 h 207"/>
                <a:gd name="T10" fmla="*/ 29 w 156"/>
                <a:gd name="T11" fmla="*/ 30 h 207"/>
                <a:gd name="T12" fmla="*/ 108 w 156"/>
                <a:gd name="T13" fmla="*/ 0 h 207"/>
                <a:gd name="T14" fmla="*/ 156 w 156"/>
                <a:gd name="T15" fmla="*/ 10 h 207"/>
                <a:gd name="T16" fmla="*/ 156 w 156"/>
                <a:gd name="T17" fmla="*/ 43 h 207"/>
                <a:gd name="T18" fmla="*/ 107 w 156"/>
                <a:gd name="T19" fmla="*/ 27 h 207"/>
                <a:gd name="T20" fmla="*/ 54 w 156"/>
                <a:gd name="T21" fmla="*/ 49 h 207"/>
                <a:gd name="T22" fmla="*/ 34 w 156"/>
                <a:gd name="T23" fmla="*/ 106 h 207"/>
                <a:gd name="T24" fmla="*/ 53 w 156"/>
                <a:gd name="T25" fmla="*/ 160 h 207"/>
                <a:gd name="T26" fmla="*/ 105 w 156"/>
                <a:gd name="T27" fmla="*/ 180 h 207"/>
                <a:gd name="T28" fmla="*/ 156 w 156"/>
                <a:gd name="T29" fmla="*/ 163 h 207"/>
                <a:gd name="T30" fmla="*/ 156 w 156"/>
                <a:gd name="T31"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07">
                  <a:moveTo>
                    <a:pt x="156" y="193"/>
                  </a:moveTo>
                  <a:cubicBezTo>
                    <a:pt x="140" y="203"/>
                    <a:pt x="121" y="207"/>
                    <a:pt x="99" y="207"/>
                  </a:cubicBezTo>
                  <a:cubicBezTo>
                    <a:pt x="80" y="207"/>
                    <a:pt x="63" y="203"/>
                    <a:pt x="48" y="195"/>
                  </a:cubicBezTo>
                  <a:cubicBezTo>
                    <a:pt x="32" y="187"/>
                    <a:pt x="21" y="175"/>
                    <a:pt x="12" y="160"/>
                  </a:cubicBezTo>
                  <a:cubicBezTo>
                    <a:pt x="4" y="145"/>
                    <a:pt x="0" y="128"/>
                    <a:pt x="0" y="109"/>
                  </a:cubicBezTo>
                  <a:cubicBezTo>
                    <a:pt x="0" y="76"/>
                    <a:pt x="10" y="50"/>
                    <a:pt x="29" y="30"/>
                  </a:cubicBezTo>
                  <a:cubicBezTo>
                    <a:pt x="49" y="10"/>
                    <a:pt x="75" y="0"/>
                    <a:pt x="108" y="0"/>
                  </a:cubicBezTo>
                  <a:cubicBezTo>
                    <a:pt x="126" y="0"/>
                    <a:pt x="142" y="4"/>
                    <a:pt x="156" y="10"/>
                  </a:cubicBezTo>
                  <a:cubicBezTo>
                    <a:pt x="156" y="43"/>
                    <a:pt x="156" y="43"/>
                    <a:pt x="156" y="43"/>
                  </a:cubicBezTo>
                  <a:cubicBezTo>
                    <a:pt x="141" y="32"/>
                    <a:pt x="124" y="27"/>
                    <a:pt x="107" y="27"/>
                  </a:cubicBezTo>
                  <a:cubicBezTo>
                    <a:pt x="85" y="27"/>
                    <a:pt x="68" y="35"/>
                    <a:pt x="54" y="49"/>
                  </a:cubicBezTo>
                  <a:cubicBezTo>
                    <a:pt x="41" y="64"/>
                    <a:pt x="34" y="83"/>
                    <a:pt x="34" y="106"/>
                  </a:cubicBezTo>
                  <a:cubicBezTo>
                    <a:pt x="34" y="129"/>
                    <a:pt x="40" y="147"/>
                    <a:pt x="53" y="160"/>
                  </a:cubicBezTo>
                  <a:cubicBezTo>
                    <a:pt x="66" y="174"/>
                    <a:pt x="83" y="180"/>
                    <a:pt x="105" y="180"/>
                  </a:cubicBezTo>
                  <a:cubicBezTo>
                    <a:pt x="123" y="180"/>
                    <a:pt x="140" y="175"/>
                    <a:pt x="156" y="163"/>
                  </a:cubicBezTo>
                  <a:lnTo>
                    <a:pt x="156"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8" name="Freeform 25"/>
            <p:cNvSpPr>
              <a:spLocks noEditPoints="1"/>
            </p:cNvSpPr>
            <p:nvPr/>
          </p:nvSpPr>
          <p:spPr bwMode="auto">
            <a:xfrm>
              <a:off x="6835776" y="7956550"/>
              <a:ext cx="684213" cy="781050"/>
            </a:xfrm>
            <a:custGeom>
              <a:avLst/>
              <a:gdLst>
                <a:gd name="T0" fmla="*/ 182 w 182"/>
                <a:gd name="T1" fmla="*/ 112 h 207"/>
                <a:gd name="T2" fmla="*/ 35 w 182"/>
                <a:gd name="T3" fmla="*/ 112 h 207"/>
                <a:gd name="T4" fmla="*/ 53 w 182"/>
                <a:gd name="T5" fmla="*/ 163 h 207"/>
                <a:gd name="T6" fmla="*/ 103 w 182"/>
                <a:gd name="T7" fmla="*/ 180 h 207"/>
                <a:gd name="T8" fmla="*/ 167 w 182"/>
                <a:gd name="T9" fmla="*/ 159 h 207"/>
                <a:gd name="T10" fmla="*/ 167 w 182"/>
                <a:gd name="T11" fmla="*/ 188 h 207"/>
                <a:gd name="T12" fmla="*/ 95 w 182"/>
                <a:gd name="T13" fmla="*/ 207 h 207"/>
                <a:gd name="T14" fmla="*/ 25 w 182"/>
                <a:gd name="T15" fmla="*/ 180 h 207"/>
                <a:gd name="T16" fmla="*/ 0 w 182"/>
                <a:gd name="T17" fmla="*/ 105 h 207"/>
                <a:gd name="T18" fmla="*/ 13 w 182"/>
                <a:gd name="T19" fmla="*/ 51 h 207"/>
                <a:gd name="T20" fmla="*/ 47 w 182"/>
                <a:gd name="T21" fmla="*/ 14 h 207"/>
                <a:gd name="T22" fmla="*/ 96 w 182"/>
                <a:gd name="T23" fmla="*/ 0 h 207"/>
                <a:gd name="T24" fmla="*/ 159 w 182"/>
                <a:gd name="T25" fmla="*/ 25 h 207"/>
                <a:gd name="T26" fmla="*/ 182 w 182"/>
                <a:gd name="T27" fmla="*/ 95 h 207"/>
                <a:gd name="T28" fmla="*/ 182 w 182"/>
                <a:gd name="T29" fmla="*/ 112 h 207"/>
                <a:gd name="T30" fmla="*/ 148 w 182"/>
                <a:gd name="T31" fmla="*/ 85 h 207"/>
                <a:gd name="T32" fmla="*/ 134 w 182"/>
                <a:gd name="T33" fmla="*/ 42 h 207"/>
                <a:gd name="T34" fmla="*/ 96 w 182"/>
                <a:gd name="T35" fmla="*/ 27 h 207"/>
                <a:gd name="T36" fmla="*/ 56 w 182"/>
                <a:gd name="T37" fmla="*/ 43 h 207"/>
                <a:gd name="T38" fmla="*/ 35 w 182"/>
                <a:gd name="T39" fmla="*/ 85 h 207"/>
                <a:gd name="T40" fmla="*/ 148 w 182"/>
                <a:gd name="T41" fmla="*/ 8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207">
                  <a:moveTo>
                    <a:pt x="182" y="112"/>
                  </a:moveTo>
                  <a:cubicBezTo>
                    <a:pt x="35" y="112"/>
                    <a:pt x="35" y="112"/>
                    <a:pt x="35" y="112"/>
                  </a:cubicBezTo>
                  <a:cubicBezTo>
                    <a:pt x="35" y="134"/>
                    <a:pt x="42" y="151"/>
                    <a:pt x="53" y="163"/>
                  </a:cubicBezTo>
                  <a:cubicBezTo>
                    <a:pt x="65" y="174"/>
                    <a:pt x="82" y="180"/>
                    <a:pt x="103" y="180"/>
                  </a:cubicBezTo>
                  <a:cubicBezTo>
                    <a:pt x="126" y="180"/>
                    <a:pt x="148" y="173"/>
                    <a:pt x="167" y="159"/>
                  </a:cubicBezTo>
                  <a:cubicBezTo>
                    <a:pt x="167" y="188"/>
                    <a:pt x="167" y="188"/>
                    <a:pt x="167" y="188"/>
                  </a:cubicBezTo>
                  <a:cubicBezTo>
                    <a:pt x="149" y="201"/>
                    <a:pt x="125" y="207"/>
                    <a:pt x="95" y="207"/>
                  </a:cubicBezTo>
                  <a:cubicBezTo>
                    <a:pt x="65" y="207"/>
                    <a:pt x="42" y="198"/>
                    <a:pt x="25" y="180"/>
                  </a:cubicBezTo>
                  <a:cubicBezTo>
                    <a:pt x="9" y="162"/>
                    <a:pt x="0" y="137"/>
                    <a:pt x="0" y="105"/>
                  </a:cubicBezTo>
                  <a:cubicBezTo>
                    <a:pt x="0" y="85"/>
                    <a:pt x="4" y="67"/>
                    <a:pt x="13" y="51"/>
                  </a:cubicBezTo>
                  <a:cubicBezTo>
                    <a:pt x="21" y="35"/>
                    <a:pt x="33" y="23"/>
                    <a:pt x="47" y="14"/>
                  </a:cubicBezTo>
                  <a:cubicBezTo>
                    <a:pt x="62" y="5"/>
                    <a:pt x="78" y="0"/>
                    <a:pt x="96" y="0"/>
                  </a:cubicBezTo>
                  <a:cubicBezTo>
                    <a:pt x="123" y="0"/>
                    <a:pt x="144" y="9"/>
                    <a:pt x="159" y="25"/>
                  </a:cubicBezTo>
                  <a:cubicBezTo>
                    <a:pt x="174" y="42"/>
                    <a:pt x="182" y="65"/>
                    <a:pt x="182" y="95"/>
                  </a:cubicBezTo>
                  <a:lnTo>
                    <a:pt x="182" y="112"/>
                  </a:lnTo>
                  <a:close/>
                  <a:moveTo>
                    <a:pt x="148" y="85"/>
                  </a:moveTo>
                  <a:cubicBezTo>
                    <a:pt x="147" y="67"/>
                    <a:pt x="143" y="53"/>
                    <a:pt x="134" y="42"/>
                  </a:cubicBezTo>
                  <a:cubicBezTo>
                    <a:pt x="125" y="32"/>
                    <a:pt x="112" y="27"/>
                    <a:pt x="96" y="27"/>
                  </a:cubicBezTo>
                  <a:cubicBezTo>
                    <a:pt x="80" y="27"/>
                    <a:pt x="67" y="33"/>
                    <a:pt x="56" y="43"/>
                  </a:cubicBezTo>
                  <a:cubicBezTo>
                    <a:pt x="45" y="54"/>
                    <a:pt x="38" y="68"/>
                    <a:pt x="35" y="85"/>
                  </a:cubicBezTo>
                  <a:lnTo>
                    <a:pt x="148"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49" name="Freeform 26"/>
            <p:cNvSpPr>
              <a:spLocks/>
            </p:cNvSpPr>
            <p:nvPr/>
          </p:nvSpPr>
          <p:spPr bwMode="auto">
            <a:xfrm>
              <a:off x="1728788" y="7331075"/>
              <a:ext cx="1524000" cy="1735138"/>
            </a:xfrm>
            <a:custGeom>
              <a:avLst/>
              <a:gdLst>
                <a:gd name="T0" fmla="*/ 960 w 960"/>
                <a:gd name="T1" fmla="*/ 1003 h 1093"/>
                <a:gd name="T2" fmla="*/ 960 w 960"/>
                <a:gd name="T3" fmla="*/ 1003 h 1093"/>
                <a:gd name="T4" fmla="*/ 960 w 960"/>
                <a:gd name="T5" fmla="*/ 92 h 1093"/>
                <a:gd name="T6" fmla="*/ 617 w 960"/>
                <a:gd name="T7" fmla="*/ 0 h 1093"/>
                <a:gd name="T8" fmla="*/ 2 w 960"/>
                <a:gd name="T9" fmla="*/ 218 h 1093"/>
                <a:gd name="T10" fmla="*/ 0 w 960"/>
                <a:gd name="T11" fmla="*/ 218 h 1093"/>
                <a:gd name="T12" fmla="*/ 0 w 960"/>
                <a:gd name="T13" fmla="*/ 877 h 1093"/>
                <a:gd name="T14" fmla="*/ 210 w 960"/>
                <a:gd name="T15" fmla="*/ 798 h 1093"/>
                <a:gd name="T16" fmla="*/ 210 w 960"/>
                <a:gd name="T17" fmla="*/ 263 h 1093"/>
                <a:gd name="T18" fmla="*/ 617 w 960"/>
                <a:gd name="T19" fmla="*/ 171 h 1093"/>
                <a:gd name="T20" fmla="*/ 617 w 960"/>
                <a:gd name="T21" fmla="*/ 958 h 1093"/>
                <a:gd name="T22" fmla="*/ 0 w 960"/>
                <a:gd name="T23" fmla="*/ 877 h 1093"/>
                <a:gd name="T24" fmla="*/ 617 w 960"/>
                <a:gd name="T25" fmla="*/ 1093 h 1093"/>
                <a:gd name="T26" fmla="*/ 617 w 960"/>
                <a:gd name="T27" fmla="*/ 1093 h 1093"/>
                <a:gd name="T28" fmla="*/ 960 w 960"/>
                <a:gd name="T29" fmla="*/ 1003 h 1093"/>
                <a:gd name="T30" fmla="*/ 960 w 960"/>
                <a:gd name="T31" fmla="*/ 1003 h 1093"/>
                <a:gd name="T32" fmla="*/ 960 w 960"/>
                <a:gd name="T33" fmla="*/ 100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0" h="1093">
                  <a:moveTo>
                    <a:pt x="960" y="1003"/>
                  </a:moveTo>
                  <a:lnTo>
                    <a:pt x="960" y="1003"/>
                  </a:lnTo>
                  <a:lnTo>
                    <a:pt x="960" y="92"/>
                  </a:lnTo>
                  <a:lnTo>
                    <a:pt x="617" y="0"/>
                  </a:lnTo>
                  <a:lnTo>
                    <a:pt x="2" y="218"/>
                  </a:lnTo>
                  <a:lnTo>
                    <a:pt x="0" y="218"/>
                  </a:lnTo>
                  <a:lnTo>
                    <a:pt x="0" y="877"/>
                  </a:lnTo>
                  <a:lnTo>
                    <a:pt x="210" y="798"/>
                  </a:lnTo>
                  <a:lnTo>
                    <a:pt x="210" y="263"/>
                  </a:lnTo>
                  <a:lnTo>
                    <a:pt x="617" y="171"/>
                  </a:lnTo>
                  <a:lnTo>
                    <a:pt x="617" y="958"/>
                  </a:lnTo>
                  <a:lnTo>
                    <a:pt x="0" y="877"/>
                  </a:lnTo>
                  <a:lnTo>
                    <a:pt x="617" y="1093"/>
                  </a:lnTo>
                  <a:lnTo>
                    <a:pt x="617" y="1093"/>
                  </a:lnTo>
                  <a:lnTo>
                    <a:pt x="960" y="1003"/>
                  </a:lnTo>
                  <a:lnTo>
                    <a:pt x="960" y="1003"/>
                  </a:lnTo>
                  <a:lnTo>
                    <a:pt x="960" y="10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0" name="Freeform 27"/>
            <p:cNvSpPr>
              <a:spLocks/>
            </p:cNvSpPr>
            <p:nvPr/>
          </p:nvSpPr>
          <p:spPr bwMode="auto">
            <a:xfrm>
              <a:off x="7827963" y="7651750"/>
              <a:ext cx="608013" cy="1093788"/>
            </a:xfrm>
            <a:custGeom>
              <a:avLst/>
              <a:gdLst>
                <a:gd name="T0" fmla="*/ 162 w 162"/>
                <a:gd name="T1" fmla="*/ 206 h 290"/>
                <a:gd name="T2" fmla="*/ 155 w 162"/>
                <a:gd name="T3" fmla="*/ 240 h 290"/>
                <a:gd name="T4" fmla="*/ 135 w 162"/>
                <a:gd name="T5" fmla="*/ 267 h 290"/>
                <a:gd name="T6" fmla="*/ 104 w 162"/>
                <a:gd name="T7" fmla="*/ 284 h 290"/>
                <a:gd name="T8" fmla="*/ 64 w 162"/>
                <a:gd name="T9" fmla="*/ 290 h 290"/>
                <a:gd name="T10" fmla="*/ 0 w 162"/>
                <a:gd name="T11" fmla="*/ 274 h 290"/>
                <a:gd name="T12" fmla="*/ 0 w 162"/>
                <a:gd name="T13" fmla="*/ 240 h 290"/>
                <a:gd name="T14" fmla="*/ 65 w 162"/>
                <a:gd name="T15" fmla="*/ 262 h 290"/>
                <a:gd name="T16" fmla="*/ 91 w 162"/>
                <a:gd name="T17" fmla="*/ 259 h 290"/>
                <a:gd name="T18" fmla="*/ 111 w 162"/>
                <a:gd name="T19" fmla="*/ 248 h 290"/>
                <a:gd name="T20" fmla="*/ 125 w 162"/>
                <a:gd name="T21" fmla="*/ 231 h 290"/>
                <a:gd name="T22" fmla="*/ 129 w 162"/>
                <a:gd name="T23" fmla="*/ 208 h 290"/>
                <a:gd name="T24" fmla="*/ 51 w 162"/>
                <a:gd name="T25" fmla="*/ 154 h 290"/>
                <a:gd name="T26" fmla="*/ 28 w 162"/>
                <a:gd name="T27" fmla="*/ 154 h 290"/>
                <a:gd name="T28" fmla="*/ 28 w 162"/>
                <a:gd name="T29" fmla="*/ 126 h 290"/>
                <a:gd name="T30" fmla="*/ 50 w 162"/>
                <a:gd name="T31" fmla="*/ 126 h 290"/>
                <a:gd name="T32" fmla="*/ 119 w 162"/>
                <a:gd name="T33" fmla="*/ 75 h 290"/>
                <a:gd name="T34" fmla="*/ 66 w 162"/>
                <a:gd name="T35" fmla="*/ 27 h 290"/>
                <a:gd name="T36" fmla="*/ 11 w 162"/>
                <a:gd name="T37" fmla="*/ 47 h 290"/>
                <a:gd name="T38" fmla="*/ 11 w 162"/>
                <a:gd name="T39" fmla="*/ 16 h 290"/>
                <a:gd name="T40" fmla="*/ 74 w 162"/>
                <a:gd name="T41" fmla="*/ 0 h 290"/>
                <a:gd name="T42" fmla="*/ 106 w 162"/>
                <a:gd name="T43" fmla="*/ 5 h 290"/>
                <a:gd name="T44" fmla="*/ 130 w 162"/>
                <a:gd name="T45" fmla="*/ 19 h 290"/>
                <a:gd name="T46" fmla="*/ 146 w 162"/>
                <a:gd name="T47" fmla="*/ 40 h 290"/>
                <a:gd name="T48" fmla="*/ 152 w 162"/>
                <a:gd name="T49" fmla="*/ 67 h 290"/>
                <a:gd name="T50" fmla="*/ 96 w 162"/>
                <a:gd name="T51" fmla="*/ 138 h 290"/>
                <a:gd name="T52" fmla="*/ 96 w 162"/>
                <a:gd name="T53" fmla="*/ 139 h 290"/>
                <a:gd name="T54" fmla="*/ 122 w 162"/>
                <a:gd name="T55" fmla="*/ 146 h 290"/>
                <a:gd name="T56" fmla="*/ 143 w 162"/>
                <a:gd name="T57" fmla="*/ 160 h 290"/>
                <a:gd name="T58" fmla="*/ 157 w 162"/>
                <a:gd name="T59" fmla="*/ 180 h 290"/>
                <a:gd name="T60" fmla="*/ 162 w 162"/>
                <a:gd name="T61" fmla="*/ 20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290">
                  <a:moveTo>
                    <a:pt x="162" y="206"/>
                  </a:moveTo>
                  <a:cubicBezTo>
                    <a:pt x="162" y="218"/>
                    <a:pt x="160" y="230"/>
                    <a:pt x="155" y="240"/>
                  </a:cubicBezTo>
                  <a:cubicBezTo>
                    <a:pt x="150" y="250"/>
                    <a:pt x="143" y="259"/>
                    <a:pt x="135" y="267"/>
                  </a:cubicBezTo>
                  <a:cubicBezTo>
                    <a:pt x="126" y="274"/>
                    <a:pt x="116" y="280"/>
                    <a:pt x="104" y="284"/>
                  </a:cubicBezTo>
                  <a:cubicBezTo>
                    <a:pt x="91" y="288"/>
                    <a:pt x="78" y="290"/>
                    <a:pt x="64" y="290"/>
                  </a:cubicBezTo>
                  <a:cubicBezTo>
                    <a:pt x="37" y="290"/>
                    <a:pt x="16" y="285"/>
                    <a:pt x="0" y="274"/>
                  </a:cubicBezTo>
                  <a:cubicBezTo>
                    <a:pt x="0" y="240"/>
                    <a:pt x="0" y="240"/>
                    <a:pt x="0" y="240"/>
                  </a:cubicBezTo>
                  <a:cubicBezTo>
                    <a:pt x="19" y="255"/>
                    <a:pt x="40" y="262"/>
                    <a:pt x="65" y="262"/>
                  </a:cubicBezTo>
                  <a:cubicBezTo>
                    <a:pt x="74" y="262"/>
                    <a:pt x="83" y="261"/>
                    <a:pt x="91" y="259"/>
                  </a:cubicBezTo>
                  <a:cubicBezTo>
                    <a:pt x="99" y="256"/>
                    <a:pt x="106" y="253"/>
                    <a:pt x="111" y="248"/>
                  </a:cubicBezTo>
                  <a:cubicBezTo>
                    <a:pt x="117" y="243"/>
                    <a:pt x="121" y="238"/>
                    <a:pt x="125" y="231"/>
                  </a:cubicBezTo>
                  <a:cubicBezTo>
                    <a:pt x="128" y="224"/>
                    <a:pt x="129" y="217"/>
                    <a:pt x="129" y="208"/>
                  </a:cubicBezTo>
                  <a:cubicBezTo>
                    <a:pt x="129" y="172"/>
                    <a:pt x="103" y="154"/>
                    <a:pt x="51" y="154"/>
                  </a:cubicBezTo>
                  <a:cubicBezTo>
                    <a:pt x="28" y="154"/>
                    <a:pt x="28" y="154"/>
                    <a:pt x="28" y="154"/>
                  </a:cubicBezTo>
                  <a:cubicBezTo>
                    <a:pt x="28" y="126"/>
                    <a:pt x="28" y="126"/>
                    <a:pt x="28" y="126"/>
                  </a:cubicBezTo>
                  <a:cubicBezTo>
                    <a:pt x="50" y="126"/>
                    <a:pt x="50" y="126"/>
                    <a:pt x="50" y="126"/>
                  </a:cubicBezTo>
                  <a:cubicBezTo>
                    <a:pt x="96" y="126"/>
                    <a:pt x="119" y="109"/>
                    <a:pt x="119" y="75"/>
                  </a:cubicBezTo>
                  <a:cubicBezTo>
                    <a:pt x="119" y="43"/>
                    <a:pt x="101" y="27"/>
                    <a:pt x="66" y="27"/>
                  </a:cubicBezTo>
                  <a:cubicBezTo>
                    <a:pt x="46" y="27"/>
                    <a:pt x="28" y="34"/>
                    <a:pt x="11" y="47"/>
                  </a:cubicBezTo>
                  <a:cubicBezTo>
                    <a:pt x="11" y="16"/>
                    <a:pt x="11" y="16"/>
                    <a:pt x="11" y="16"/>
                  </a:cubicBezTo>
                  <a:cubicBezTo>
                    <a:pt x="28" y="5"/>
                    <a:pt x="50" y="0"/>
                    <a:pt x="74" y="0"/>
                  </a:cubicBezTo>
                  <a:cubicBezTo>
                    <a:pt x="86" y="0"/>
                    <a:pt x="97" y="2"/>
                    <a:pt x="106" y="5"/>
                  </a:cubicBezTo>
                  <a:cubicBezTo>
                    <a:pt x="116" y="8"/>
                    <a:pt x="124" y="13"/>
                    <a:pt x="130" y="19"/>
                  </a:cubicBezTo>
                  <a:cubicBezTo>
                    <a:pt x="137" y="25"/>
                    <a:pt x="142" y="32"/>
                    <a:pt x="146" y="40"/>
                  </a:cubicBezTo>
                  <a:cubicBezTo>
                    <a:pt x="150" y="48"/>
                    <a:pt x="152" y="57"/>
                    <a:pt x="152" y="67"/>
                  </a:cubicBezTo>
                  <a:cubicBezTo>
                    <a:pt x="152" y="104"/>
                    <a:pt x="133" y="127"/>
                    <a:pt x="96" y="138"/>
                  </a:cubicBezTo>
                  <a:cubicBezTo>
                    <a:pt x="96" y="139"/>
                    <a:pt x="96" y="139"/>
                    <a:pt x="96" y="139"/>
                  </a:cubicBezTo>
                  <a:cubicBezTo>
                    <a:pt x="105" y="140"/>
                    <a:pt x="114" y="142"/>
                    <a:pt x="122" y="146"/>
                  </a:cubicBezTo>
                  <a:cubicBezTo>
                    <a:pt x="130" y="149"/>
                    <a:pt x="137" y="154"/>
                    <a:pt x="143" y="160"/>
                  </a:cubicBezTo>
                  <a:cubicBezTo>
                    <a:pt x="149" y="165"/>
                    <a:pt x="154" y="172"/>
                    <a:pt x="157" y="180"/>
                  </a:cubicBezTo>
                  <a:cubicBezTo>
                    <a:pt x="160" y="188"/>
                    <a:pt x="162" y="196"/>
                    <a:pt x="162"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1" name="Freeform 28"/>
            <p:cNvSpPr>
              <a:spLocks noEditPoints="1"/>
            </p:cNvSpPr>
            <p:nvPr/>
          </p:nvSpPr>
          <p:spPr bwMode="auto">
            <a:xfrm>
              <a:off x="8596313" y="7651750"/>
              <a:ext cx="669925" cy="1093788"/>
            </a:xfrm>
            <a:custGeom>
              <a:avLst/>
              <a:gdLst>
                <a:gd name="T0" fmla="*/ 178 w 178"/>
                <a:gd name="T1" fmla="*/ 196 h 290"/>
                <a:gd name="T2" fmla="*/ 171 w 178"/>
                <a:gd name="T3" fmla="*/ 234 h 290"/>
                <a:gd name="T4" fmla="*/ 153 w 178"/>
                <a:gd name="T5" fmla="*/ 263 h 290"/>
                <a:gd name="T6" fmla="*/ 125 w 178"/>
                <a:gd name="T7" fmla="*/ 283 h 290"/>
                <a:gd name="T8" fmla="*/ 90 w 178"/>
                <a:gd name="T9" fmla="*/ 290 h 290"/>
                <a:gd name="T10" fmla="*/ 52 w 178"/>
                <a:gd name="T11" fmla="*/ 281 h 290"/>
                <a:gd name="T12" fmla="*/ 24 w 178"/>
                <a:gd name="T13" fmla="*/ 256 h 290"/>
                <a:gd name="T14" fmla="*/ 6 w 178"/>
                <a:gd name="T15" fmla="*/ 215 h 290"/>
                <a:gd name="T16" fmla="*/ 0 w 178"/>
                <a:gd name="T17" fmla="*/ 162 h 290"/>
                <a:gd name="T18" fmla="*/ 8 w 178"/>
                <a:gd name="T19" fmla="*/ 95 h 290"/>
                <a:gd name="T20" fmla="*/ 31 w 178"/>
                <a:gd name="T21" fmla="*/ 44 h 290"/>
                <a:gd name="T22" fmla="*/ 67 w 178"/>
                <a:gd name="T23" fmla="*/ 12 h 290"/>
                <a:gd name="T24" fmla="*/ 114 w 178"/>
                <a:gd name="T25" fmla="*/ 0 h 290"/>
                <a:gd name="T26" fmla="*/ 161 w 178"/>
                <a:gd name="T27" fmla="*/ 8 h 290"/>
                <a:gd name="T28" fmla="*/ 161 w 178"/>
                <a:gd name="T29" fmla="*/ 38 h 290"/>
                <a:gd name="T30" fmla="*/ 115 w 178"/>
                <a:gd name="T31" fmla="*/ 27 h 290"/>
                <a:gd name="T32" fmla="*/ 81 w 178"/>
                <a:gd name="T33" fmla="*/ 36 h 290"/>
                <a:gd name="T34" fmla="*/ 56 w 178"/>
                <a:gd name="T35" fmla="*/ 59 h 290"/>
                <a:gd name="T36" fmla="*/ 39 w 178"/>
                <a:gd name="T37" fmla="*/ 96 h 290"/>
                <a:gd name="T38" fmla="*/ 33 w 178"/>
                <a:gd name="T39" fmla="*/ 145 h 290"/>
                <a:gd name="T40" fmla="*/ 34 w 178"/>
                <a:gd name="T41" fmla="*/ 145 h 290"/>
                <a:gd name="T42" fmla="*/ 98 w 178"/>
                <a:gd name="T43" fmla="*/ 110 h 290"/>
                <a:gd name="T44" fmla="*/ 131 w 178"/>
                <a:gd name="T45" fmla="*/ 116 h 290"/>
                <a:gd name="T46" fmla="*/ 156 w 178"/>
                <a:gd name="T47" fmla="*/ 134 h 290"/>
                <a:gd name="T48" fmla="*/ 172 w 178"/>
                <a:gd name="T49" fmla="*/ 161 h 290"/>
                <a:gd name="T50" fmla="*/ 178 w 178"/>
                <a:gd name="T51" fmla="*/ 196 h 290"/>
                <a:gd name="T52" fmla="*/ 145 w 178"/>
                <a:gd name="T53" fmla="*/ 200 h 290"/>
                <a:gd name="T54" fmla="*/ 141 w 178"/>
                <a:gd name="T55" fmla="*/ 174 h 290"/>
                <a:gd name="T56" fmla="*/ 131 w 178"/>
                <a:gd name="T57" fmla="*/ 154 h 290"/>
                <a:gd name="T58" fmla="*/ 114 w 178"/>
                <a:gd name="T59" fmla="*/ 141 h 290"/>
                <a:gd name="T60" fmla="*/ 91 w 178"/>
                <a:gd name="T61" fmla="*/ 137 h 290"/>
                <a:gd name="T62" fmla="*/ 69 w 178"/>
                <a:gd name="T63" fmla="*/ 141 h 290"/>
                <a:gd name="T64" fmla="*/ 51 w 178"/>
                <a:gd name="T65" fmla="*/ 154 h 290"/>
                <a:gd name="T66" fmla="*/ 39 w 178"/>
                <a:gd name="T67" fmla="*/ 171 h 290"/>
                <a:gd name="T68" fmla="*/ 35 w 178"/>
                <a:gd name="T69" fmla="*/ 193 h 290"/>
                <a:gd name="T70" fmla="*/ 39 w 178"/>
                <a:gd name="T71" fmla="*/ 220 h 290"/>
                <a:gd name="T72" fmla="*/ 51 w 178"/>
                <a:gd name="T73" fmla="*/ 242 h 290"/>
                <a:gd name="T74" fmla="*/ 68 w 178"/>
                <a:gd name="T75" fmla="*/ 257 h 290"/>
                <a:gd name="T76" fmla="*/ 91 w 178"/>
                <a:gd name="T77" fmla="*/ 262 h 290"/>
                <a:gd name="T78" fmla="*/ 113 w 178"/>
                <a:gd name="T79" fmla="*/ 258 h 290"/>
                <a:gd name="T80" fmla="*/ 130 w 178"/>
                <a:gd name="T81" fmla="*/ 245 h 290"/>
                <a:gd name="T82" fmla="*/ 141 w 178"/>
                <a:gd name="T83" fmla="*/ 225 h 290"/>
                <a:gd name="T84" fmla="*/ 145 w 178"/>
                <a:gd name="T85" fmla="*/ 20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290">
                  <a:moveTo>
                    <a:pt x="178" y="196"/>
                  </a:moveTo>
                  <a:cubicBezTo>
                    <a:pt x="178" y="210"/>
                    <a:pt x="176" y="222"/>
                    <a:pt x="171" y="234"/>
                  </a:cubicBezTo>
                  <a:cubicBezTo>
                    <a:pt x="167" y="245"/>
                    <a:pt x="161" y="255"/>
                    <a:pt x="153" y="263"/>
                  </a:cubicBezTo>
                  <a:cubicBezTo>
                    <a:pt x="145" y="272"/>
                    <a:pt x="136" y="278"/>
                    <a:pt x="125" y="283"/>
                  </a:cubicBezTo>
                  <a:cubicBezTo>
                    <a:pt x="114" y="287"/>
                    <a:pt x="102" y="290"/>
                    <a:pt x="90" y="290"/>
                  </a:cubicBezTo>
                  <a:cubicBezTo>
                    <a:pt x="76" y="290"/>
                    <a:pt x="63" y="287"/>
                    <a:pt x="52" y="281"/>
                  </a:cubicBezTo>
                  <a:cubicBezTo>
                    <a:pt x="41" y="275"/>
                    <a:pt x="32" y="267"/>
                    <a:pt x="24" y="256"/>
                  </a:cubicBezTo>
                  <a:cubicBezTo>
                    <a:pt x="16" y="245"/>
                    <a:pt x="10" y="231"/>
                    <a:pt x="6" y="215"/>
                  </a:cubicBezTo>
                  <a:cubicBezTo>
                    <a:pt x="2" y="199"/>
                    <a:pt x="0" y="182"/>
                    <a:pt x="0" y="162"/>
                  </a:cubicBezTo>
                  <a:cubicBezTo>
                    <a:pt x="0" y="137"/>
                    <a:pt x="3" y="115"/>
                    <a:pt x="8" y="95"/>
                  </a:cubicBezTo>
                  <a:cubicBezTo>
                    <a:pt x="14" y="75"/>
                    <a:pt x="21" y="58"/>
                    <a:pt x="31" y="44"/>
                  </a:cubicBezTo>
                  <a:cubicBezTo>
                    <a:pt x="41" y="30"/>
                    <a:pt x="53" y="19"/>
                    <a:pt x="67" y="12"/>
                  </a:cubicBezTo>
                  <a:cubicBezTo>
                    <a:pt x="81" y="4"/>
                    <a:pt x="97" y="0"/>
                    <a:pt x="114" y="0"/>
                  </a:cubicBezTo>
                  <a:cubicBezTo>
                    <a:pt x="134" y="0"/>
                    <a:pt x="149" y="3"/>
                    <a:pt x="161" y="8"/>
                  </a:cubicBezTo>
                  <a:cubicBezTo>
                    <a:pt x="161" y="38"/>
                    <a:pt x="161" y="38"/>
                    <a:pt x="161" y="38"/>
                  </a:cubicBezTo>
                  <a:cubicBezTo>
                    <a:pt x="146" y="31"/>
                    <a:pt x="131" y="27"/>
                    <a:pt x="115" y="27"/>
                  </a:cubicBezTo>
                  <a:cubicBezTo>
                    <a:pt x="103" y="27"/>
                    <a:pt x="91" y="30"/>
                    <a:pt x="81" y="36"/>
                  </a:cubicBezTo>
                  <a:cubicBezTo>
                    <a:pt x="71" y="41"/>
                    <a:pt x="63" y="49"/>
                    <a:pt x="56" y="59"/>
                  </a:cubicBezTo>
                  <a:cubicBezTo>
                    <a:pt x="48" y="70"/>
                    <a:pt x="43" y="82"/>
                    <a:pt x="39" y="96"/>
                  </a:cubicBezTo>
                  <a:cubicBezTo>
                    <a:pt x="35" y="111"/>
                    <a:pt x="33" y="127"/>
                    <a:pt x="33" y="145"/>
                  </a:cubicBezTo>
                  <a:cubicBezTo>
                    <a:pt x="34" y="145"/>
                    <a:pt x="34" y="145"/>
                    <a:pt x="34" y="145"/>
                  </a:cubicBezTo>
                  <a:cubicBezTo>
                    <a:pt x="47" y="121"/>
                    <a:pt x="68" y="110"/>
                    <a:pt x="98" y="110"/>
                  </a:cubicBezTo>
                  <a:cubicBezTo>
                    <a:pt x="110" y="110"/>
                    <a:pt x="121" y="112"/>
                    <a:pt x="131" y="116"/>
                  </a:cubicBezTo>
                  <a:cubicBezTo>
                    <a:pt x="141" y="120"/>
                    <a:pt x="149" y="126"/>
                    <a:pt x="156" y="134"/>
                  </a:cubicBezTo>
                  <a:cubicBezTo>
                    <a:pt x="163" y="141"/>
                    <a:pt x="168" y="150"/>
                    <a:pt x="172" y="161"/>
                  </a:cubicBezTo>
                  <a:cubicBezTo>
                    <a:pt x="176" y="171"/>
                    <a:pt x="178" y="183"/>
                    <a:pt x="178" y="196"/>
                  </a:cubicBezTo>
                  <a:close/>
                  <a:moveTo>
                    <a:pt x="145" y="200"/>
                  </a:moveTo>
                  <a:cubicBezTo>
                    <a:pt x="145" y="190"/>
                    <a:pt x="144" y="182"/>
                    <a:pt x="141" y="174"/>
                  </a:cubicBezTo>
                  <a:cubicBezTo>
                    <a:pt x="139" y="166"/>
                    <a:pt x="135" y="159"/>
                    <a:pt x="131" y="154"/>
                  </a:cubicBezTo>
                  <a:cubicBezTo>
                    <a:pt x="126" y="148"/>
                    <a:pt x="120" y="144"/>
                    <a:pt x="114" y="141"/>
                  </a:cubicBezTo>
                  <a:cubicBezTo>
                    <a:pt x="107" y="138"/>
                    <a:pt x="99" y="137"/>
                    <a:pt x="91" y="137"/>
                  </a:cubicBezTo>
                  <a:cubicBezTo>
                    <a:pt x="83" y="137"/>
                    <a:pt x="75" y="138"/>
                    <a:pt x="69" y="141"/>
                  </a:cubicBezTo>
                  <a:cubicBezTo>
                    <a:pt x="62" y="144"/>
                    <a:pt x="56" y="148"/>
                    <a:pt x="51" y="154"/>
                  </a:cubicBezTo>
                  <a:cubicBezTo>
                    <a:pt x="46" y="159"/>
                    <a:pt x="42" y="165"/>
                    <a:pt x="39" y="171"/>
                  </a:cubicBezTo>
                  <a:cubicBezTo>
                    <a:pt x="37" y="178"/>
                    <a:pt x="35" y="186"/>
                    <a:pt x="35" y="193"/>
                  </a:cubicBezTo>
                  <a:cubicBezTo>
                    <a:pt x="35" y="203"/>
                    <a:pt x="37" y="212"/>
                    <a:pt x="39" y="220"/>
                  </a:cubicBezTo>
                  <a:cubicBezTo>
                    <a:pt x="42" y="229"/>
                    <a:pt x="46" y="236"/>
                    <a:pt x="51" y="242"/>
                  </a:cubicBezTo>
                  <a:cubicBezTo>
                    <a:pt x="56" y="248"/>
                    <a:pt x="62" y="253"/>
                    <a:pt x="68" y="257"/>
                  </a:cubicBezTo>
                  <a:cubicBezTo>
                    <a:pt x="75" y="261"/>
                    <a:pt x="83" y="262"/>
                    <a:pt x="91" y="262"/>
                  </a:cubicBezTo>
                  <a:cubicBezTo>
                    <a:pt x="99" y="262"/>
                    <a:pt x="107" y="261"/>
                    <a:pt x="113" y="258"/>
                  </a:cubicBezTo>
                  <a:cubicBezTo>
                    <a:pt x="120" y="255"/>
                    <a:pt x="126" y="250"/>
                    <a:pt x="130" y="245"/>
                  </a:cubicBezTo>
                  <a:cubicBezTo>
                    <a:pt x="135" y="240"/>
                    <a:pt x="139" y="233"/>
                    <a:pt x="141" y="225"/>
                  </a:cubicBezTo>
                  <a:cubicBezTo>
                    <a:pt x="144" y="218"/>
                    <a:pt x="145" y="209"/>
                    <a:pt x="145"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2" name="Freeform 29"/>
            <p:cNvSpPr>
              <a:spLocks/>
            </p:cNvSpPr>
            <p:nvPr/>
          </p:nvSpPr>
          <p:spPr bwMode="auto">
            <a:xfrm>
              <a:off x="9415463" y="7670800"/>
              <a:ext cx="590550" cy="1074738"/>
            </a:xfrm>
            <a:custGeom>
              <a:avLst/>
              <a:gdLst>
                <a:gd name="T0" fmla="*/ 157 w 157"/>
                <a:gd name="T1" fmla="*/ 194 h 285"/>
                <a:gd name="T2" fmla="*/ 150 w 157"/>
                <a:gd name="T3" fmla="*/ 231 h 285"/>
                <a:gd name="T4" fmla="*/ 130 w 157"/>
                <a:gd name="T5" fmla="*/ 260 h 285"/>
                <a:gd name="T6" fmla="*/ 99 w 157"/>
                <a:gd name="T7" fmla="*/ 278 h 285"/>
                <a:gd name="T8" fmla="*/ 58 w 157"/>
                <a:gd name="T9" fmla="*/ 285 h 285"/>
                <a:gd name="T10" fmla="*/ 0 w 157"/>
                <a:gd name="T11" fmla="*/ 273 h 285"/>
                <a:gd name="T12" fmla="*/ 0 w 157"/>
                <a:gd name="T13" fmla="*/ 239 h 285"/>
                <a:gd name="T14" fmla="*/ 58 w 157"/>
                <a:gd name="T15" fmla="*/ 257 h 285"/>
                <a:gd name="T16" fmla="*/ 86 w 157"/>
                <a:gd name="T17" fmla="*/ 253 h 285"/>
                <a:gd name="T18" fmla="*/ 107 w 157"/>
                <a:gd name="T19" fmla="*/ 240 h 285"/>
                <a:gd name="T20" fmla="*/ 120 w 157"/>
                <a:gd name="T21" fmla="*/ 221 h 285"/>
                <a:gd name="T22" fmla="*/ 124 w 157"/>
                <a:gd name="T23" fmla="*/ 196 h 285"/>
                <a:gd name="T24" fmla="*/ 106 w 157"/>
                <a:gd name="T25" fmla="*/ 153 h 285"/>
                <a:gd name="T26" fmla="*/ 53 w 157"/>
                <a:gd name="T27" fmla="*/ 138 h 285"/>
                <a:gd name="T28" fmla="*/ 41 w 157"/>
                <a:gd name="T29" fmla="*/ 138 h 285"/>
                <a:gd name="T30" fmla="*/ 28 w 157"/>
                <a:gd name="T31" fmla="*/ 139 h 285"/>
                <a:gd name="T32" fmla="*/ 16 w 157"/>
                <a:gd name="T33" fmla="*/ 139 h 285"/>
                <a:gd name="T34" fmla="*/ 5 w 157"/>
                <a:gd name="T35" fmla="*/ 140 h 285"/>
                <a:gd name="T36" fmla="*/ 15 w 157"/>
                <a:gd name="T37" fmla="*/ 0 h 285"/>
                <a:gd name="T38" fmla="*/ 144 w 157"/>
                <a:gd name="T39" fmla="*/ 0 h 285"/>
                <a:gd name="T40" fmla="*/ 144 w 157"/>
                <a:gd name="T41" fmla="*/ 29 h 285"/>
                <a:gd name="T42" fmla="*/ 43 w 157"/>
                <a:gd name="T43" fmla="*/ 29 h 285"/>
                <a:gd name="T44" fmla="*/ 37 w 157"/>
                <a:gd name="T45" fmla="*/ 111 h 285"/>
                <a:gd name="T46" fmla="*/ 50 w 157"/>
                <a:gd name="T47" fmla="*/ 110 h 285"/>
                <a:gd name="T48" fmla="*/ 63 w 157"/>
                <a:gd name="T49" fmla="*/ 110 h 285"/>
                <a:gd name="T50" fmla="*/ 102 w 157"/>
                <a:gd name="T51" fmla="*/ 116 h 285"/>
                <a:gd name="T52" fmla="*/ 132 w 157"/>
                <a:gd name="T53" fmla="*/ 133 h 285"/>
                <a:gd name="T54" fmla="*/ 151 w 157"/>
                <a:gd name="T55" fmla="*/ 159 h 285"/>
                <a:gd name="T56" fmla="*/ 157 w 157"/>
                <a:gd name="T57" fmla="*/ 19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7" h="285">
                  <a:moveTo>
                    <a:pt x="157" y="194"/>
                  </a:moveTo>
                  <a:cubicBezTo>
                    <a:pt x="157" y="208"/>
                    <a:pt x="155" y="220"/>
                    <a:pt x="150" y="231"/>
                  </a:cubicBezTo>
                  <a:cubicBezTo>
                    <a:pt x="145" y="242"/>
                    <a:pt x="139" y="252"/>
                    <a:pt x="130" y="260"/>
                  </a:cubicBezTo>
                  <a:cubicBezTo>
                    <a:pt x="121" y="268"/>
                    <a:pt x="111" y="274"/>
                    <a:pt x="99" y="278"/>
                  </a:cubicBezTo>
                  <a:cubicBezTo>
                    <a:pt x="87" y="283"/>
                    <a:pt x="73" y="285"/>
                    <a:pt x="58" y="285"/>
                  </a:cubicBezTo>
                  <a:cubicBezTo>
                    <a:pt x="32" y="285"/>
                    <a:pt x="13" y="281"/>
                    <a:pt x="0" y="273"/>
                  </a:cubicBezTo>
                  <a:cubicBezTo>
                    <a:pt x="0" y="239"/>
                    <a:pt x="0" y="239"/>
                    <a:pt x="0" y="239"/>
                  </a:cubicBezTo>
                  <a:cubicBezTo>
                    <a:pt x="19" y="251"/>
                    <a:pt x="38" y="257"/>
                    <a:pt x="58" y="257"/>
                  </a:cubicBezTo>
                  <a:cubicBezTo>
                    <a:pt x="68" y="257"/>
                    <a:pt x="78" y="256"/>
                    <a:pt x="86" y="253"/>
                  </a:cubicBezTo>
                  <a:cubicBezTo>
                    <a:pt x="94" y="250"/>
                    <a:pt x="101" y="246"/>
                    <a:pt x="107" y="240"/>
                  </a:cubicBezTo>
                  <a:cubicBezTo>
                    <a:pt x="112" y="235"/>
                    <a:pt x="117" y="229"/>
                    <a:pt x="120" y="221"/>
                  </a:cubicBezTo>
                  <a:cubicBezTo>
                    <a:pt x="123" y="213"/>
                    <a:pt x="124" y="205"/>
                    <a:pt x="124" y="196"/>
                  </a:cubicBezTo>
                  <a:cubicBezTo>
                    <a:pt x="124" y="178"/>
                    <a:pt x="118" y="164"/>
                    <a:pt x="106" y="153"/>
                  </a:cubicBezTo>
                  <a:cubicBezTo>
                    <a:pt x="94" y="143"/>
                    <a:pt x="76" y="138"/>
                    <a:pt x="53" y="138"/>
                  </a:cubicBezTo>
                  <a:cubicBezTo>
                    <a:pt x="49" y="138"/>
                    <a:pt x="45" y="138"/>
                    <a:pt x="41" y="138"/>
                  </a:cubicBezTo>
                  <a:cubicBezTo>
                    <a:pt x="37" y="138"/>
                    <a:pt x="32" y="138"/>
                    <a:pt x="28" y="139"/>
                  </a:cubicBezTo>
                  <a:cubicBezTo>
                    <a:pt x="24" y="139"/>
                    <a:pt x="20" y="139"/>
                    <a:pt x="16" y="139"/>
                  </a:cubicBezTo>
                  <a:cubicBezTo>
                    <a:pt x="12" y="140"/>
                    <a:pt x="8" y="140"/>
                    <a:pt x="5" y="140"/>
                  </a:cubicBezTo>
                  <a:cubicBezTo>
                    <a:pt x="15" y="0"/>
                    <a:pt x="15" y="0"/>
                    <a:pt x="15" y="0"/>
                  </a:cubicBezTo>
                  <a:cubicBezTo>
                    <a:pt x="144" y="0"/>
                    <a:pt x="144" y="0"/>
                    <a:pt x="144" y="0"/>
                  </a:cubicBezTo>
                  <a:cubicBezTo>
                    <a:pt x="144" y="29"/>
                    <a:pt x="144" y="29"/>
                    <a:pt x="144" y="29"/>
                  </a:cubicBezTo>
                  <a:cubicBezTo>
                    <a:pt x="43" y="29"/>
                    <a:pt x="43" y="29"/>
                    <a:pt x="43" y="29"/>
                  </a:cubicBezTo>
                  <a:cubicBezTo>
                    <a:pt x="37" y="111"/>
                    <a:pt x="37" y="111"/>
                    <a:pt x="37" y="111"/>
                  </a:cubicBezTo>
                  <a:cubicBezTo>
                    <a:pt x="41" y="111"/>
                    <a:pt x="45" y="110"/>
                    <a:pt x="50" y="110"/>
                  </a:cubicBezTo>
                  <a:cubicBezTo>
                    <a:pt x="55" y="110"/>
                    <a:pt x="59" y="110"/>
                    <a:pt x="63" y="110"/>
                  </a:cubicBezTo>
                  <a:cubicBezTo>
                    <a:pt x="77" y="110"/>
                    <a:pt x="91" y="112"/>
                    <a:pt x="102" y="116"/>
                  </a:cubicBezTo>
                  <a:cubicBezTo>
                    <a:pt x="114" y="120"/>
                    <a:pt x="124" y="125"/>
                    <a:pt x="132" y="133"/>
                  </a:cubicBezTo>
                  <a:cubicBezTo>
                    <a:pt x="140" y="140"/>
                    <a:pt x="147" y="149"/>
                    <a:pt x="151" y="159"/>
                  </a:cubicBezTo>
                  <a:cubicBezTo>
                    <a:pt x="155" y="170"/>
                    <a:pt x="157" y="181"/>
                    <a:pt x="157"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grpSp>
      <p:grpSp>
        <p:nvGrpSpPr>
          <p:cNvPr id="153" name="Group 152"/>
          <p:cNvGrpSpPr/>
          <p:nvPr/>
        </p:nvGrpSpPr>
        <p:grpSpPr>
          <a:xfrm>
            <a:off x="9809601" y="3929908"/>
            <a:ext cx="1270898" cy="314786"/>
            <a:chOff x="3457575" y="7391400"/>
            <a:chExt cx="5146676" cy="1274763"/>
          </a:xfrm>
          <a:solidFill>
            <a:schemeClr val="bg1">
              <a:lumMod val="50000"/>
            </a:schemeClr>
          </a:solidFill>
        </p:grpSpPr>
        <p:sp>
          <p:nvSpPr>
            <p:cNvPr id="154" name="Freeform 33"/>
            <p:cNvSpPr>
              <a:spLocks noEditPoints="1"/>
            </p:cNvSpPr>
            <p:nvPr/>
          </p:nvSpPr>
          <p:spPr bwMode="auto">
            <a:xfrm>
              <a:off x="5100638" y="7651750"/>
              <a:ext cx="695325" cy="768350"/>
            </a:xfrm>
            <a:custGeom>
              <a:avLst/>
              <a:gdLst>
                <a:gd name="T0" fmla="*/ 185 w 185"/>
                <a:gd name="T1" fmla="*/ 99 h 203"/>
                <a:gd name="T2" fmla="*/ 174 w 185"/>
                <a:gd name="T3" fmla="*/ 154 h 203"/>
                <a:gd name="T4" fmla="*/ 141 w 185"/>
                <a:gd name="T5" fmla="*/ 191 h 203"/>
                <a:gd name="T6" fmla="*/ 92 w 185"/>
                <a:gd name="T7" fmla="*/ 203 h 203"/>
                <a:gd name="T8" fmla="*/ 44 w 185"/>
                <a:gd name="T9" fmla="*/ 191 h 203"/>
                <a:gd name="T10" fmla="*/ 11 w 185"/>
                <a:gd name="T11" fmla="*/ 156 h 203"/>
                <a:gd name="T12" fmla="*/ 0 w 185"/>
                <a:gd name="T13" fmla="*/ 104 h 203"/>
                <a:gd name="T14" fmla="*/ 11 w 185"/>
                <a:gd name="T15" fmla="*/ 49 h 203"/>
                <a:gd name="T16" fmla="*/ 45 w 185"/>
                <a:gd name="T17" fmla="*/ 13 h 203"/>
                <a:gd name="T18" fmla="*/ 95 w 185"/>
                <a:gd name="T19" fmla="*/ 0 h 203"/>
                <a:gd name="T20" fmla="*/ 142 w 185"/>
                <a:gd name="T21" fmla="*/ 13 h 203"/>
                <a:gd name="T22" fmla="*/ 174 w 185"/>
                <a:gd name="T23" fmla="*/ 48 h 203"/>
                <a:gd name="T24" fmla="*/ 185 w 185"/>
                <a:gd name="T25" fmla="*/ 99 h 203"/>
                <a:gd name="T26" fmla="*/ 161 w 185"/>
                <a:gd name="T27" fmla="*/ 102 h 203"/>
                <a:gd name="T28" fmla="*/ 143 w 185"/>
                <a:gd name="T29" fmla="*/ 43 h 203"/>
                <a:gd name="T30" fmla="*/ 93 w 185"/>
                <a:gd name="T31" fmla="*/ 21 h 203"/>
                <a:gd name="T32" fmla="*/ 57 w 185"/>
                <a:gd name="T33" fmla="*/ 31 h 203"/>
                <a:gd name="T34" fmla="*/ 33 w 185"/>
                <a:gd name="T35" fmla="*/ 60 h 203"/>
                <a:gd name="T36" fmla="*/ 24 w 185"/>
                <a:gd name="T37" fmla="*/ 102 h 203"/>
                <a:gd name="T38" fmla="*/ 32 w 185"/>
                <a:gd name="T39" fmla="*/ 144 h 203"/>
                <a:gd name="T40" fmla="*/ 56 w 185"/>
                <a:gd name="T41" fmla="*/ 173 h 203"/>
                <a:gd name="T42" fmla="*/ 92 w 185"/>
                <a:gd name="T43" fmla="*/ 183 h 203"/>
                <a:gd name="T44" fmla="*/ 143 w 185"/>
                <a:gd name="T45" fmla="*/ 161 h 203"/>
                <a:gd name="T46" fmla="*/ 161 w 185"/>
                <a:gd name="T47" fmla="*/ 1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03">
                  <a:moveTo>
                    <a:pt x="185" y="99"/>
                  </a:moveTo>
                  <a:cubicBezTo>
                    <a:pt x="185" y="120"/>
                    <a:pt x="182" y="139"/>
                    <a:pt x="174" y="154"/>
                  </a:cubicBezTo>
                  <a:cubicBezTo>
                    <a:pt x="166" y="170"/>
                    <a:pt x="155" y="182"/>
                    <a:pt x="141" y="191"/>
                  </a:cubicBezTo>
                  <a:cubicBezTo>
                    <a:pt x="127" y="199"/>
                    <a:pt x="110" y="203"/>
                    <a:pt x="92" y="203"/>
                  </a:cubicBezTo>
                  <a:cubicBezTo>
                    <a:pt x="74" y="203"/>
                    <a:pt x="58" y="199"/>
                    <a:pt x="44" y="191"/>
                  </a:cubicBezTo>
                  <a:cubicBezTo>
                    <a:pt x="30" y="183"/>
                    <a:pt x="19" y="171"/>
                    <a:pt x="11" y="156"/>
                  </a:cubicBezTo>
                  <a:cubicBezTo>
                    <a:pt x="4" y="141"/>
                    <a:pt x="0" y="123"/>
                    <a:pt x="0" y="104"/>
                  </a:cubicBezTo>
                  <a:cubicBezTo>
                    <a:pt x="0" y="83"/>
                    <a:pt x="4" y="65"/>
                    <a:pt x="11" y="49"/>
                  </a:cubicBezTo>
                  <a:cubicBezTo>
                    <a:pt x="19" y="34"/>
                    <a:pt x="30" y="22"/>
                    <a:pt x="45" y="13"/>
                  </a:cubicBezTo>
                  <a:cubicBezTo>
                    <a:pt x="59" y="5"/>
                    <a:pt x="76" y="0"/>
                    <a:pt x="95" y="0"/>
                  </a:cubicBezTo>
                  <a:cubicBezTo>
                    <a:pt x="113" y="0"/>
                    <a:pt x="128" y="5"/>
                    <a:pt x="142" y="13"/>
                  </a:cubicBezTo>
                  <a:cubicBezTo>
                    <a:pt x="156" y="21"/>
                    <a:pt x="167" y="33"/>
                    <a:pt x="174" y="48"/>
                  </a:cubicBezTo>
                  <a:cubicBezTo>
                    <a:pt x="182" y="63"/>
                    <a:pt x="185" y="80"/>
                    <a:pt x="185" y="99"/>
                  </a:cubicBezTo>
                  <a:close/>
                  <a:moveTo>
                    <a:pt x="161" y="102"/>
                  </a:moveTo>
                  <a:cubicBezTo>
                    <a:pt x="161" y="77"/>
                    <a:pt x="155" y="57"/>
                    <a:pt x="143" y="43"/>
                  </a:cubicBezTo>
                  <a:cubicBezTo>
                    <a:pt x="131" y="28"/>
                    <a:pt x="115" y="21"/>
                    <a:pt x="93" y="21"/>
                  </a:cubicBezTo>
                  <a:cubicBezTo>
                    <a:pt x="80" y="21"/>
                    <a:pt x="68" y="24"/>
                    <a:pt x="57" y="31"/>
                  </a:cubicBezTo>
                  <a:cubicBezTo>
                    <a:pt x="47" y="38"/>
                    <a:pt x="38" y="48"/>
                    <a:pt x="33" y="60"/>
                  </a:cubicBezTo>
                  <a:cubicBezTo>
                    <a:pt x="27" y="73"/>
                    <a:pt x="24" y="87"/>
                    <a:pt x="24" y="102"/>
                  </a:cubicBezTo>
                  <a:cubicBezTo>
                    <a:pt x="24" y="118"/>
                    <a:pt x="27" y="132"/>
                    <a:pt x="32" y="144"/>
                  </a:cubicBezTo>
                  <a:cubicBezTo>
                    <a:pt x="38" y="156"/>
                    <a:pt x="46" y="166"/>
                    <a:pt x="56" y="173"/>
                  </a:cubicBezTo>
                  <a:cubicBezTo>
                    <a:pt x="67" y="179"/>
                    <a:pt x="78" y="183"/>
                    <a:pt x="92" y="183"/>
                  </a:cubicBezTo>
                  <a:cubicBezTo>
                    <a:pt x="113" y="183"/>
                    <a:pt x="130" y="175"/>
                    <a:pt x="143" y="161"/>
                  </a:cubicBezTo>
                  <a:cubicBezTo>
                    <a:pt x="155" y="147"/>
                    <a:pt x="161" y="127"/>
                    <a:pt x="16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5" name="Freeform 34"/>
            <p:cNvSpPr>
              <a:spLocks/>
            </p:cNvSpPr>
            <p:nvPr/>
          </p:nvSpPr>
          <p:spPr bwMode="auto">
            <a:xfrm>
              <a:off x="5881688" y="7878763"/>
              <a:ext cx="436563" cy="541338"/>
            </a:xfrm>
            <a:custGeom>
              <a:avLst/>
              <a:gdLst>
                <a:gd name="T0" fmla="*/ 116 w 116"/>
                <a:gd name="T1" fmla="*/ 140 h 143"/>
                <a:gd name="T2" fmla="*/ 94 w 116"/>
                <a:gd name="T3" fmla="*/ 140 h 143"/>
                <a:gd name="T4" fmla="*/ 94 w 116"/>
                <a:gd name="T5" fmla="*/ 118 h 143"/>
                <a:gd name="T6" fmla="*/ 93 w 116"/>
                <a:gd name="T7" fmla="*/ 118 h 143"/>
                <a:gd name="T8" fmla="*/ 50 w 116"/>
                <a:gd name="T9" fmla="*/ 143 h 143"/>
                <a:gd name="T10" fmla="*/ 0 w 116"/>
                <a:gd name="T11" fmla="*/ 84 h 143"/>
                <a:gd name="T12" fmla="*/ 0 w 116"/>
                <a:gd name="T13" fmla="*/ 0 h 143"/>
                <a:gd name="T14" fmla="*/ 22 w 116"/>
                <a:gd name="T15" fmla="*/ 0 h 143"/>
                <a:gd name="T16" fmla="*/ 22 w 116"/>
                <a:gd name="T17" fmla="*/ 80 h 143"/>
                <a:gd name="T18" fmla="*/ 56 w 116"/>
                <a:gd name="T19" fmla="*/ 124 h 143"/>
                <a:gd name="T20" fmla="*/ 83 w 116"/>
                <a:gd name="T21" fmla="*/ 112 h 143"/>
                <a:gd name="T22" fmla="*/ 94 w 116"/>
                <a:gd name="T23" fmla="*/ 81 h 143"/>
                <a:gd name="T24" fmla="*/ 94 w 116"/>
                <a:gd name="T25" fmla="*/ 0 h 143"/>
                <a:gd name="T26" fmla="*/ 116 w 116"/>
                <a:gd name="T27" fmla="*/ 0 h 143"/>
                <a:gd name="T28" fmla="*/ 116 w 116"/>
                <a:gd name="T29" fmla="*/ 14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43">
                  <a:moveTo>
                    <a:pt x="116" y="140"/>
                  </a:moveTo>
                  <a:cubicBezTo>
                    <a:pt x="94" y="140"/>
                    <a:pt x="94" y="140"/>
                    <a:pt x="94" y="140"/>
                  </a:cubicBezTo>
                  <a:cubicBezTo>
                    <a:pt x="94" y="118"/>
                    <a:pt x="94" y="118"/>
                    <a:pt x="94" y="118"/>
                  </a:cubicBezTo>
                  <a:cubicBezTo>
                    <a:pt x="93" y="118"/>
                    <a:pt x="93" y="118"/>
                    <a:pt x="93" y="118"/>
                  </a:cubicBezTo>
                  <a:cubicBezTo>
                    <a:pt x="84" y="135"/>
                    <a:pt x="70" y="143"/>
                    <a:pt x="50" y="143"/>
                  </a:cubicBezTo>
                  <a:cubicBezTo>
                    <a:pt x="17" y="143"/>
                    <a:pt x="0" y="123"/>
                    <a:pt x="0" y="84"/>
                  </a:cubicBezTo>
                  <a:cubicBezTo>
                    <a:pt x="0" y="0"/>
                    <a:pt x="0" y="0"/>
                    <a:pt x="0" y="0"/>
                  </a:cubicBezTo>
                  <a:cubicBezTo>
                    <a:pt x="22" y="0"/>
                    <a:pt x="22" y="0"/>
                    <a:pt x="22" y="0"/>
                  </a:cubicBezTo>
                  <a:cubicBezTo>
                    <a:pt x="22" y="80"/>
                    <a:pt x="22" y="80"/>
                    <a:pt x="22" y="80"/>
                  </a:cubicBezTo>
                  <a:cubicBezTo>
                    <a:pt x="22" y="109"/>
                    <a:pt x="34" y="124"/>
                    <a:pt x="56" y="124"/>
                  </a:cubicBezTo>
                  <a:cubicBezTo>
                    <a:pt x="67" y="124"/>
                    <a:pt x="77" y="120"/>
                    <a:pt x="83" y="112"/>
                  </a:cubicBezTo>
                  <a:cubicBezTo>
                    <a:pt x="90" y="104"/>
                    <a:pt x="94" y="94"/>
                    <a:pt x="94" y="81"/>
                  </a:cubicBezTo>
                  <a:cubicBezTo>
                    <a:pt x="94" y="0"/>
                    <a:pt x="94" y="0"/>
                    <a:pt x="94" y="0"/>
                  </a:cubicBezTo>
                  <a:cubicBezTo>
                    <a:pt x="116" y="0"/>
                    <a:pt x="116" y="0"/>
                    <a:pt x="116" y="0"/>
                  </a:cubicBezTo>
                  <a:lnTo>
                    <a:pt x="116"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6" name="Freeform 35"/>
            <p:cNvSpPr>
              <a:spLocks/>
            </p:cNvSpPr>
            <p:nvPr/>
          </p:nvSpPr>
          <p:spPr bwMode="auto">
            <a:xfrm>
              <a:off x="6392863" y="7720013"/>
              <a:ext cx="309563" cy="700088"/>
            </a:xfrm>
            <a:custGeom>
              <a:avLst/>
              <a:gdLst>
                <a:gd name="T0" fmla="*/ 82 w 82"/>
                <a:gd name="T1" fmla="*/ 181 h 185"/>
                <a:gd name="T2" fmla="*/ 61 w 82"/>
                <a:gd name="T3" fmla="*/ 185 h 185"/>
                <a:gd name="T4" fmla="*/ 25 w 82"/>
                <a:gd name="T5" fmla="*/ 144 h 185"/>
                <a:gd name="T6" fmla="*/ 25 w 82"/>
                <a:gd name="T7" fmla="*/ 61 h 185"/>
                <a:gd name="T8" fmla="*/ 0 w 82"/>
                <a:gd name="T9" fmla="*/ 61 h 185"/>
                <a:gd name="T10" fmla="*/ 0 w 82"/>
                <a:gd name="T11" fmla="*/ 42 h 185"/>
                <a:gd name="T12" fmla="*/ 25 w 82"/>
                <a:gd name="T13" fmla="*/ 42 h 185"/>
                <a:gd name="T14" fmla="*/ 25 w 82"/>
                <a:gd name="T15" fmla="*/ 8 h 185"/>
                <a:gd name="T16" fmla="*/ 47 w 82"/>
                <a:gd name="T17" fmla="*/ 0 h 185"/>
                <a:gd name="T18" fmla="*/ 47 w 82"/>
                <a:gd name="T19" fmla="*/ 42 h 185"/>
                <a:gd name="T20" fmla="*/ 82 w 82"/>
                <a:gd name="T21" fmla="*/ 42 h 185"/>
                <a:gd name="T22" fmla="*/ 82 w 82"/>
                <a:gd name="T23" fmla="*/ 61 h 185"/>
                <a:gd name="T24" fmla="*/ 47 w 82"/>
                <a:gd name="T25" fmla="*/ 61 h 185"/>
                <a:gd name="T26" fmla="*/ 47 w 82"/>
                <a:gd name="T27" fmla="*/ 140 h 185"/>
                <a:gd name="T28" fmla="*/ 52 w 82"/>
                <a:gd name="T29" fmla="*/ 160 h 185"/>
                <a:gd name="T30" fmla="*/ 68 w 82"/>
                <a:gd name="T31" fmla="*/ 166 h 185"/>
                <a:gd name="T32" fmla="*/ 82 w 82"/>
                <a:gd name="T33" fmla="*/ 161 h 185"/>
                <a:gd name="T34" fmla="*/ 82 w 82"/>
                <a:gd name="T35" fmla="*/ 18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85">
                  <a:moveTo>
                    <a:pt x="82" y="181"/>
                  </a:moveTo>
                  <a:cubicBezTo>
                    <a:pt x="77" y="184"/>
                    <a:pt x="70" y="185"/>
                    <a:pt x="61" y="185"/>
                  </a:cubicBezTo>
                  <a:cubicBezTo>
                    <a:pt x="37" y="185"/>
                    <a:pt x="25" y="171"/>
                    <a:pt x="25" y="144"/>
                  </a:cubicBezTo>
                  <a:cubicBezTo>
                    <a:pt x="25" y="61"/>
                    <a:pt x="25" y="61"/>
                    <a:pt x="25" y="61"/>
                  </a:cubicBezTo>
                  <a:cubicBezTo>
                    <a:pt x="0" y="61"/>
                    <a:pt x="0" y="61"/>
                    <a:pt x="0" y="61"/>
                  </a:cubicBezTo>
                  <a:cubicBezTo>
                    <a:pt x="0" y="42"/>
                    <a:pt x="0" y="42"/>
                    <a:pt x="0" y="42"/>
                  </a:cubicBezTo>
                  <a:cubicBezTo>
                    <a:pt x="25" y="42"/>
                    <a:pt x="25" y="42"/>
                    <a:pt x="25" y="42"/>
                  </a:cubicBezTo>
                  <a:cubicBezTo>
                    <a:pt x="25" y="8"/>
                    <a:pt x="25" y="8"/>
                    <a:pt x="25" y="8"/>
                  </a:cubicBezTo>
                  <a:cubicBezTo>
                    <a:pt x="47" y="0"/>
                    <a:pt x="47" y="0"/>
                    <a:pt x="47" y="0"/>
                  </a:cubicBezTo>
                  <a:cubicBezTo>
                    <a:pt x="47" y="42"/>
                    <a:pt x="47" y="42"/>
                    <a:pt x="47" y="42"/>
                  </a:cubicBezTo>
                  <a:cubicBezTo>
                    <a:pt x="82" y="42"/>
                    <a:pt x="82" y="42"/>
                    <a:pt x="82" y="42"/>
                  </a:cubicBezTo>
                  <a:cubicBezTo>
                    <a:pt x="82" y="61"/>
                    <a:pt x="82" y="61"/>
                    <a:pt x="82" y="61"/>
                  </a:cubicBezTo>
                  <a:cubicBezTo>
                    <a:pt x="47" y="61"/>
                    <a:pt x="47" y="61"/>
                    <a:pt x="47" y="61"/>
                  </a:cubicBezTo>
                  <a:cubicBezTo>
                    <a:pt x="47" y="140"/>
                    <a:pt x="47" y="140"/>
                    <a:pt x="47" y="140"/>
                  </a:cubicBezTo>
                  <a:cubicBezTo>
                    <a:pt x="47" y="149"/>
                    <a:pt x="49" y="156"/>
                    <a:pt x="52" y="160"/>
                  </a:cubicBezTo>
                  <a:cubicBezTo>
                    <a:pt x="55" y="164"/>
                    <a:pt x="60" y="166"/>
                    <a:pt x="68" y="166"/>
                  </a:cubicBezTo>
                  <a:cubicBezTo>
                    <a:pt x="73" y="166"/>
                    <a:pt x="78" y="164"/>
                    <a:pt x="82" y="161"/>
                  </a:cubicBezTo>
                  <a:lnTo>
                    <a:pt x="82"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7" name="Rectangle 36"/>
            <p:cNvSpPr>
              <a:spLocks noChangeArrowheads="1"/>
            </p:cNvSpPr>
            <p:nvPr/>
          </p:nvSpPr>
          <p:spPr bwMode="auto">
            <a:xfrm>
              <a:off x="6796088" y="7621588"/>
              <a:ext cx="82550" cy="787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8" name="Freeform 37"/>
            <p:cNvSpPr>
              <a:spLocks noEditPoints="1"/>
            </p:cNvSpPr>
            <p:nvPr/>
          </p:nvSpPr>
          <p:spPr bwMode="auto">
            <a:xfrm>
              <a:off x="6972300" y="7864475"/>
              <a:ext cx="519113" cy="555625"/>
            </a:xfrm>
            <a:custGeom>
              <a:avLst/>
              <a:gdLst>
                <a:gd name="T0" fmla="*/ 138 w 138"/>
                <a:gd name="T1" fmla="*/ 73 h 147"/>
                <a:gd name="T2" fmla="*/ 119 w 138"/>
                <a:gd name="T3" fmla="*/ 127 h 147"/>
                <a:gd name="T4" fmla="*/ 68 w 138"/>
                <a:gd name="T5" fmla="*/ 147 h 147"/>
                <a:gd name="T6" fmla="*/ 19 w 138"/>
                <a:gd name="T7" fmla="*/ 128 h 147"/>
                <a:gd name="T8" fmla="*/ 0 w 138"/>
                <a:gd name="T9" fmla="*/ 76 h 147"/>
                <a:gd name="T10" fmla="*/ 19 w 138"/>
                <a:gd name="T11" fmla="*/ 21 h 147"/>
                <a:gd name="T12" fmla="*/ 72 w 138"/>
                <a:gd name="T13" fmla="*/ 0 h 147"/>
                <a:gd name="T14" fmla="*/ 120 w 138"/>
                <a:gd name="T15" fmla="*/ 20 h 147"/>
                <a:gd name="T16" fmla="*/ 138 w 138"/>
                <a:gd name="T17" fmla="*/ 73 h 147"/>
                <a:gd name="T18" fmla="*/ 115 w 138"/>
                <a:gd name="T19" fmla="*/ 74 h 147"/>
                <a:gd name="T20" fmla="*/ 103 w 138"/>
                <a:gd name="T21" fmla="*/ 34 h 147"/>
                <a:gd name="T22" fmla="*/ 70 w 138"/>
                <a:gd name="T23" fmla="*/ 20 h 147"/>
                <a:gd name="T24" fmla="*/ 36 w 138"/>
                <a:gd name="T25" fmla="*/ 34 h 147"/>
                <a:gd name="T26" fmla="*/ 23 w 138"/>
                <a:gd name="T27" fmla="*/ 75 h 147"/>
                <a:gd name="T28" fmla="*/ 36 w 138"/>
                <a:gd name="T29" fmla="*/ 114 h 147"/>
                <a:gd name="T30" fmla="*/ 70 w 138"/>
                <a:gd name="T31" fmla="*/ 128 h 147"/>
                <a:gd name="T32" fmla="*/ 103 w 138"/>
                <a:gd name="T33" fmla="*/ 114 h 147"/>
                <a:gd name="T34" fmla="*/ 115 w 138"/>
                <a:gd name="T35"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47">
                  <a:moveTo>
                    <a:pt x="138" y="73"/>
                  </a:moveTo>
                  <a:cubicBezTo>
                    <a:pt x="138" y="96"/>
                    <a:pt x="132" y="114"/>
                    <a:pt x="119" y="127"/>
                  </a:cubicBezTo>
                  <a:cubicBezTo>
                    <a:pt x="106" y="141"/>
                    <a:pt x="90" y="147"/>
                    <a:pt x="68" y="147"/>
                  </a:cubicBezTo>
                  <a:cubicBezTo>
                    <a:pt x="48" y="147"/>
                    <a:pt x="31" y="141"/>
                    <a:pt x="19" y="128"/>
                  </a:cubicBezTo>
                  <a:cubicBezTo>
                    <a:pt x="6" y="114"/>
                    <a:pt x="0" y="97"/>
                    <a:pt x="0" y="76"/>
                  </a:cubicBezTo>
                  <a:cubicBezTo>
                    <a:pt x="0" y="52"/>
                    <a:pt x="6" y="34"/>
                    <a:pt x="19" y="21"/>
                  </a:cubicBezTo>
                  <a:cubicBezTo>
                    <a:pt x="32" y="7"/>
                    <a:pt x="49" y="0"/>
                    <a:pt x="72" y="0"/>
                  </a:cubicBezTo>
                  <a:cubicBezTo>
                    <a:pt x="92" y="0"/>
                    <a:pt x="109" y="7"/>
                    <a:pt x="120" y="20"/>
                  </a:cubicBezTo>
                  <a:cubicBezTo>
                    <a:pt x="132" y="33"/>
                    <a:pt x="138" y="51"/>
                    <a:pt x="138" y="73"/>
                  </a:cubicBezTo>
                  <a:close/>
                  <a:moveTo>
                    <a:pt x="115" y="74"/>
                  </a:moveTo>
                  <a:cubicBezTo>
                    <a:pt x="115" y="57"/>
                    <a:pt x="111" y="43"/>
                    <a:pt x="103" y="34"/>
                  </a:cubicBezTo>
                  <a:cubicBezTo>
                    <a:pt x="96" y="24"/>
                    <a:pt x="84" y="20"/>
                    <a:pt x="70" y="20"/>
                  </a:cubicBezTo>
                  <a:cubicBezTo>
                    <a:pt x="56" y="20"/>
                    <a:pt x="44" y="24"/>
                    <a:pt x="36" y="34"/>
                  </a:cubicBezTo>
                  <a:cubicBezTo>
                    <a:pt x="27" y="44"/>
                    <a:pt x="23" y="57"/>
                    <a:pt x="23" y="75"/>
                  </a:cubicBezTo>
                  <a:cubicBezTo>
                    <a:pt x="23" y="92"/>
                    <a:pt x="27" y="105"/>
                    <a:pt x="36" y="114"/>
                  </a:cubicBezTo>
                  <a:cubicBezTo>
                    <a:pt x="44" y="124"/>
                    <a:pt x="56" y="128"/>
                    <a:pt x="70" y="128"/>
                  </a:cubicBezTo>
                  <a:cubicBezTo>
                    <a:pt x="85" y="128"/>
                    <a:pt x="96" y="124"/>
                    <a:pt x="103" y="114"/>
                  </a:cubicBezTo>
                  <a:cubicBezTo>
                    <a:pt x="111" y="105"/>
                    <a:pt x="115" y="92"/>
                    <a:pt x="115"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59" name="Freeform 38"/>
            <p:cNvSpPr>
              <a:spLocks noEditPoints="1"/>
            </p:cNvSpPr>
            <p:nvPr/>
          </p:nvSpPr>
          <p:spPr bwMode="auto">
            <a:xfrm>
              <a:off x="7554913" y="7864475"/>
              <a:ext cx="519113" cy="555625"/>
            </a:xfrm>
            <a:custGeom>
              <a:avLst/>
              <a:gdLst>
                <a:gd name="T0" fmla="*/ 138 w 138"/>
                <a:gd name="T1" fmla="*/ 73 h 147"/>
                <a:gd name="T2" fmla="*/ 119 w 138"/>
                <a:gd name="T3" fmla="*/ 127 h 147"/>
                <a:gd name="T4" fmla="*/ 68 w 138"/>
                <a:gd name="T5" fmla="*/ 147 h 147"/>
                <a:gd name="T6" fmla="*/ 19 w 138"/>
                <a:gd name="T7" fmla="*/ 128 h 147"/>
                <a:gd name="T8" fmla="*/ 0 w 138"/>
                <a:gd name="T9" fmla="*/ 76 h 147"/>
                <a:gd name="T10" fmla="*/ 19 w 138"/>
                <a:gd name="T11" fmla="*/ 21 h 147"/>
                <a:gd name="T12" fmla="*/ 72 w 138"/>
                <a:gd name="T13" fmla="*/ 0 h 147"/>
                <a:gd name="T14" fmla="*/ 120 w 138"/>
                <a:gd name="T15" fmla="*/ 20 h 147"/>
                <a:gd name="T16" fmla="*/ 138 w 138"/>
                <a:gd name="T17" fmla="*/ 73 h 147"/>
                <a:gd name="T18" fmla="*/ 115 w 138"/>
                <a:gd name="T19" fmla="*/ 74 h 147"/>
                <a:gd name="T20" fmla="*/ 103 w 138"/>
                <a:gd name="T21" fmla="*/ 34 h 147"/>
                <a:gd name="T22" fmla="*/ 70 w 138"/>
                <a:gd name="T23" fmla="*/ 20 h 147"/>
                <a:gd name="T24" fmla="*/ 36 w 138"/>
                <a:gd name="T25" fmla="*/ 34 h 147"/>
                <a:gd name="T26" fmla="*/ 23 w 138"/>
                <a:gd name="T27" fmla="*/ 75 h 147"/>
                <a:gd name="T28" fmla="*/ 36 w 138"/>
                <a:gd name="T29" fmla="*/ 114 h 147"/>
                <a:gd name="T30" fmla="*/ 70 w 138"/>
                <a:gd name="T31" fmla="*/ 128 h 147"/>
                <a:gd name="T32" fmla="*/ 104 w 138"/>
                <a:gd name="T33" fmla="*/ 114 h 147"/>
                <a:gd name="T34" fmla="*/ 115 w 138"/>
                <a:gd name="T35"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47">
                  <a:moveTo>
                    <a:pt x="138" y="73"/>
                  </a:moveTo>
                  <a:cubicBezTo>
                    <a:pt x="138" y="96"/>
                    <a:pt x="132" y="114"/>
                    <a:pt x="119" y="127"/>
                  </a:cubicBezTo>
                  <a:cubicBezTo>
                    <a:pt x="107" y="141"/>
                    <a:pt x="90" y="147"/>
                    <a:pt x="68" y="147"/>
                  </a:cubicBezTo>
                  <a:cubicBezTo>
                    <a:pt x="48" y="147"/>
                    <a:pt x="31" y="141"/>
                    <a:pt x="19" y="128"/>
                  </a:cubicBezTo>
                  <a:cubicBezTo>
                    <a:pt x="6" y="114"/>
                    <a:pt x="0" y="97"/>
                    <a:pt x="0" y="76"/>
                  </a:cubicBezTo>
                  <a:cubicBezTo>
                    <a:pt x="0" y="52"/>
                    <a:pt x="7" y="34"/>
                    <a:pt x="19" y="21"/>
                  </a:cubicBezTo>
                  <a:cubicBezTo>
                    <a:pt x="32" y="7"/>
                    <a:pt x="49" y="0"/>
                    <a:pt x="72" y="0"/>
                  </a:cubicBezTo>
                  <a:cubicBezTo>
                    <a:pt x="92" y="0"/>
                    <a:pt x="109" y="7"/>
                    <a:pt x="120" y="20"/>
                  </a:cubicBezTo>
                  <a:cubicBezTo>
                    <a:pt x="132" y="33"/>
                    <a:pt x="138" y="51"/>
                    <a:pt x="138" y="73"/>
                  </a:cubicBezTo>
                  <a:close/>
                  <a:moveTo>
                    <a:pt x="115" y="74"/>
                  </a:moveTo>
                  <a:cubicBezTo>
                    <a:pt x="115" y="57"/>
                    <a:pt x="111" y="43"/>
                    <a:pt x="103" y="34"/>
                  </a:cubicBezTo>
                  <a:cubicBezTo>
                    <a:pt x="96" y="24"/>
                    <a:pt x="84" y="20"/>
                    <a:pt x="70" y="20"/>
                  </a:cubicBezTo>
                  <a:cubicBezTo>
                    <a:pt x="56" y="20"/>
                    <a:pt x="44" y="24"/>
                    <a:pt x="36" y="34"/>
                  </a:cubicBezTo>
                  <a:cubicBezTo>
                    <a:pt x="27" y="44"/>
                    <a:pt x="23" y="57"/>
                    <a:pt x="23" y="75"/>
                  </a:cubicBezTo>
                  <a:cubicBezTo>
                    <a:pt x="23" y="92"/>
                    <a:pt x="27" y="105"/>
                    <a:pt x="36" y="114"/>
                  </a:cubicBezTo>
                  <a:cubicBezTo>
                    <a:pt x="44" y="124"/>
                    <a:pt x="56" y="128"/>
                    <a:pt x="70" y="128"/>
                  </a:cubicBezTo>
                  <a:cubicBezTo>
                    <a:pt x="85" y="128"/>
                    <a:pt x="96" y="124"/>
                    <a:pt x="104" y="114"/>
                  </a:cubicBezTo>
                  <a:cubicBezTo>
                    <a:pt x="111" y="105"/>
                    <a:pt x="115" y="92"/>
                    <a:pt x="115"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0" name="Freeform 39"/>
            <p:cNvSpPr>
              <a:spLocks/>
            </p:cNvSpPr>
            <p:nvPr/>
          </p:nvSpPr>
          <p:spPr bwMode="auto">
            <a:xfrm>
              <a:off x="8167688" y="7621588"/>
              <a:ext cx="436563" cy="787400"/>
            </a:xfrm>
            <a:custGeom>
              <a:avLst/>
              <a:gdLst>
                <a:gd name="T0" fmla="*/ 275 w 275"/>
                <a:gd name="T1" fmla="*/ 496 h 496"/>
                <a:gd name="T2" fmla="*/ 199 w 275"/>
                <a:gd name="T3" fmla="*/ 496 h 496"/>
                <a:gd name="T4" fmla="*/ 54 w 275"/>
                <a:gd name="T5" fmla="*/ 336 h 496"/>
                <a:gd name="T6" fmla="*/ 52 w 275"/>
                <a:gd name="T7" fmla="*/ 336 h 496"/>
                <a:gd name="T8" fmla="*/ 52 w 275"/>
                <a:gd name="T9" fmla="*/ 496 h 496"/>
                <a:gd name="T10" fmla="*/ 0 w 275"/>
                <a:gd name="T11" fmla="*/ 496 h 496"/>
                <a:gd name="T12" fmla="*/ 0 w 275"/>
                <a:gd name="T13" fmla="*/ 0 h 496"/>
                <a:gd name="T14" fmla="*/ 52 w 275"/>
                <a:gd name="T15" fmla="*/ 0 h 496"/>
                <a:gd name="T16" fmla="*/ 52 w 275"/>
                <a:gd name="T17" fmla="*/ 315 h 496"/>
                <a:gd name="T18" fmla="*/ 54 w 275"/>
                <a:gd name="T19" fmla="*/ 315 h 496"/>
                <a:gd name="T20" fmla="*/ 192 w 275"/>
                <a:gd name="T21" fmla="*/ 162 h 496"/>
                <a:gd name="T22" fmla="*/ 263 w 275"/>
                <a:gd name="T23" fmla="*/ 162 h 496"/>
                <a:gd name="T24" fmla="*/ 109 w 275"/>
                <a:gd name="T25" fmla="*/ 322 h 496"/>
                <a:gd name="T26" fmla="*/ 275 w 275"/>
                <a:gd name="T2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496">
                  <a:moveTo>
                    <a:pt x="275" y="496"/>
                  </a:moveTo>
                  <a:lnTo>
                    <a:pt x="199" y="496"/>
                  </a:lnTo>
                  <a:lnTo>
                    <a:pt x="54" y="336"/>
                  </a:lnTo>
                  <a:lnTo>
                    <a:pt x="52" y="336"/>
                  </a:lnTo>
                  <a:lnTo>
                    <a:pt x="52" y="496"/>
                  </a:lnTo>
                  <a:lnTo>
                    <a:pt x="0" y="496"/>
                  </a:lnTo>
                  <a:lnTo>
                    <a:pt x="0" y="0"/>
                  </a:lnTo>
                  <a:lnTo>
                    <a:pt x="52" y="0"/>
                  </a:lnTo>
                  <a:lnTo>
                    <a:pt x="52" y="315"/>
                  </a:lnTo>
                  <a:lnTo>
                    <a:pt x="54" y="315"/>
                  </a:lnTo>
                  <a:lnTo>
                    <a:pt x="192" y="162"/>
                  </a:lnTo>
                  <a:lnTo>
                    <a:pt x="263" y="162"/>
                  </a:lnTo>
                  <a:lnTo>
                    <a:pt x="109" y="322"/>
                  </a:lnTo>
                  <a:lnTo>
                    <a:pt x="275"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1" name="Freeform 40"/>
            <p:cNvSpPr>
              <a:spLocks/>
            </p:cNvSpPr>
            <p:nvPr/>
          </p:nvSpPr>
          <p:spPr bwMode="auto">
            <a:xfrm>
              <a:off x="4289425" y="7766050"/>
              <a:ext cx="528638" cy="642938"/>
            </a:xfrm>
            <a:custGeom>
              <a:avLst/>
              <a:gdLst>
                <a:gd name="T0" fmla="*/ 36 w 141"/>
                <a:gd name="T1" fmla="*/ 84 h 170"/>
                <a:gd name="T2" fmla="*/ 30 w 141"/>
                <a:gd name="T3" fmla="*/ 86 h 170"/>
                <a:gd name="T4" fmla="*/ 24 w 141"/>
                <a:gd name="T5" fmla="*/ 84 h 170"/>
                <a:gd name="T6" fmla="*/ 0 w 141"/>
                <a:gd name="T7" fmla="*/ 65 h 170"/>
                <a:gd name="T8" fmla="*/ 0 w 141"/>
                <a:gd name="T9" fmla="*/ 170 h 170"/>
                <a:gd name="T10" fmla="*/ 129 w 141"/>
                <a:gd name="T11" fmla="*/ 170 h 170"/>
                <a:gd name="T12" fmla="*/ 141 w 141"/>
                <a:gd name="T13" fmla="*/ 158 h 170"/>
                <a:gd name="T14" fmla="*/ 141 w 141"/>
                <a:gd name="T15" fmla="*/ 0 h 170"/>
                <a:gd name="T16" fmla="*/ 36 w 141"/>
                <a:gd name="T17" fmla="*/ 8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70">
                  <a:moveTo>
                    <a:pt x="36" y="84"/>
                  </a:moveTo>
                  <a:cubicBezTo>
                    <a:pt x="34" y="85"/>
                    <a:pt x="32" y="86"/>
                    <a:pt x="30" y="86"/>
                  </a:cubicBezTo>
                  <a:cubicBezTo>
                    <a:pt x="28" y="86"/>
                    <a:pt x="25" y="85"/>
                    <a:pt x="24" y="84"/>
                  </a:cubicBezTo>
                  <a:cubicBezTo>
                    <a:pt x="0" y="65"/>
                    <a:pt x="0" y="65"/>
                    <a:pt x="0" y="65"/>
                  </a:cubicBezTo>
                  <a:cubicBezTo>
                    <a:pt x="0" y="170"/>
                    <a:pt x="0" y="170"/>
                    <a:pt x="0" y="170"/>
                  </a:cubicBezTo>
                  <a:cubicBezTo>
                    <a:pt x="129" y="170"/>
                    <a:pt x="129" y="170"/>
                    <a:pt x="129" y="170"/>
                  </a:cubicBezTo>
                  <a:cubicBezTo>
                    <a:pt x="135" y="170"/>
                    <a:pt x="141" y="165"/>
                    <a:pt x="141" y="158"/>
                  </a:cubicBezTo>
                  <a:cubicBezTo>
                    <a:pt x="141" y="0"/>
                    <a:pt x="141" y="0"/>
                    <a:pt x="141" y="0"/>
                  </a:cubicBezTo>
                  <a:lnTo>
                    <a:pt x="3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2" name="Freeform 41"/>
            <p:cNvSpPr>
              <a:spLocks noEditPoints="1"/>
            </p:cNvSpPr>
            <p:nvPr/>
          </p:nvSpPr>
          <p:spPr bwMode="auto">
            <a:xfrm>
              <a:off x="3457575" y="7391400"/>
              <a:ext cx="760413" cy="1274763"/>
            </a:xfrm>
            <a:custGeom>
              <a:avLst/>
              <a:gdLst>
                <a:gd name="T0" fmla="*/ 202 w 202"/>
                <a:gd name="T1" fmla="*/ 155 h 337"/>
                <a:gd name="T2" fmla="*/ 202 w 202"/>
                <a:gd name="T3" fmla="*/ 155 h 337"/>
                <a:gd name="T4" fmla="*/ 202 w 202"/>
                <a:gd name="T5" fmla="*/ 140 h 337"/>
                <a:gd name="T6" fmla="*/ 202 w 202"/>
                <a:gd name="T7" fmla="*/ 140 h 337"/>
                <a:gd name="T8" fmla="*/ 202 w 202"/>
                <a:gd name="T9" fmla="*/ 85 h 337"/>
                <a:gd name="T10" fmla="*/ 202 w 202"/>
                <a:gd name="T11" fmla="*/ 73 h 337"/>
                <a:gd name="T12" fmla="*/ 202 w 202"/>
                <a:gd name="T13" fmla="*/ 73 h 337"/>
                <a:gd name="T14" fmla="*/ 202 w 202"/>
                <a:gd name="T15" fmla="*/ 0 h 337"/>
                <a:gd name="T16" fmla="*/ 0 w 202"/>
                <a:gd name="T17" fmla="*/ 36 h 337"/>
                <a:gd name="T18" fmla="*/ 0 w 202"/>
                <a:gd name="T19" fmla="*/ 302 h 337"/>
                <a:gd name="T20" fmla="*/ 202 w 202"/>
                <a:gd name="T21" fmla="*/ 337 h 337"/>
                <a:gd name="T22" fmla="*/ 202 w 202"/>
                <a:gd name="T23" fmla="*/ 265 h 337"/>
                <a:gd name="T24" fmla="*/ 202 w 202"/>
                <a:gd name="T25" fmla="*/ 265 h 337"/>
                <a:gd name="T26" fmla="*/ 202 w 202"/>
                <a:gd name="T27" fmla="*/ 253 h 337"/>
                <a:gd name="T28" fmla="*/ 202 w 202"/>
                <a:gd name="T29" fmla="*/ 155 h 337"/>
                <a:gd name="T30" fmla="*/ 140 w 202"/>
                <a:gd name="T31" fmla="*/ 182 h 337"/>
                <a:gd name="T32" fmla="*/ 137 w 202"/>
                <a:gd name="T33" fmla="*/ 194 h 337"/>
                <a:gd name="T34" fmla="*/ 133 w 202"/>
                <a:gd name="T35" fmla="*/ 205 h 337"/>
                <a:gd name="T36" fmla="*/ 127 w 202"/>
                <a:gd name="T37" fmla="*/ 214 h 337"/>
                <a:gd name="T38" fmla="*/ 120 w 202"/>
                <a:gd name="T39" fmla="*/ 221 h 337"/>
                <a:gd name="T40" fmla="*/ 112 w 202"/>
                <a:gd name="T41" fmla="*/ 226 h 337"/>
                <a:gd name="T42" fmla="*/ 103 w 202"/>
                <a:gd name="T43" fmla="*/ 228 h 337"/>
                <a:gd name="T44" fmla="*/ 93 w 202"/>
                <a:gd name="T45" fmla="*/ 229 h 337"/>
                <a:gd name="T46" fmla="*/ 84 w 202"/>
                <a:gd name="T47" fmla="*/ 227 h 337"/>
                <a:gd name="T48" fmla="*/ 75 w 202"/>
                <a:gd name="T49" fmla="*/ 224 h 337"/>
                <a:gd name="T50" fmla="*/ 68 w 202"/>
                <a:gd name="T51" fmla="*/ 219 h 337"/>
                <a:gd name="T52" fmla="*/ 62 w 202"/>
                <a:gd name="T53" fmla="*/ 211 h 337"/>
                <a:gd name="T54" fmla="*/ 57 w 202"/>
                <a:gd name="T55" fmla="*/ 203 h 337"/>
                <a:gd name="T56" fmla="*/ 53 w 202"/>
                <a:gd name="T57" fmla="*/ 193 h 337"/>
                <a:gd name="T58" fmla="*/ 51 w 202"/>
                <a:gd name="T59" fmla="*/ 182 h 337"/>
                <a:gd name="T60" fmla="*/ 50 w 202"/>
                <a:gd name="T61" fmla="*/ 170 h 337"/>
                <a:gd name="T62" fmla="*/ 51 w 202"/>
                <a:gd name="T63" fmla="*/ 158 h 337"/>
                <a:gd name="T64" fmla="*/ 53 w 202"/>
                <a:gd name="T65" fmla="*/ 147 h 337"/>
                <a:gd name="T66" fmla="*/ 56 w 202"/>
                <a:gd name="T67" fmla="*/ 137 h 337"/>
                <a:gd name="T68" fmla="*/ 61 w 202"/>
                <a:gd name="T69" fmla="*/ 128 h 337"/>
                <a:gd name="T70" fmla="*/ 68 w 202"/>
                <a:gd name="T71" fmla="*/ 120 h 337"/>
                <a:gd name="T72" fmla="*/ 76 w 202"/>
                <a:gd name="T73" fmla="*/ 114 h 337"/>
                <a:gd name="T74" fmla="*/ 84 w 202"/>
                <a:gd name="T75" fmla="*/ 111 h 337"/>
                <a:gd name="T76" fmla="*/ 94 w 202"/>
                <a:gd name="T77" fmla="*/ 109 h 337"/>
                <a:gd name="T78" fmla="*/ 104 w 202"/>
                <a:gd name="T79" fmla="*/ 109 h 337"/>
                <a:gd name="T80" fmla="*/ 113 w 202"/>
                <a:gd name="T81" fmla="*/ 112 h 337"/>
                <a:gd name="T82" fmla="*/ 120 w 202"/>
                <a:gd name="T83" fmla="*/ 117 h 337"/>
                <a:gd name="T84" fmla="*/ 128 w 202"/>
                <a:gd name="T85" fmla="*/ 124 h 337"/>
                <a:gd name="T86" fmla="*/ 133 w 202"/>
                <a:gd name="T87" fmla="*/ 133 h 337"/>
                <a:gd name="T88" fmla="*/ 138 w 202"/>
                <a:gd name="T89" fmla="*/ 143 h 337"/>
                <a:gd name="T90" fmla="*/ 140 w 202"/>
                <a:gd name="T91" fmla="*/ 155 h 337"/>
                <a:gd name="T92" fmla="*/ 141 w 202"/>
                <a:gd name="T93" fmla="*/ 168 h 337"/>
                <a:gd name="T94" fmla="*/ 140 w 202"/>
                <a:gd name="T95" fmla="*/ 18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337">
                  <a:moveTo>
                    <a:pt x="202" y="155"/>
                  </a:moveTo>
                  <a:cubicBezTo>
                    <a:pt x="202" y="155"/>
                    <a:pt x="202" y="155"/>
                    <a:pt x="202" y="155"/>
                  </a:cubicBezTo>
                  <a:cubicBezTo>
                    <a:pt x="202" y="140"/>
                    <a:pt x="202" y="140"/>
                    <a:pt x="202" y="140"/>
                  </a:cubicBezTo>
                  <a:cubicBezTo>
                    <a:pt x="202" y="140"/>
                    <a:pt x="202" y="140"/>
                    <a:pt x="202" y="140"/>
                  </a:cubicBezTo>
                  <a:cubicBezTo>
                    <a:pt x="202" y="85"/>
                    <a:pt x="202" y="85"/>
                    <a:pt x="202" y="85"/>
                  </a:cubicBezTo>
                  <a:cubicBezTo>
                    <a:pt x="202" y="73"/>
                    <a:pt x="202" y="73"/>
                    <a:pt x="202" y="73"/>
                  </a:cubicBezTo>
                  <a:cubicBezTo>
                    <a:pt x="202" y="73"/>
                    <a:pt x="202" y="73"/>
                    <a:pt x="202" y="73"/>
                  </a:cubicBezTo>
                  <a:cubicBezTo>
                    <a:pt x="202" y="0"/>
                    <a:pt x="202" y="0"/>
                    <a:pt x="202" y="0"/>
                  </a:cubicBezTo>
                  <a:cubicBezTo>
                    <a:pt x="0" y="36"/>
                    <a:pt x="0" y="36"/>
                    <a:pt x="0" y="36"/>
                  </a:cubicBezTo>
                  <a:cubicBezTo>
                    <a:pt x="0" y="302"/>
                    <a:pt x="0" y="302"/>
                    <a:pt x="0" y="302"/>
                  </a:cubicBezTo>
                  <a:cubicBezTo>
                    <a:pt x="202" y="337"/>
                    <a:pt x="202" y="337"/>
                    <a:pt x="202" y="337"/>
                  </a:cubicBezTo>
                  <a:cubicBezTo>
                    <a:pt x="202" y="265"/>
                    <a:pt x="202" y="265"/>
                    <a:pt x="202" y="265"/>
                  </a:cubicBezTo>
                  <a:cubicBezTo>
                    <a:pt x="202" y="265"/>
                    <a:pt x="202" y="265"/>
                    <a:pt x="202" y="265"/>
                  </a:cubicBezTo>
                  <a:cubicBezTo>
                    <a:pt x="202" y="253"/>
                    <a:pt x="202" y="253"/>
                    <a:pt x="202" y="253"/>
                  </a:cubicBezTo>
                  <a:lnTo>
                    <a:pt x="202" y="155"/>
                  </a:lnTo>
                  <a:close/>
                  <a:moveTo>
                    <a:pt x="140" y="182"/>
                  </a:moveTo>
                  <a:cubicBezTo>
                    <a:pt x="139" y="186"/>
                    <a:pt x="139" y="190"/>
                    <a:pt x="137" y="194"/>
                  </a:cubicBezTo>
                  <a:cubicBezTo>
                    <a:pt x="136" y="198"/>
                    <a:pt x="135" y="201"/>
                    <a:pt x="133" y="205"/>
                  </a:cubicBezTo>
                  <a:cubicBezTo>
                    <a:pt x="131" y="208"/>
                    <a:pt x="129" y="211"/>
                    <a:pt x="127" y="214"/>
                  </a:cubicBezTo>
                  <a:cubicBezTo>
                    <a:pt x="125" y="217"/>
                    <a:pt x="122" y="219"/>
                    <a:pt x="120" y="221"/>
                  </a:cubicBezTo>
                  <a:cubicBezTo>
                    <a:pt x="117" y="223"/>
                    <a:pt x="114" y="225"/>
                    <a:pt x="112" y="226"/>
                  </a:cubicBezTo>
                  <a:cubicBezTo>
                    <a:pt x="109" y="227"/>
                    <a:pt x="106" y="228"/>
                    <a:pt x="103" y="228"/>
                  </a:cubicBezTo>
                  <a:cubicBezTo>
                    <a:pt x="99" y="229"/>
                    <a:pt x="96" y="229"/>
                    <a:pt x="93" y="229"/>
                  </a:cubicBezTo>
                  <a:cubicBezTo>
                    <a:pt x="90" y="229"/>
                    <a:pt x="86" y="228"/>
                    <a:pt x="84" y="227"/>
                  </a:cubicBezTo>
                  <a:cubicBezTo>
                    <a:pt x="81" y="226"/>
                    <a:pt x="78" y="225"/>
                    <a:pt x="75" y="224"/>
                  </a:cubicBezTo>
                  <a:cubicBezTo>
                    <a:pt x="73" y="222"/>
                    <a:pt x="70" y="221"/>
                    <a:pt x="68" y="219"/>
                  </a:cubicBezTo>
                  <a:cubicBezTo>
                    <a:pt x="66" y="216"/>
                    <a:pt x="64" y="214"/>
                    <a:pt x="62" y="211"/>
                  </a:cubicBezTo>
                  <a:cubicBezTo>
                    <a:pt x="60" y="209"/>
                    <a:pt x="58" y="206"/>
                    <a:pt x="57" y="203"/>
                  </a:cubicBezTo>
                  <a:cubicBezTo>
                    <a:pt x="55" y="200"/>
                    <a:pt x="54" y="197"/>
                    <a:pt x="53" y="193"/>
                  </a:cubicBezTo>
                  <a:cubicBezTo>
                    <a:pt x="52" y="190"/>
                    <a:pt x="51" y="186"/>
                    <a:pt x="51" y="182"/>
                  </a:cubicBezTo>
                  <a:cubicBezTo>
                    <a:pt x="50" y="179"/>
                    <a:pt x="50" y="175"/>
                    <a:pt x="50" y="170"/>
                  </a:cubicBezTo>
                  <a:cubicBezTo>
                    <a:pt x="50" y="166"/>
                    <a:pt x="50" y="162"/>
                    <a:pt x="51" y="158"/>
                  </a:cubicBezTo>
                  <a:cubicBezTo>
                    <a:pt x="51" y="154"/>
                    <a:pt x="52" y="150"/>
                    <a:pt x="53" y="147"/>
                  </a:cubicBezTo>
                  <a:cubicBezTo>
                    <a:pt x="54" y="143"/>
                    <a:pt x="55" y="140"/>
                    <a:pt x="56" y="137"/>
                  </a:cubicBezTo>
                  <a:cubicBezTo>
                    <a:pt x="58" y="134"/>
                    <a:pt x="60" y="131"/>
                    <a:pt x="61" y="128"/>
                  </a:cubicBezTo>
                  <a:cubicBezTo>
                    <a:pt x="63" y="125"/>
                    <a:pt x="66" y="122"/>
                    <a:pt x="68" y="120"/>
                  </a:cubicBezTo>
                  <a:cubicBezTo>
                    <a:pt x="70" y="118"/>
                    <a:pt x="73" y="116"/>
                    <a:pt x="76" y="114"/>
                  </a:cubicBezTo>
                  <a:cubicBezTo>
                    <a:pt x="78" y="113"/>
                    <a:pt x="81" y="112"/>
                    <a:pt x="84" y="111"/>
                  </a:cubicBezTo>
                  <a:cubicBezTo>
                    <a:pt x="87" y="110"/>
                    <a:pt x="91" y="109"/>
                    <a:pt x="94" y="109"/>
                  </a:cubicBezTo>
                  <a:cubicBezTo>
                    <a:pt x="98" y="109"/>
                    <a:pt x="101" y="109"/>
                    <a:pt x="104" y="109"/>
                  </a:cubicBezTo>
                  <a:cubicBezTo>
                    <a:pt x="107" y="110"/>
                    <a:pt x="110" y="111"/>
                    <a:pt x="113" y="112"/>
                  </a:cubicBezTo>
                  <a:cubicBezTo>
                    <a:pt x="115" y="113"/>
                    <a:pt x="118" y="115"/>
                    <a:pt x="120" y="117"/>
                  </a:cubicBezTo>
                  <a:cubicBezTo>
                    <a:pt x="123" y="119"/>
                    <a:pt x="125" y="121"/>
                    <a:pt x="128" y="124"/>
                  </a:cubicBezTo>
                  <a:cubicBezTo>
                    <a:pt x="130" y="126"/>
                    <a:pt x="132" y="129"/>
                    <a:pt x="133" y="133"/>
                  </a:cubicBezTo>
                  <a:cubicBezTo>
                    <a:pt x="135" y="136"/>
                    <a:pt x="136" y="139"/>
                    <a:pt x="138" y="143"/>
                  </a:cubicBezTo>
                  <a:cubicBezTo>
                    <a:pt x="139" y="147"/>
                    <a:pt x="139" y="151"/>
                    <a:pt x="140" y="155"/>
                  </a:cubicBezTo>
                  <a:cubicBezTo>
                    <a:pt x="141" y="159"/>
                    <a:pt x="141" y="163"/>
                    <a:pt x="141" y="168"/>
                  </a:cubicBezTo>
                  <a:cubicBezTo>
                    <a:pt x="141" y="173"/>
                    <a:pt x="141" y="177"/>
                    <a:pt x="140"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3" name="Freeform 42"/>
            <p:cNvSpPr>
              <a:spLocks/>
            </p:cNvSpPr>
            <p:nvPr/>
          </p:nvSpPr>
          <p:spPr bwMode="auto">
            <a:xfrm>
              <a:off x="4289425" y="7648575"/>
              <a:ext cx="528638" cy="374650"/>
            </a:xfrm>
            <a:custGeom>
              <a:avLst/>
              <a:gdLst>
                <a:gd name="T0" fmla="*/ 0 w 141"/>
                <a:gd name="T1" fmla="*/ 76 h 99"/>
                <a:gd name="T2" fmla="*/ 30 w 141"/>
                <a:gd name="T3" fmla="*/ 99 h 99"/>
                <a:gd name="T4" fmla="*/ 141 w 141"/>
                <a:gd name="T5" fmla="*/ 11 h 99"/>
                <a:gd name="T6" fmla="*/ 129 w 141"/>
                <a:gd name="T7" fmla="*/ 0 h 99"/>
                <a:gd name="T8" fmla="*/ 0 w 141"/>
                <a:gd name="T9" fmla="*/ 0 h 99"/>
                <a:gd name="T10" fmla="*/ 0 w 141"/>
                <a:gd name="T11" fmla="*/ 76 h 99"/>
              </a:gdLst>
              <a:ahLst/>
              <a:cxnLst>
                <a:cxn ang="0">
                  <a:pos x="T0" y="T1"/>
                </a:cxn>
                <a:cxn ang="0">
                  <a:pos x="T2" y="T3"/>
                </a:cxn>
                <a:cxn ang="0">
                  <a:pos x="T4" y="T5"/>
                </a:cxn>
                <a:cxn ang="0">
                  <a:pos x="T6" y="T7"/>
                </a:cxn>
                <a:cxn ang="0">
                  <a:pos x="T8" y="T9"/>
                </a:cxn>
                <a:cxn ang="0">
                  <a:pos x="T10" y="T11"/>
                </a:cxn>
              </a:cxnLst>
              <a:rect l="0" t="0" r="r" b="b"/>
              <a:pathLst>
                <a:path w="141" h="99">
                  <a:moveTo>
                    <a:pt x="0" y="76"/>
                  </a:moveTo>
                  <a:cubicBezTo>
                    <a:pt x="30" y="99"/>
                    <a:pt x="30" y="99"/>
                    <a:pt x="30" y="99"/>
                  </a:cubicBezTo>
                  <a:cubicBezTo>
                    <a:pt x="141" y="11"/>
                    <a:pt x="141" y="11"/>
                    <a:pt x="141" y="11"/>
                  </a:cubicBezTo>
                  <a:cubicBezTo>
                    <a:pt x="140" y="5"/>
                    <a:pt x="135" y="0"/>
                    <a:pt x="129" y="0"/>
                  </a:cubicBezTo>
                  <a:cubicBezTo>
                    <a:pt x="0" y="0"/>
                    <a:pt x="0" y="0"/>
                    <a:pt x="0" y="0"/>
                  </a:cubicBezTo>
                  <a:lnTo>
                    <a:pt x="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4" name="Freeform 43"/>
            <p:cNvSpPr>
              <a:spLocks/>
            </p:cNvSpPr>
            <p:nvPr/>
          </p:nvSpPr>
          <p:spPr bwMode="auto">
            <a:xfrm>
              <a:off x="3721100" y="7886700"/>
              <a:ext cx="176213" cy="284163"/>
            </a:xfrm>
            <a:custGeom>
              <a:avLst/>
              <a:gdLst>
                <a:gd name="T0" fmla="*/ 46 w 47"/>
                <a:gd name="T1" fmla="*/ 22 h 75"/>
                <a:gd name="T2" fmla="*/ 44 w 47"/>
                <a:gd name="T3" fmla="*/ 15 h 75"/>
                <a:gd name="T4" fmla="*/ 41 w 47"/>
                <a:gd name="T5" fmla="*/ 10 h 75"/>
                <a:gd name="T6" fmla="*/ 37 w 47"/>
                <a:gd name="T7" fmla="*/ 6 h 75"/>
                <a:gd name="T8" fmla="*/ 33 w 47"/>
                <a:gd name="T9" fmla="*/ 3 h 75"/>
                <a:gd name="T10" fmla="*/ 29 w 47"/>
                <a:gd name="T11" fmla="*/ 1 h 75"/>
                <a:gd name="T12" fmla="*/ 24 w 47"/>
                <a:gd name="T13" fmla="*/ 1 h 75"/>
                <a:gd name="T14" fmla="*/ 18 w 47"/>
                <a:gd name="T15" fmla="*/ 1 h 75"/>
                <a:gd name="T16" fmla="*/ 14 w 47"/>
                <a:gd name="T17" fmla="*/ 4 h 75"/>
                <a:gd name="T18" fmla="*/ 10 w 47"/>
                <a:gd name="T19" fmla="*/ 7 h 75"/>
                <a:gd name="T20" fmla="*/ 6 w 47"/>
                <a:gd name="T21" fmla="*/ 12 h 75"/>
                <a:gd name="T22" fmla="*/ 4 w 47"/>
                <a:gd name="T23" fmla="*/ 17 h 75"/>
                <a:gd name="T24" fmla="*/ 2 w 47"/>
                <a:gd name="T25" fmla="*/ 23 h 75"/>
                <a:gd name="T26" fmla="*/ 1 w 47"/>
                <a:gd name="T27" fmla="*/ 30 h 75"/>
                <a:gd name="T28" fmla="*/ 0 w 47"/>
                <a:gd name="T29" fmla="*/ 38 h 75"/>
                <a:gd name="T30" fmla="*/ 1 w 47"/>
                <a:gd name="T31" fmla="*/ 46 h 75"/>
                <a:gd name="T32" fmla="*/ 2 w 47"/>
                <a:gd name="T33" fmla="*/ 54 h 75"/>
                <a:gd name="T34" fmla="*/ 4 w 47"/>
                <a:gd name="T35" fmla="*/ 60 h 75"/>
                <a:gd name="T36" fmla="*/ 7 w 47"/>
                <a:gd name="T37" fmla="*/ 66 h 75"/>
                <a:gd name="T38" fmla="*/ 10 w 47"/>
                <a:gd name="T39" fmla="*/ 70 h 75"/>
                <a:gd name="T40" fmla="*/ 14 w 47"/>
                <a:gd name="T41" fmla="*/ 73 h 75"/>
                <a:gd name="T42" fmla="*/ 18 w 47"/>
                <a:gd name="T43" fmla="*/ 75 h 75"/>
                <a:gd name="T44" fmla="*/ 23 w 47"/>
                <a:gd name="T45" fmla="*/ 75 h 75"/>
                <a:gd name="T46" fmla="*/ 28 w 47"/>
                <a:gd name="T47" fmla="*/ 75 h 75"/>
                <a:gd name="T48" fmla="*/ 33 w 47"/>
                <a:gd name="T49" fmla="*/ 73 h 75"/>
                <a:gd name="T50" fmla="*/ 37 w 47"/>
                <a:gd name="T51" fmla="*/ 71 h 75"/>
                <a:gd name="T52" fmla="*/ 40 w 47"/>
                <a:gd name="T53" fmla="*/ 67 h 75"/>
                <a:gd name="T54" fmla="*/ 43 w 47"/>
                <a:gd name="T55" fmla="*/ 61 h 75"/>
                <a:gd name="T56" fmla="*/ 45 w 47"/>
                <a:gd name="T57" fmla="*/ 55 h 75"/>
                <a:gd name="T58" fmla="*/ 47 w 47"/>
                <a:gd name="T59" fmla="*/ 47 h 75"/>
                <a:gd name="T60" fmla="*/ 47 w 47"/>
                <a:gd name="T61" fmla="*/ 39 h 75"/>
                <a:gd name="T62" fmla="*/ 47 w 47"/>
                <a:gd name="T63" fmla="*/ 30 h 75"/>
                <a:gd name="T64" fmla="*/ 46 w 47"/>
                <a:gd name="T6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75">
                  <a:moveTo>
                    <a:pt x="46" y="22"/>
                  </a:moveTo>
                  <a:cubicBezTo>
                    <a:pt x="45" y="20"/>
                    <a:pt x="44" y="17"/>
                    <a:pt x="44" y="15"/>
                  </a:cubicBezTo>
                  <a:cubicBezTo>
                    <a:pt x="43" y="13"/>
                    <a:pt x="42" y="11"/>
                    <a:pt x="41" y="10"/>
                  </a:cubicBezTo>
                  <a:cubicBezTo>
                    <a:pt x="40" y="8"/>
                    <a:pt x="38" y="7"/>
                    <a:pt x="37" y="6"/>
                  </a:cubicBezTo>
                  <a:cubicBezTo>
                    <a:pt x="36" y="4"/>
                    <a:pt x="35" y="3"/>
                    <a:pt x="33" y="3"/>
                  </a:cubicBezTo>
                  <a:cubicBezTo>
                    <a:pt x="32" y="2"/>
                    <a:pt x="30" y="1"/>
                    <a:pt x="29" y="1"/>
                  </a:cubicBezTo>
                  <a:cubicBezTo>
                    <a:pt x="27" y="1"/>
                    <a:pt x="26" y="0"/>
                    <a:pt x="24" y="1"/>
                  </a:cubicBezTo>
                  <a:cubicBezTo>
                    <a:pt x="22" y="1"/>
                    <a:pt x="20" y="1"/>
                    <a:pt x="18" y="1"/>
                  </a:cubicBezTo>
                  <a:cubicBezTo>
                    <a:pt x="17" y="2"/>
                    <a:pt x="15" y="3"/>
                    <a:pt x="14" y="4"/>
                  </a:cubicBezTo>
                  <a:cubicBezTo>
                    <a:pt x="12" y="5"/>
                    <a:pt x="11" y="6"/>
                    <a:pt x="10" y="7"/>
                  </a:cubicBezTo>
                  <a:cubicBezTo>
                    <a:pt x="9" y="8"/>
                    <a:pt x="7" y="10"/>
                    <a:pt x="6" y="12"/>
                  </a:cubicBezTo>
                  <a:cubicBezTo>
                    <a:pt x="5" y="13"/>
                    <a:pt x="5" y="15"/>
                    <a:pt x="4" y="17"/>
                  </a:cubicBezTo>
                  <a:cubicBezTo>
                    <a:pt x="3" y="19"/>
                    <a:pt x="2" y="21"/>
                    <a:pt x="2" y="23"/>
                  </a:cubicBezTo>
                  <a:cubicBezTo>
                    <a:pt x="1" y="26"/>
                    <a:pt x="1" y="28"/>
                    <a:pt x="1" y="30"/>
                  </a:cubicBezTo>
                  <a:cubicBezTo>
                    <a:pt x="1" y="33"/>
                    <a:pt x="0" y="35"/>
                    <a:pt x="0" y="38"/>
                  </a:cubicBezTo>
                  <a:cubicBezTo>
                    <a:pt x="0" y="41"/>
                    <a:pt x="1" y="44"/>
                    <a:pt x="1" y="46"/>
                  </a:cubicBezTo>
                  <a:cubicBezTo>
                    <a:pt x="1" y="49"/>
                    <a:pt x="2" y="51"/>
                    <a:pt x="2" y="54"/>
                  </a:cubicBezTo>
                  <a:cubicBezTo>
                    <a:pt x="3" y="56"/>
                    <a:pt x="3" y="58"/>
                    <a:pt x="4" y="60"/>
                  </a:cubicBezTo>
                  <a:cubicBezTo>
                    <a:pt x="5" y="62"/>
                    <a:pt x="6" y="64"/>
                    <a:pt x="7" y="66"/>
                  </a:cubicBezTo>
                  <a:cubicBezTo>
                    <a:pt x="8" y="67"/>
                    <a:pt x="9" y="68"/>
                    <a:pt x="10" y="70"/>
                  </a:cubicBezTo>
                  <a:cubicBezTo>
                    <a:pt x="12" y="71"/>
                    <a:pt x="13" y="72"/>
                    <a:pt x="14" y="73"/>
                  </a:cubicBezTo>
                  <a:cubicBezTo>
                    <a:pt x="15" y="73"/>
                    <a:pt x="17" y="74"/>
                    <a:pt x="18" y="75"/>
                  </a:cubicBezTo>
                  <a:cubicBezTo>
                    <a:pt x="20" y="75"/>
                    <a:pt x="22" y="75"/>
                    <a:pt x="23" y="75"/>
                  </a:cubicBezTo>
                  <a:cubicBezTo>
                    <a:pt x="25" y="75"/>
                    <a:pt x="27" y="75"/>
                    <a:pt x="28" y="75"/>
                  </a:cubicBezTo>
                  <a:cubicBezTo>
                    <a:pt x="30" y="75"/>
                    <a:pt x="31" y="74"/>
                    <a:pt x="33" y="73"/>
                  </a:cubicBezTo>
                  <a:cubicBezTo>
                    <a:pt x="34" y="73"/>
                    <a:pt x="35" y="72"/>
                    <a:pt x="37" y="71"/>
                  </a:cubicBezTo>
                  <a:cubicBezTo>
                    <a:pt x="38" y="70"/>
                    <a:pt x="39" y="68"/>
                    <a:pt x="40" y="67"/>
                  </a:cubicBezTo>
                  <a:cubicBezTo>
                    <a:pt x="41" y="65"/>
                    <a:pt x="42" y="63"/>
                    <a:pt x="43" y="61"/>
                  </a:cubicBezTo>
                  <a:cubicBezTo>
                    <a:pt x="44" y="59"/>
                    <a:pt x="45" y="57"/>
                    <a:pt x="45" y="55"/>
                  </a:cubicBezTo>
                  <a:cubicBezTo>
                    <a:pt x="46" y="52"/>
                    <a:pt x="47" y="50"/>
                    <a:pt x="47" y="47"/>
                  </a:cubicBezTo>
                  <a:cubicBezTo>
                    <a:pt x="47" y="45"/>
                    <a:pt x="47" y="42"/>
                    <a:pt x="47" y="39"/>
                  </a:cubicBezTo>
                  <a:cubicBezTo>
                    <a:pt x="47" y="36"/>
                    <a:pt x="47" y="33"/>
                    <a:pt x="47" y="30"/>
                  </a:cubicBezTo>
                  <a:cubicBezTo>
                    <a:pt x="47" y="27"/>
                    <a:pt x="46" y="24"/>
                    <a:pt x="4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grpSp>
      <p:grpSp>
        <p:nvGrpSpPr>
          <p:cNvPr id="165" name="Group 164"/>
          <p:cNvGrpSpPr/>
          <p:nvPr/>
        </p:nvGrpSpPr>
        <p:grpSpPr>
          <a:xfrm>
            <a:off x="9809600" y="1846292"/>
            <a:ext cx="843546" cy="376372"/>
            <a:chOff x="3001963" y="8221662"/>
            <a:chExt cx="6311901" cy="2816226"/>
          </a:xfrm>
          <a:solidFill>
            <a:schemeClr val="bg1">
              <a:lumMod val="50000"/>
            </a:schemeClr>
          </a:solidFill>
        </p:grpSpPr>
        <p:sp>
          <p:nvSpPr>
            <p:cNvPr id="167" name="Freeform 47"/>
            <p:cNvSpPr>
              <a:spLocks/>
            </p:cNvSpPr>
            <p:nvPr/>
          </p:nvSpPr>
          <p:spPr bwMode="auto">
            <a:xfrm>
              <a:off x="8059738" y="8221662"/>
              <a:ext cx="1122363" cy="2439988"/>
            </a:xfrm>
            <a:custGeom>
              <a:avLst/>
              <a:gdLst>
                <a:gd name="T0" fmla="*/ 293 w 299"/>
                <a:gd name="T1" fmla="*/ 546 h 648"/>
                <a:gd name="T2" fmla="*/ 240 w 299"/>
                <a:gd name="T3" fmla="*/ 443 h 648"/>
                <a:gd name="T4" fmla="*/ 192 w 299"/>
                <a:gd name="T5" fmla="*/ 393 h 648"/>
                <a:gd name="T6" fmla="*/ 234 w 299"/>
                <a:gd name="T7" fmla="*/ 280 h 648"/>
                <a:gd name="T8" fmla="*/ 253 w 299"/>
                <a:gd name="T9" fmla="*/ 157 h 648"/>
                <a:gd name="T10" fmla="*/ 220 w 299"/>
                <a:gd name="T11" fmla="*/ 49 h 648"/>
                <a:gd name="T12" fmla="*/ 120 w 299"/>
                <a:gd name="T13" fmla="*/ 11 h 648"/>
                <a:gd name="T14" fmla="*/ 37 w 299"/>
                <a:gd name="T15" fmla="*/ 84 h 648"/>
                <a:gd name="T16" fmla="*/ 3 w 299"/>
                <a:gd name="T17" fmla="*/ 194 h 648"/>
                <a:gd name="T18" fmla="*/ 10 w 299"/>
                <a:gd name="T19" fmla="*/ 316 h 648"/>
                <a:gd name="T20" fmla="*/ 37 w 299"/>
                <a:gd name="T21" fmla="*/ 418 h 648"/>
                <a:gd name="T22" fmla="*/ 40 w 299"/>
                <a:gd name="T23" fmla="*/ 430 h 648"/>
                <a:gd name="T24" fmla="*/ 153 w 299"/>
                <a:gd name="T25" fmla="*/ 615 h 648"/>
                <a:gd name="T26" fmla="*/ 252 w 299"/>
                <a:gd name="T27" fmla="*/ 636 h 648"/>
                <a:gd name="T28" fmla="*/ 293 w 299"/>
                <a:gd name="T29" fmla="*/ 54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648">
                  <a:moveTo>
                    <a:pt x="293" y="546"/>
                  </a:moveTo>
                  <a:cubicBezTo>
                    <a:pt x="287" y="507"/>
                    <a:pt x="266" y="473"/>
                    <a:pt x="240" y="443"/>
                  </a:cubicBezTo>
                  <a:cubicBezTo>
                    <a:pt x="225" y="426"/>
                    <a:pt x="209" y="409"/>
                    <a:pt x="192" y="393"/>
                  </a:cubicBezTo>
                  <a:cubicBezTo>
                    <a:pt x="209" y="357"/>
                    <a:pt x="223" y="319"/>
                    <a:pt x="234" y="280"/>
                  </a:cubicBezTo>
                  <a:cubicBezTo>
                    <a:pt x="245" y="240"/>
                    <a:pt x="254" y="199"/>
                    <a:pt x="253" y="157"/>
                  </a:cubicBezTo>
                  <a:cubicBezTo>
                    <a:pt x="252" y="120"/>
                    <a:pt x="243" y="80"/>
                    <a:pt x="220" y="49"/>
                  </a:cubicBezTo>
                  <a:cubicBezTo>
                    <a:pt x="197" y="18"/>
                    <a:pt x="159" y="0"/>
                    <a:pt x="120" y="11"/>
                  </a:cubicBezTo>
                  <a:cubicBezTo>
                    <a:pt x="84" y="22"/>
                    <a:pt x="55" y="52"/>
                    <a:pt x="37" y="84"/>
                  </a:cubicBezTo>
                  <a:cubicBezTo>
                    <a:pt x="17" y="117"/>
                    <a:pt x="6" y="156"/>
                    <a:pt x="3" y="194"/>
                  </a:cubicBezTo>
                  <a:cubicBezTo>
                    <a:pt x="0" y="235"/>
                    <a:pt x="4" y="276"/>
                    <a:pt x="10" y="316"/>
                  </a:cubicBezTo>
                  <a:cubicBezTo>
                    <a:pt x="16" y="351"/>
                    <a:pt x="24" y="386"/>
                    <a:pt x="37" y="418"/>
                  </a:cubicBezTo>
                  <a:cubicBezTo>
                    <a:pt x="38" y="422"/>
                    <a:pt x="39" y="426"/>
                    <a:pt x="40" y="430"/>
                  </a:cubicBezTo>
                  <a:cubicBezTo>
                    <a:pt x="58" y="500"/>
                    <a:pt x="91" y="574"/>
                    <a:pt x="153" y="615"/>
                  </a:cubicBezTo>
                  <a:cubicBezTo>
                    <a:pt x="181" y="634"/>
                    <a:pt x="219" y="648"/>
                    <a:pt x="252" y="636"/>
                  </a:cubicBezTo>
                  <a:cubicBezTo>
                    <a:pt x="289" y="623"/>
                    <a:pt x="299" y="581"/>
                    <a:pt x="293" y="5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8" name="Freeform 48"/>
            <p:cNvSpPr>
              <a:spLocks/>
            </p:cNvSpPr>
            <p:nvPr/>
          </p:nvSpPr>
          <p:spPr bwMode="auto">
            <a:xfrm>
              <a:off x="7397751" y="8904288"/>
              <a:ext cx="912813" cy="1674813"/>
            </a:xfrm>
            <a:custGeom>
              <a:avLst/>
              <a:gdLst>
                <a:gd name="T0" fmla="*/ 242 w 243"/>
                <a:gd name="T1" fmla="*/ 393 h 445"/>
                <a:gd name="T2" fmla="*/ 227 w 243"/>
                <a:gd name="T3" fmla="*/ 335 h 445"/>
                <a:gd name="T4" fmla="*/ 205 w 243"/>
                <a:gd name="T5" fmla="*/ 278 h 445"/>
                <a:gd name="T6" fmla="*/ 191 w 243"/>
                <a:gd name="T7" fmla="*/ 250 h 445"/>
                <a:gd name="T8" fmla="*/ 162 w 243"/>
                <a:gd name="T9" fmla="*/ 175 h 445"/>
                <a:gd name="T10" fmla="*/ 105 w 243"/>
                <a:gd name="T11" fmla="*/ 69 h 445"/>
                <a:gd name="T12" fmla="*/ 65 w 243"/>
                <a:gd name="T13" fmla="*/ 25 h 445"/>
                <a:gd name="T14" fmla="*/ 16 w 243"/>
                <a:gd name="T15" fmla="*/ 8 h 445"/>
                <a:gd name="T16" fmla="*/ 4 w 243"/>
                <a:gd name="T17" fmla="*/ 57 h 445"/>
                <a:gd name="T18" fmla="*/ 20 w 243"/>
                <a:gd name="T19" fmla="*/ 113 h 445"/>
                <a:gd name="T20" fmla="*/ 106 w 243"/>
                <a:gd name="T21" fmla="*/ 244 h 445"/>
                <a:gd name="T22" fmla="*/ 125 w 243"/>
                <a:gd name="T23" fmla="*/ 266 h 445"/>
                <a:gd name="T24" fmla="*/ 128 w 243"/>
                <a:gd name="T25" fmla="*/ 303 h 445"/>
                <a:gd name="T26" fmla="*/ 175 w 243"/>
                <a:gd name="T27" fmla="*/ 412 h 445"/>
                <a:gd name="T28" fmla="*/ 223 w 243"/>
                <a:gd name="T29" fmla="*/ 441 h 445"/>
                <a:gd name="T30" fmla="*/ 242 w 243"/>
                <a:gd name="T31" fmla="*/ 39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3" h="445">
                  <a:moveTo>
                    <a:pt x="242" y="393"/>
                  </a:moveTo>
                  <a:cubicBezTo>
                    <a:pt x="240" y="373"/>
                    <a:pt x="234" y="354"/>
                    <a:pt x="227" y="335"/>
                  </a:cubicBezTo>
                  <a:cubicBezTo>
                    <a:pt x="221" y="316"/>
                    <a:pt x="213" y="297"/>
                    <a:pt x="205" y="278"/>
                  </a:cubicBezTo>
                  <a:cubicBezTo>
                    <a:pt x="200" y="269"/>
                    <a:pt x="196" y="259"/>
                    <a:pt x="191" y="250"/>
                  </a:cubicBezTo>
                  <a:cubicBezTo>
                    <a:pt x="184" y="224"/>
                    <a:pt x="173" y="199"/>
                    <a:pt x="162" y="175"/>
                  </a:cubicBezTo>
                  <a:cubicBezTo>
                    <a:pt x="147" y="138"/>
                    <a:pt x="129" y="102"/>
                    <a:pt x="105" y="69"/>
                  </a:cubicBezTo>
                  <a:cubicBezTo>
                    <a:pt x="94" y="53"/>
                    <a:pt x="81" y="38"/>
                    <a:pt x="65" y="25"/>
                  </a:cubicBezTo>
                  <a:cubicBezTo>
                    <a:pt x="53" y="16"/>
                    <a:pt x="33" y="0"/>
                    <a:pt x="16" y="8"/>
                  </a:cubicBezTo>
                  <a:cubicBezTo>
                    <a:pt x="0" y="17"/>
                    <a:pt x="2" y="42"/>
                    <a:pt x="4" y="57"/>
                  </a:cubicBezTo>
                  <a:cubicBezTo>
                    <a:pt x="7" y="77"/>
                    <a:pt x="13" y="95"/>
                    <a:pt x="20" y="113"/>
                  </a:cubicBezTo>
                  <a:cubicBezTo>
                    <a:pt x="41" y="161"/>
                    <a:pt x="73" y="204"/>
                    <a:pt x="106" y="244"/>
                  </a:cubicBezTo>
                  <a:cubicBezTo>
                    <a:pt x="112" y="251"/>
                    <a:pt x="118" y="259"/>
                    <a:pt x="125" y="266"/>
                  </a:cubicBezTo>
                  <a:cubicBezTo>
                    <a:pt x="125" y="278"/>
                    <a:pt x="126" y="291"/>
                    <a:pt x="128" y="303"/>
                  </a:cubicBezTo>
                  <a:cubicBezTo>
                    <a:pt x="134" y="342"/>
                    <a:pt x="150" y="381"/>
                    <a:pt x="175" y="412"/>
                  </a:cubicBezTo>
                  <a:cubicBezTo>
                    <a:pt x="186" y="425"/>
                    <a:pt x="204" y="445"/>
                    <a:pt x="223" y="441"/>
                  </a:cubicBezTo>
                  <a:cubicBezTo>
                    <a:pt x="243" y="437"/>
                    <a:pt x="243" y="408"/>
                    <a:pt x="242" y="3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69" name="Freeform 49"/>
            <p:cNvSpPr>
              <a:spLocks/>
            </p:cNvSpPr>
            <p:nvPr/>
          </p:nvSpPr>
          <p:spPr bwMode="auto">
            <a:xfrm>
              <a:off x="9167813" y="10571163"/>
              <a:ext cx="63500" cy="60325"/>
            </a:xfrm>
            <a:custGeom>
              <a:avLst/>
              <a:gdLst>
                <a:gd name="T0" fmla="*/ 0 w 40"/>
                <a:gd name="T1" fmla="*/ 0 h 38"/>
                <a:gd name="T2" fmla="*/ 40 w 40"/>
                <a:gd name="T3" fmla="*/ 0 h 38"/>
                <a:gd name="T4" fmla="*/ 40 w 40"/>
                <a:gd name="T5" fmla="*/ 5 h 38"/>
                <a:gd name="T6" fmla="*/ 21 w 40"/>
                <a:gd name="T7" fmla="*/ 5 h 38"/>
                <a:gd name="T8" fmla="*/ 21 w 40"/>
                <a:gd name="T9" fmla="*/ 38 h 38"/>
                <a:gd name="T10" fmla="*/ 19 w 40"/>
                <a:gd name="T11" fmla="*/ 38 h 38"/>
                <a:gd name="T12" fmla="*/ 19 w 40"/>
                <a:gd name="T13" fmla="*/ 5 h 38"/>
                <a:gd name="T14" fmla="*/ 0 w 40"/>
                <a:gd name="T15" fmla="*/ 5 h 38"/>
                <a:gd name="T16" fmla="*/ 0 w 4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8">
                  <a:moveTo>
                    <a:pt x="0" y="0"/>
                  </a:moveTo>
                  <a:lnTo>
                    <a:pt x="40" y="0"/>
                  </a:lnTo>
                  <a:lnTo>
                    <a:pt x="40" y="5"/>
                  </a:lnTo>
                  <a:lnTo>
                    <a:pt x="21" y="5"/>
                  </a:lnTo>
                  <a:lnTo>
                    <a:pt x="21" y="38"/>
                  </a:lnTo>
                  <a:lnTo>
                    <a:pt x="19" y="38"/>
                  </a:lnTo>
                  <a:lnTo>
                    <a:pt x="19" y="5"/>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70" name="Freeform 50"/>
            <p:cNvSpPr>
              <a:spLocks/>
            </p:cNvSpPr>
            <p:nvPr/>
          </p:nvSpPr>
          <p:spPr bwMode="auto">
            <a:xfrm>
              <a:off x="9242426" y="10571163"/>
              <a:ext cx="71438" cy="60325"/>
            </a:xfrm>
            <a:custGeom>
              <a:avLst/>
              <a:gdLst>
                <a:gd name="T0" fmla="*/ 1 w 19"/>
                <a:gd name="T1" fmla="*/ 3 h 16"/>
                <a:gd name="T2" fmla="*/ 1 w 19"/>
                <a:gd name="T3" fmla="*/ 3 h 16"/>
                <a:gd name="T4" fmla="*/ 1 w 19"/>
                <a:gd name="T5" fmla="*/ 4 h 16"/>
                <a:gd name="T6" fmla="*/ 1 w 19"/>
                <a:gd name="T7" fmla="*/ 5 h 16"/>
                <a:gd name="T8" fmla="*/ 1 w 19"/>
                <a:gd name="T9" fmla="*/ 6 h 16"/>
                <a:gd name="T10" fmla="*/ 1 w 19"/>
                <a:gd name="T11" fmla="*/ 7 h 16"/>
                <a:gd name="T12" fmla="*/ 1 w 19"/>
                <a:gd name="T13" fmla="*/ 16 h 16"/>
                <a:gd name="T14" fmla="*/ 0 w 19"/>
                <a:gd name="T15" fmla="*/ 16 h 16"/>
                <a:gd name="T16" fmla="*/ 0 w 19"/>
                <a:gd name="T17" fmla="*/ 0 h 16"/>
                <a:gd name="T18" fmla="*/ 2 w 19"/>
                <a:gd name="T19" fmla="*/ 0 h 16"/>
                <a:gd name="T20" fmla="*/ 8 w 19"/>
                <a:gd name="T21" fmla="*/ 9 h 16"/>
                <a:gd name="T22" fmla="*/ 8 w 19"/>
                <a:gd name="T23" fmla="*/ 11 h 16"/>
                <a:gd name="T24" fmla="*/ 9 w 19"/>
                <a:gd name="T25" fmla="*/ 12 h 16"/>
                <a:gd name="T26" fmla="*/ 10 w 19"/>
                <a:gd name="T27" fmla="*/ 11 h 16"/>
                <a:gd name="T28" fmla="*/ 11 w 19"/>
                <a:gd name="T29" fmla="*/ 9 h 16"/>
                <a:gd name="T30" fmla="*/ 17 w 19"/>
                <a:gd name="T31" fmla="*/ 0 h 16"/>
                <a:gd name="T32" fmla="*/ 19 w 19"/>
                <a:gd name="T33" fmla="*/ 0 h 16"/>
                <a:gd name="T34" fmla="*/ 19 w 19"/>
                <a:gd name="T35" fmla="*/ 16 h 16"/>
                <a:gd name="T36" fmla="*/ 17 w 19"/>
                <a:gd name="T37" fmla="*/ 16 h 16"/>
                <a:gd name="T38" fmla="*/ 17 w 19"/>
                <a:gd name="T39" fmla="*/ 7 h 16"/>
                <a:gd name="T40" fmla="*/ 17 w 19"/>
                <a:gd name="T41" fmla="*/ 6 h 16"/>
                <a:gd name="T42" fmla="*/ 17 w 19"/>
                <a:gd name="T43" fmla="*/ 5 h 16"/>
                <a:gd name="T44" fmla="*/ 17 w 19"/>
                <a:gd name="T45" fmla="*/ 4 h 16"/>
                <a:gd name="T46" fmla="*/ 17 w 19"/>
                <a:gd name="T47" fmla="*/ 3 h 16"/>
                <a:gd name="T48" fmla="*/ 17 w 19"/>
                <a:gd name="T49" fmla="*/ 3 h 16"/>
                <a:gd name="T50" fmla="*/ 10 w 19"/>
                <a:gd name="T51" fmla="*/ 14 h 16"/>
                <a:gd name="T52" fmla="*/ 9 w 19"/>
                <a:gd name="T53" fmla="*/ 14 h 16"/>
                <a:gd name="T54" fmla="*/ 1 w 19"/>
                <a:gd name="T5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16">
                  <a:moveTo>
                    <a:pt x="1" y="3"/>
                  </a:moveTo>
                  <a:cubicBezTo>
                    <a:pt x="1" y="3"/>
                    <a:pt x="1" y="3"/>
                    <a:pt x="1" y="3"/>
                  </a:cubicBezTo>
                  <a:cubicBezTo>
                    <a:pt x="1" y="3"/>
                    <a:pt x="1" y="4"/>
                    <a:pt x="1" y="4"/>
                  </a:cubicBezTo>
                  <a:cubicBezTo>
                    <a:pt x="1" y="4"/>
                    <a:pt x="1" y="5"/>
                    <a:pt x="1" y="5"/>
                  </a:cubicBezTo>
                  <a:cubicBezTo>
                    <a:pt x="1" y="5"/>
                    <a:pt x="1" y="6"/>
                    <a:pt x="1" y="6"/>
                  </a:cubicBezTo>
                  <a:cubicBezTo>
                    <a:pt x="1" y="6"/>
                    <a:pt x="1" y="7"/>
                    <a:pt x="1" y="7"/>
                  </a:cubicBezTo>
                  <a:cubicBezTo>
                    <a:pt x="1" y="16"/>
                    <a:pt x="1" y="16"/>
                    <a:pt x="1" y="16"/>
                  </a:cubicBezTo>
                  <a:cubicBezTo>
                    <a:pt x="0" y="16"/>
                    <a:pt x="0" y="16"/>
                    <a:pt x="0" y="16"/>
                  </a:cubicBezTo>
                  <a:cubicBezTo>
                    <a:pt x="0" y="0"/>
                    <a:pt x="0" y="0"/>
                    <a:pt x="0" y="0"/>
                  </a:cubicBezTo>
                  <a:cubicBezTo>
                    <a:pt x="2" y="0"/>
                    <a:pt x="2" y="0"/>
                    <a:pt x="2" y="0"/>
                  </a:cubicBezTo>
                  <a:cubicBezTo>
                    <a:pt x="8" y="9"/>
                    <a:pt x="8" y="9"/>
                    <a:pt x="8" y="9"/>
                  </a:cubicBezTo>
                  <a:cubicBezTo>
                    <a:pt x="8" y="10"/>
                    <a:pt x="8" y="10"/>
                    <a:pt x="8" y="11"/>
                  </a:cubicBezTo>
                  <a:cubicBezTo>
                    <a:pt x="9" y="11"/>
                    <a:pt x="9" y="12"/>
                    <a:pt x="9" y="12"/>
                  </a:cubicBezTo>
                  <a:cubicBezTo>
                    <a:pt x="10" y="12"/>
                    <a:pt x="10" y="11"/>
                    <a:pt x="10" y="11"/>
                  </a:cubicBezTo>
                  <a:cubicBezTo>
                    <a:pt x="11" y="10"/>
                    <a:pt x="11" y="10"/>
                    <a:pt x="11" y="9"/>
                  </a:cubicBezTo>
                  <a:cubicBezTo>
                    <a:pt x="17" y="0"/>
                    <a:pt x="17" y="0"/>
                    <a:pt x="17" y="0"/>
                  </a:cubicBezTo>
                  <a:cubicBezTo>
                    <a:pt x="19" y="0"/>
                    <a:pt x="19" y="0"/>
                    <a:pt x="19" y="0"/>
                  </a:cubicBezTo>
                  <a:cubicBezTo>
                    <a:pt x="19" y="16"/>
                    <a:pt x="19" y="16"/>
                    <a:pt x="19" y="16"/>
                  </a:cubicBezTo>
                  <a:cubicBezTo>
                    <a:pt x="17" y="16"/>
                    <a:pt x="17" y="16"/>
                    <a:pt x="17" y="16"/>
                  </a:cubicBezTo>
                  <a:cubicBezTo>
                    <a:pt x="17" y="7"/>
                    <a:pt x="17" y="7"/>
                    <a:pt x="17" y="7"/>
                  </a:cubicBezTo>
                  <a:cubicBezTo>
                    <a:pt x="17" y="7"/>
                    <a:pt x="17" y="6"/>
                    <a:pt x="17" y="6"/>
                  </a:cubicBezTo>
                  <a:cubicBezTo>
                    <a:pt x="17" y="6"/>
                    <a:pt x="17" y="5"/>
                    <a:pt x="17" y="5"/>
                  </a:cubicBezTo>
                  <a:cubicBezTo>
                    <a:pt x="17" y="5"/>
                    <a:pt x="17" y="4"/>
                    <a:pt x="17" y="4"/>
                  </a:cubicBezTo>
                  <a:cubicBezTo>
                    <a:pt x="17" y="3"/>
                    <a:pt x="17" y="3"/>
                    <a:pt x="17" y="3"/>
                  </a:cubicBezTo>
                  <a:cubicBezTo>
                    <a:pt x="17" y="3"/>
                    <a:pt x="17" y="3"/>
                    <a:pt x="17" y="3"/>
                  </a:cubicBezTo>
                  <a:cubicBezTo>
                    <a:pt x="10" y="14"/>
                    <a:pt x="10" y="14"/>
                    <a:pt x="10" y="14"/>
                  </a:cubicBezTo>
                  <a:cubicBezTo>
                    <a:pt x="9" y="14"/>
                    <a:pt x="9" y="14"/>
                    <a:pt x="9" y="14"/>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71" name="Freeform 51"/>
            <p:cNvSpPr>
              <a:spLocks/>
            </p:cNvSpPr>
            <p:nvPr/>
          </p:nvSpPr>
          <p:spPr bwMode="auto">
            <a:xfrm>
              <a:off x="3001963" y="9904413"/>
              <a:ext cx="1965325" cy="1106488"/>
            </a:xfrm>
            <a:custGeom>
              <a:avLst/>
              <a:gdLst>
                <a:gd name="T0" fmla="*/ 0 w 523"/>
                <a:gd name="T1" fmla="*/ 34 h 294"/>
                <a:gd name="T2" fmla="*/ 45 w 523"/>
                <a:gd name="T3" fmla="*/ 34 h 294"/>
                <a:gd name="T4" fmla="*/ 88 w 523"/>
                <a:gd name="T5" fmla="*/ 9 h 294"/>
                <a:gd name="T6" fmla="*/ 142 w 523"/>
                <a:gd name="T7" fmla="*/ 0 h 294"/>
                <a:gd name="T8" fmla="*/ 216 w 523"/>
                <a:gd name="T9" fmla="*/ 15 h 294"/>
                <a:gd name="T10" fmla="*/ 263 w 523"/>
                <a:gd name="T11" fmla="*/ 57 h 294"/>
                <a:gd name="T12" fmla="*/ 312 w 523"/>
                <a:gd name="T13" fmla="*/ 15 h 294"/>
                <a:gd name="T14" fmla="*/ 380 w 523"/>
                <a:gd name="T15" fmla="*/ 0 h 294"/>
                <a:gd name="T16" fmla="*/ 440 w 523"/>
                <a:gd name="T17" fmla="*/ 9 h 294"/>
                <a:gd name="T18" fmla="*/ 485 w 523"/>
                <a:gd name="T19" fmla="*/ 35 h 294"/>
                <a:gd name="T20" fmla="*/ 513 w 523"/>
                <a:gd name="T21" fmla="*/ 75 h 294"/>
                <a:gd name="T22" fmla="*/ 523 w 523"/>
                <a:gd name="T23" fmla="*/ 127 h 294"/>
                <a:gd name="T24" fmla="*/ 523 w 523"/>
                <a:gd name="T25" fmla="*/ 294 h 294"/>
                <a:gd name="T26" fmla="*/ 477 w 523"/>
                <a:gd name="T27" fmla="*/ 294 h 294"/>
                <a:gd name="T28" fmla="*/ 477 w 523"/>
                <a:gd name="T29" fmla="*/ 127 h 294"/>
                <a:gd name="T30" fmla="*/ 470 w 523"/>
                <a:gd name="T31" fmla="*/ 91 h 294"/>
                <a:gd name="T32" fmla="*/ 449 w 523"/>
                <a:gd name="T33" fmla="*/ 65 h 294"/>
                <a:gd name="T34" fmla="*/ 418 w 523"/>
                <a:gd name="T35" fmla="*/ 48 h 294"/>
                <a:gd name="T36" fmla="*/ 380 w 523"/>
                <a:gd name="T37" fmla="*/ 42 h 294"/>
                <a:gd name="T38" fmla="*/ 345 w 523"/>
                <a:gd name="T39" fmla="*/ 48 h 294"/>
                <a:gd name="T40" fmla="*/ 314 w 523"/>
                <a:gd name="T41" fmla="*/ 63 h 294"/>
                <a:gd name="T42" fmla="*/ 292 w 523"/>
                <a:gd name="T43" fmla="*/ 90 h 294"/>
                <a:gd name="T44" fmla="*/ 284 w 523"/>
                <a:gd name="T45" fmla="*/ 127 h 294"/>
                <a:gd name="T46" fmla="*/ 284 w 523"/>
                <a:gd name="T47" fmla="*/ 294 h 294"/>
                <a:gd name="T48" fmla="*/ 238 w 523"/>
                <a:gd name="T49" fmla="*/ 294 h 294"/>
                <a:gd name="T50" fmla="*/ 238 w 523"/>
                <a:gd name="T51" fmla="*/ 127 h 294"/>
                <a:gd name="T52" fmla="*/ 230 w 523"/>
                <a:gd name="T53" fmla="*/ 90 h 294"/>
                <a:gd name="T54" fmla="*/ 210 w 523"/>
                <a:gd name="T55" fmla="*/ 63 h 294"/>
                <a:gd name="T56" fmla="*/ 179 w 523"/>
                <a:gd name="T57" fmla="*/ 48 h 294"/>
                <a:gd name="T58" fmla="*/ 141 w 523"/>
                <a:gd name="T59" fmla="*/ 42 h 294"/>
                <a:gd name="T60" fmla="*/ 106 w 523"/>
                <a:gd name="T61" fmla="*/ 48 h 294"/>
                <a:gd name="T62" fmla="*/ 75 w 523"/>
                <a:gd name="T63" fmla="*/ 63 h 294"/>
                <a:gd name="T64" fmla="*/ 53 w 523"/>
                <a:gd name="T65" fmla="*/ 90 h 294"/>
                <a:gd name="T66" fmla="*/ 45 w 523"/>
                <a:gd name="T67" fmla="*/ 127 h 294"/>
                <a:gd name="T68" fmla="*/ 45 w 523"/>
                <a:gd name="T69" fmla="*/ 294 h 294"/>
                <a:gd name="T70" fmla="*/ 0 w 523"/>
                <a:gd name="T71" fmla="*/ 294 h 294"/>
                <a:gd name="T72" fmla="*/ 0 w 523"/>
                <a:gd name="T73" fmla="*/ 3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 h="294">
                  <a:moveTo>
                    <a:pt x="0" y="34"/>
                  </a:moveTo>
                  <a:cubicBezTo>
                    <a:pt x="45" y="34"/>
                    <a:pt x="45" y="34"/>
                    <a:pt x="45" y="34"/>
                  </a:cubicBezTo>
                  <a:cubicBezTo>
                    <a:pt x="57" y="24"/>
                    <a:pt x="71" y="15"/>
                    <a:pt x="88" y="9"/>
                  </a:cubicBezTo>
                  <a:cubicBezTo>
                    <a:pt x="104" y="3"/>
                    <a:pt x="122" y="0"/>
                    <a:pt x="142" y="0"/>
                  </a:cubicBezTo>
                  <a:cubicBezTo>
                    <a:pt x="170" y="0"/>
                    <a:pt x="195" y="5"/>
                    <a:pt x="216" y="15"/>
                  </a:cubicBezTo>
                  <a:cubicBezTo>
                    <a:pt x="236" y="26"/>
                    <a:pt x="252" y="39"/>
                    <a:pt x="263" y="57"/>
                  </a:cubicBezTo>
                  <a:cubicBezTo>
                    <a:pt x="276" y="39"/>
                    <a:pt x="293" y="26"/>
                    <a:pt x="312" y="15"/>
                  </a:cubicBezTo>
                  <a:cubicBezTo>
                    <a:pt x="332" y="5"/>
                    <a:pt x="355" y="0"/>
                    <a:pt x="380" y="0"/>
                  </a:cubicBezTo>
                  <a:cubicBezTo>
                    <a:pt x="403" y="0"/>
                    <a:pt x="423" y="3"/>
                    <a:pt x="440" y="9"/>
                  </a:cubicBezTo>
                  <a:cubicBezTo>
                    <a:pt x="458" y="15"/>
                    <a:pt x="473" y="24"/>
                    <a:pt x="485" y="35"/>
                  </a:cubicBezTo>
                  <a:cubicBezTo>
                    <a:pt x="497" y="46"/>
                    <a:pt x="507" y="60"/>
                    <a:pt x="513" y="75"/>
                  </a:cubicBezTo>
                  <a:cubicBezTo>
                    <a:pt x="520" y="91"/>
                    <a:pt x="523" y="108"/>
                    <a:pt x="523" y="127"/>
                  </a:cubicBezTo>
                  <a:cubicBezTo>
                    <a:pt x="523" y="294"/>
                    <a:pt x="523" y="294"/>
                    <a:pt x="523" y="294"/>
                  </a:cubicBezTo>
                  <a:cubicBezTo>
                    <a:pt x="477" y="294"/>
                    <a:pt x="477" y="294"/>
                    <a:pt x="477" y="294"/>
                  </a:cubicBezTo>
                  <a:cubicBezTo>
                    <a:pt x="477" y="127"/>
                    <a:pt x="477" y="127"/>
                    <a:pt x="477" y="127"/>
                  </a:cubicBezTo>
                  <a:cubicBezTo>
                    <a:pt x="477" y="114"/>
                    <a:pt x="475" y="102"/>
                    <a:pt x="470" y="91"/>
                  </a:cubicBezTo>
                  <a:cubicBezTo>
                    <a:pt x="465" y="81"/>
                    <a:pt x="458" y="72"/>
                    <a:pt x="449" y="65"/>
                  </a:cubicBezTo>
                  <a:cubicBezTo>
                    <a:pt x="440" y="57"/>
                    <a:pt x="430" y="52"/>
                    <a:pt x="418" y="48"/>
                  </a:cubicBezTo>
                  <a:cubicBezTo>
                    <a:pt x="406" y="44"/>
                    <a:pt x="394" y="42"/>
                    <a:pt x="380" y="42"/>
                  </a:cubicBezTo>
                  <a:cubicBezTo>
                    <a:pt x="368" y="42"/>
                    <a:pt x="356" y="44"/>
                    <a:pt x="345" y="48"/>
                  </a:cubicBezTo>
                  <a:cubicBezTo>
                    <a:pt x="333" y="51"/>
                    <a:pt x="323" y="56"/>
                    <a:pt x="314" y="63"/>
                  </a:cubicBezTo>
                  <a:cubicBezTo>
                    <a:pt x="305" y="70"/>
                    <a:pt x="298" y="79"/>
                    <a:pt x="292" y="90"/>
                  </a:cubicBezTo>
                  <a:cubicBezTo>
                    <a:pt x="287" y="100"/>
                    <a:pt x="284" y="113"/>
                    <a:pt x="284" y="127"/>
                  </a:cubicBezTo>
                  <a:cubicBezTo>
                    <a:pt x="284" y="294"/>
                    <a:pt x="284" y="294"/>
                    <a:pt x="284" y="294"/>
                  </a:cubicBezTo>
                  <a:cubicBezTo>
                    <a:pt x="238" y="294"/>
                    <a:pt x="238" y="294"/>
                    <a:pt x="238" y="294"/>
                  </a:cubicBezTo>
                  <a:cubicBezTo>
                    <a:pt x="238" y="127"/>
                    <a:pt x="238" y="127"/>
                    <a:pt x="238" y="127"/>
                  </a:cubicBezTo>
                  <a:cubicBezTo>
                    <a:pt x="238" y="113"/>
                    <a:pt x="236" y="100"/>
                    <a:pt x="230" y="90"/>
                  </a:cubicBezTo>
                  <a:cubicBezTo>
                    <a:pt x="225" y="79"/>
                    <a:pt x="218" y="70"/>
                    <a:pt x="210" y="63"/>
                  </a:cubicBezTo>
                  <a:cubicBezTo>
                    <a:pt x="201" y="56"/>
                    <a:pt x="191" y="51"/>
                    <a:pt x="179" y="48"/>
                  </a:cubicBezTo>
                  <a:cubicBezTo>
                    <a:pt x="167" y="44"/>
                    <a:pt x="155" y="42"/>
                    <a:pt x="141" y="42"/>
                  </a:cubicBezTo>
                  <a:cubicBezTo>
                    <a:pt x="129" y="42"/>
                    <a:pt x="117" y="44"/>
                    <a:pt x="106" y="48"/>
                  </a:cubicBezTo>
                  <a:cubicBezTo>
                    <a:pt x="94" y="51"/>
                    <a:pt x="84" y="56"/>
                    <a:pt x="75" y="63"/>
                  </a:cubicBezTo>
                  <a:cubicBezTo>
                    <a:pt x="66" y="70"/>
                    <a:pt x="59" y="79"/>
                    <a:pt x="53" y="90"/>
                  </a:cubicBezTo>
                  <a:cubicBezTo>
                    <a:pt x="48" y="100"/>
                    <a:pt x="45" y="113"/>
                    <a:pt x="45" y="127"/>
                  </a:cubicBezTo>
                  <a:cubicBezTo>
                    <a:pt x="45" y="294"/>
                    <a:pt x="45" y="294"/>
                    <a:pt x="45" y="294"/>
                  </a:cubicBezTo>
                  <a:cubicBezTo>
                    <a:pt x="0" y="294"/>
                    <a:pt x="0" y="294"/>
                    <a:pt x="0" y="294"/>
                  </a:cubicBezTo>
                  <a:lnTo>
                    <a:pt x="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72" name="Freeform 52"/>
            <p:cNvSpPr>
              <a:spLocks/>
            </p:cNvSpPr>
            <p:nvPr/>
          </p:nvSpPr>
          <p:spPr bwMode="auto">
            <a:xfrm>
              <a:off x="5170488" y="9904413"/>
              <a:ext cx="1127125" cy="1133475"/>
            </a:xfrm>
            <a:custGeom>
              <a:avLst/>
              <a:gdLst>
                <a:gd name="T0" fmla="*/ 0 w 300"/>
                <a:gd name="T1" fmla="*/ 221 h 301"/>
                <a:gd name="T2" fmla="*/ 72 w 300"/>
                <a:gd name="T3" fmla="*/ 250 h 301"/>
                <a:gd name="T4" fmla="*/ 149 w 300"/>
                <a:gd name="T5" fmla="*/ 260 h 301"/>
                <a:gd name="T6" fmla="*/ 193 w 300"/>
                <a:gd name="T7" fmla="*/ 257 h 301"/>
                <a:gd name="T8" fmla="*/ 226 w 300"/>
                <a:gd name="T9" fmla="*/ 247 h 301"/>
                <a:gd name="T10" fmla="*/ 247 w 300"/>
                <a:gd name="T11" fmla="*/ 231 h 301"/>
                <a:gd name="T12" fmla="*/ 254 w 300"/>
                <a:gd name="T13" fmla="*/ 208 h 301"/>
                <a:gd name="T14" fmla="*/ 250 w 300"/>
                <a:gd name="T15" fmla="*/ 191 h 301"/>
                <a:gd name="T16" fmla="*/ 234 w 300"/>
                <a:gd name="T17" fmla="*/ 179 h 301"/>
                <a:gd name="T18" fmla="*/ 203 w 300"/>
                <a:gd name="T19" fmla="*/ 171 h 301"/>
                <a:gd name="T20" fmla="*/ 151 w 300"/>
                <a:gd name="T21" fmla="*/ 166 h 301"/>
                <a:gd name="T22" fmla="*/ 113 w 300"/>
                <a:gd name="T23" fmla="*/ 163 h 301"/>
                <a:gd name="T24" fmla="*/ 77 w 300"/>
                <a:gd name="T25" fmla="*/ 158 h 301"/>
                <a:gd name="T26" fmla="*/ 47 w 300"/>
                <a:gd name="T27" fmla="*/ 149 h 301"/>
                <a:gd name="T28" fmla="*/ 24 w 300"/>
                <a:gd name="T29" fmla="*/ 136 h 301"/>
                <a:gd name="T30" fmla="*/ 8 w 300"/>
                <a:gd name="T31" fmla="*/ 115 h 301"/>
                <a:gd name="T32" fmla="*/ 3 w 300"/>
                <a:gd name="T33" fmla="*/ 86 h 301"/>
                <a:gd name="T34" fmla="*/ 9 w 300"/>
                <a:gd name="T35" fmla="*/ 56 h 301"/>
                <a:gd name="T36" fmla="*/ 25 w 300"/>
                <a:gd name="T37" fmla="*/ 33 h 301"/>
                <a:gd name="T38" fmla="*/ 49 w 300"/>
                <a:gd name="T39" fmla="*/ 17 h 301"/>
                <a:gd name="T40" fmla="*/ 78 w 300"/>
                <a:gd name="T41" fmla="*/ 7 h 301"/>
                <a:gd name="T42" fmla="*/ 108 w 300"/>
                <a:gd name="T43" fmla="*/ 1 h 301"/>
                <a:gd name="T44" fmla="*/ 138 w 300"/>
                <a:gd name="T45" fmla="*/ 0 h 301"/>
                <a:gd name="T46" fmla="*/ 215 w 300"/>
                <a:gd name="T47" fmla="*/ 7 h 301"/>
                <a:gd name="T48" fmla="*/ 284 w 300"/>
                <a:gd name="T49" fmla="*/ 29 h 301"/>
                <a:gd name="T50" fmla="*/ 284 w 300"/>
                <a:gd name="T51" fmla="*/ 75 h 301"/>
                <a:gd name="T52" fmla="*/ 213 w 300"/>
                <a:gd name="T53" fmla="*/ 49 h 301"/>
                <a:gd name="T54" fmla="*/ 138 w 300"/>
                <a:gd name="T55" fmla="*/ 40 h 301"/>
                <a:gd name="T56" fmla="*/ 101 w 300"/>
                <a:gd name="T57" fmla="*/ 43 h 301"/>
                <a:gd name="T58" fmla="*/ 73 w 300"/>
                <a:gd name="T59" fmla="*/ 51 h 301"/>
                <a:gd name="T60" fmla="*/ 56 w 300"/>
                <a:gd name="T61" fmla="*/ 65 h 301"/>
                <a:gd name="T62" fmla="*/ 50 w 300"/>
                <a:gd name="T63" fmla="*/ 85 h 301"/>
                <a:gd name="T64" fmla="*/ 54 w 300"/>
                <a:gd name="T65" fmla="*/ 100 h 301"/>
                <a:gd name="T66" fmla="*/ 70 w 300"/>
                <a:gd name="T67" fmla="*/ 110 h 301"/>
                <a:gd name="T68" fmla="*/ 102 w 300"/>
                <a:gd name="T69" fmla="*/ 117 h 301"/>
                <a:gd name="T70" fmla="*/ 155 w 300"/>
                <a:gd name="T71" fmla="*/ 122 h 301"/>
                <a:gd name="T72" fmla="*/ 224 w 300"/>
                <a:gd name="T73" fmla="*/ 130 h 301"/>
                <a:gd name="T74" fmla="*/ 269 w 300"/>
                <a:gd name="T75" fmla="*/ 145 h 301"/>
                <a:gd name="T76" fmla="*/ 293 w 300"/>
                <a:gd name="T77" fmla="*/ 170 h 301"/>
                <a:gd name="T78" fmla="*/ 300 w 300"/>
                <a:gd name="T79" fmla="*/ 207 h 301"/>
                <a:gd name="T80" fmla="*/ 290 w 300"/>
                <a:gd name="T81" fmla="*/ 250 h 301"/>
                <a:gd name="T82" fmla="*/ 260 w 300"/>
                <a:gd name="T83" fmla="*/ 279 h 301"/>
                <a:gd name="T84" fmla="*/ 212 w 300"/>
                <a:gd name="T85" fmla="*/ 295 h 301"/>
                <a:gd name="T86" fmla="*/ 149 w 300"/>
                <a:gd name="T87" fmla="*/ 301 h 301"/>
                <a:gd name="T88" fmla="*/ 71 w 300"/>
                <a:gd name="T89" fmla="*/ 294 h 301"/>
                <a:gd name="T90" fmla="*/ 0 w 300"/>
                <a:gd name="T91" fmla="*/ 269 h 301"/>
                <a:gd name="T92" fmla="*/ 0 w 300"/>
                <a:gd name="T93" fmla="*/ 22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0" h="301">
                  <a:moveTo>
                    <a:pt x="0" y="221"/>
                  </a:moveTo>
                  <a:cubicBezTo>
                    <a:pt x="24" y="233"/>
                    <a:pt x="47" y="243"/>
                    <a:pt x="72" y="250"/>
                  </a:cubicBezTo>
                  <a:cubicBezTo>
                    <a:pt x="96" y="256"/>
                    <a:pt x="122" y="260"/>
                    <a:pt x="149" y="260"/>
                  </a:cubicBezTo>
                  <a:cubicBezTo>
                    <a:pt x="165" y="260"/>
                    <a:pt x="180" y="259"/>
                    <a:pt x="193" y="257"/>
                  </a:cubicBezTo>
                  <a:cubicBezTo>
                    <a:pt x="206" y="254"/>
                    <a:pt x="217" y="251"/>
                    <a:pt x="226" y="247"/>
                  </a:cubicBezTo>
                  <a:cubicBezTo>
                    <a:pt x="235" y="243"/>
                    <a:pt x="242" y="238"/>
                    <a:pt x="247" y="231"/>
                  </a:cubicBezTo>
                  <a:cubicBezTo>
                    <a:pt x="252" y="225"/>
                    <a:pt x="254" y="217"/>
                    <a:pt x="254" y="208"/>
                  </a:cubicBezTo>
                  <a:cubicBezTo>
                    <a:pt x="254" y="201"/>
                    <a:pt x="253" y="196"/>
                    <a:pt x="250" y="191"/>
                  </a:cubicBezTo>
                  <a:cubicBezTo>
                    <a:pt x="247" y="187"/>
                    <a:pt x="242" y="183"/>
                    <a:pt x="234" y="179"/>
                  </a:cubicBezTo>
                  <a:cubicBezTo>
                    <a:pt x="226" y="176"/>
                    <a:pt x="216" y="173"/>
                    <a:pt x="203" y="171"/>
                  </a:cubicBezTo>
                  <a:cubicBezTo>
                    <a:pt x="189" y="169"/>
                    <a:pt x="172" y="167"/>
                    <a:pt x="151" y="166"/>
                  </a:cubicBezTo>
                  <a:cubicBezTo>
                    <a:pt x="138" y="165"/>
                    <a:pt x="125" y="164"/>
                    <a:pt x="113" y="163"/>
                  </a:cubicBezTo>
                  <a:cubicBezTo>
                    <a:pt x="100" y="161"/>
                    <a:pt x="88" y="160"/>
                    <a:pt x="77" y="158"/>
                  </a:cubicBezTo>
                  <a:cubicBezTo>
                    <a:pt x="66" y="156"/>
                    <a:pt x="56" y="153"/>
                    <a:pt x="47" y="149"/>
                  </a:cubicBezTo>
                  <a:cubicBezTo>
                    <a:pt x="38" y="146"/>
                    <a:pt x="30" y="141"/>
                    <a:pt x="24" y="136"/>
                  </a:cubicBezTo>
                  <a:cubicBezTo>
                    <a:pt x="17" y="130"/>
                    <a:pt x="12" y="123"/>
                    <a:pt x="8" y="115"/>
                  </a:cubicBezTo>
                  <a:cubicBezTo>
                    <a:pt x="5" y="107"/>
                    <a:pt x="3" y="98"/>
                    <a:pt x="3" y="86"/>
                  </a:cubicBezTo>
                  <a:cubicBezTo>
                    <a:pt x="3" y="75"/>
                    <a:pt x="5" y="65"/>
                    <a:pt x="9" y="56"/>
                  </a:cubicBezTo>
                  <a:cubicBezTo>
                    <a:pt x="13" y="47"/>
                    <a:pt x="18" y="39"/>
                    <a:pt x="25" y="33"/>
                  </a:cubicBezTo>
                  <a:cubicBezTo>
                    <a:pt x="32" y="27"/>
                    <a:pt x="40" y="21"/>
                    <a:pt x="49" y="17"/>
                  </a:cubicBezTo>
                  <a:cubicBezTo>
                    <a:pt x="58" y="13"/>
                    <a:pt x="68" y="9"/>
                    <a:pt x="78" y="7"/>
                  </a:cubicBezTo>
                  <a:cubicBezTo>
                    <a:pt x="88" y="4"/>
                    <a:pt x="98" y="2"/>
                    <a:pt x="108" y="1"/>
                  </a:cubicBezTo>
                  <a:cubicBezTo>
                    <a:pt x="118" y="0"/>
                    <a:pt x="128" y="0"/>
                    <a:pt x="138" y="0"/>
                  </a:cubicBezTo>
                  <a:cubicBezTo>
                    <a:pt x="164" y="0"/>
                    <a:pt x="190" y="2"/>
                    <a:pt x="215" y="7"/>
                  </a:cubicBezTo>
                  <a:cubicBezTo>
                    <a:pt x="240" y="12"/>
                    <a:pt x="263" y="19"/>
                    <a:pt x="284" y="29"/>
                  </a:cubicBezTo>
                  <a:cubicBezTo>
                    <a:pt x="284" y="75"/>
                    <a:pt x="284" y="75"/>
                    <a:pt x="284" y="75"/>
                  </a:cubicBezTo>
                  <a:cubicBezTo>
                    <a:pt x="260" y="64"/>
                    <a:pt x="236" y="55"/>
                    <a:pt x="213" y="49"/>
                  </a:cubicBezTo>
                  <a:cubicBezTo>
                    <a:pt x="189" y="43"/>
                    <a:pt x="164" y="40"/>
                    <a:pt x="138" y="40"/>
                  </a:cubicBezTo>
                  <a:cubicBezTo>
                    <a:pt x="124" y="40"/>
                    <a:pt x="112" y="41"/>
                    <a:pt x="101" y="43"/>
                  </a:cubicBezTo>
                  <a:cubicBezTo>
                    <a:pt x="90" y="45"/>
                    <a:pt x="81" y="48"/>
                    <a:pt x="73" y="51"/>
                  </a:cubicBezTo>
                  <a:cubicBezTo>
                    <a:pt x="66" y="55"/>
                    <a:pt x="60" y="60"/>
                    <a:pt x="56" y="65"/>
                  </a:cubicBezTo>
                  <a:cubicBezTo>
                    <a:pt x="52" y="71"/>
                    <a:pt x="50" y="77"/>
                    <a:pt x="50" y="85"/>
                  </a:cubicBezTo>
                  <a:cubicBezTo>
                    <a:pt x="50" y="90"/>
                    <a:pt x="51" y="95"/>
                    <a:pt x="54" y="100"/>
                  </a:cubicBezTo>
                  <a:cubicBezTo>
                    <a:pt x="57" y="104"/>
                    <a:pt x="62" y="107"/>
                    <a:pt x="70" y="110"/>
                  </a:cubicBezTo>
                  <a:cubicBezTo>
                    <a:pt x="78" y="113"/>
                    <a:pt x="88" y="115"/>
                    <a:pt x="102" y="117"/>
                  </a:cubicBezTo>
                  <a:cubicBezTo>
                    <a:pt x="116" y="119"/>
                    <a:pt x="133" y="121"/>
                    <a:pt x="155" y="122"/>
                  </a:cubicBezTo>
                  <a:cubicBezTo>
                    <a:pt x="182" y="124"/>
                    <a:pt x="205" y="126"/>
                    <a:pt x="224" y="130"/>
                  </a:cubicBezTo>
                  <a:cubicBezTo>
                    <a:pt x="243" y="133"/>
                    <a:pt x="258" y="139"/>
                    <a:pt x="269" y="145"/>
                  </a:cubicBezTo>
                  <a:cubicBezTo>
                    <a:pt x="280" y="152"/>
                    <a:pt x="288" y="160"/>
                    <a:pt x="293" y="170"/>
                  </a:cubicBezTo>
                  <a:cubicBezTo>
                    <a:pt x="298" y="180"/>
                    <a:pt x="300" y="193"/>
                    <a:pt x="300" y="207"/>
                  </a:cubicBezTo>
                  <a:cubicBezTo>
                    <a:pt x="300" y="224"/>
                    <a:pt x="297" y="238"/>
                    <a:pt x="290" y="250"/>
                  </a:cubicBezTo>
                  <a:cubicBezTo>
                    <a:pt x="283" y="262"/>
                    <a:pt x="273" y="271"/>
                    <a:pt x="260" y="279"/>
                  </a:cubicBezTo>
                  <a:cubicBezTo>
                    <a:pt x="246" y="286"/>
                    <a:pt x="230" y="292"/>
                    <a:pt x="212" y="295"/>
                  </a:cubicBezTo>
                  <a:cubicBezTo>
                    <a:pt x="193" y="299"/>
                    <a:pt x="172" y="301"/>
                    <a:pt x="149" y="301"/>
                  </a:cubicBezTo>
                  <a:cubicBezTo>
                    <a:pt x="121" y="301"/>
                    <a:pt x="95" y="298"/>
                    <a:pt x="71" y="294"/>
                  </a:cubicBezTo>
                  <a:cubicBezTo>
                    <a:pt x="47" y="289"/>
                    <a:pt x="23" y="281"/>
                    <a:pt x="0" y="269"/>
                  </a:cubicBezTo>
                  <a:lnTo>
                    <a:pt x="0"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73" name="Freeform 53"/>
            <p:cNvSpPr>
              <a:spLocks/>
            </p:cNvSpPr>
            <p:nvPr/>
          </p:nvSpPr>
          <p:spPr bwMode="auto">
            <a:xfrm>
              <a:off x="6503988" y="9904413"/>
              <a:ext cx="1209675" cy="1106488"/>
            </a:xfrm>
            <a:custGeom>
              <a:avLst/>
              <a:gdLst>
                <a:gd name="T0" fmla="*/ 161 w 322"/>
                <a:gd name="T1" fmla="*/ 42 h 294"/>
                <a:gd name="T2" fmla="*/ 114 w 322"/>
                <a:gd name="T3" fmla="*/ 47 h 294"/>
                <a:gd name="T4" fmla="*/ 78 w 322"/>
                <a:gd name="T5" fmla="*/ 63 h 294"/>
                <a:gd name="T6" fmla="*/ 54 w 322"/>
                <a:gd name="T7" fmla="*/ 89 h 294"/>
                <a:gd name="T8" fmla="*/ 46 w 322"/>
                <a:gd name="T9" fmla="*/ 127 h 294"/>
                <a:gd name="T10" fmla="*/ 46 w 322"/>
                <a:gd name="T11" fmla="*/ 294 h 294"/>
                <a:gd name="T12" fmla="*/ 0 w 322"/>
                <a:gd name="T13" fmla="*/ 294 h 294"/>
                <a:gd name="T14" fmla="*/ 0 w 322"/>
                <a:gd name="T15" fmla="*/ 34 h 294"/>
                <a:gd name="T16" fmla="*/ 46 w 322"/>
                <a:gd name="T17" fmla="*/ 34 h 294"/>
                <a:gd name="T18" fmla="*/ 100 w 322"/>
                <a:gd name="T19" fmla="*/ 8 h 294"/>
                <a:gd name="T20" fmla="*/ 163 w 322"/>
                <a:gd name="T21" fmla="*/ 0 h 294"/>
                <a:gd name="T22" fmla="*/ 233 w 322"/>
                <a:gd name="T23" fmla="*/ 9 h 294"/>
                <a:gd name="T24" fmla="*/ 282 w 322"/>
                <a:gd name="T25" fmla="*/ 34 h 294"/>
                <a:gd name="T26" fmla="*/ 312 w 322"/>
                <a:gd name="T27" fmla="*/ 74 h 294"/>
                <a:gd name="T28" fmla="*/ 322 w 322"/>
                <a:gd name="T29" fmla="*/ 127 h 294"/>
                <a:gd name="T30" fmla="*/ 322 w 322"/>
                <a:gd name="T31" fmla="*/ 294 h 294"/>
                <a:gd name="T32" fmla="*/ 277 w 322"/>
                <a:gd name="T33" fmla="*/ 294 h 294"/>
                <a:gd name="T34" fmla="*/ 277 w 322"/>
                <a:gd name="T35" fmla="*/ 127 h 294"/>
                <a:gd name="T36" fmla="*/ 268 w 322"/>
                <a:gd name="T37" fmla="*/ 89 h 294"/>
                <a:gd name="T38" fmla="*/ 244 w 322"/>
                <a:gd name="T39" fmla="*/ 63 h 294"/>
                <a:gd name="T40" fmla="*/ 208 w 322"/>
                <a:gd name="T41" fmla="*/ 47 h 294"/>
                <a:gd name="T42" fmla="*/ 161 w 322"/>
                <a:gd name="T43" fmla="*/ 4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2" h="294">
                  <a:moveTo>
                    <a:pt x="161" y="42"/>
                  </a:moveTo>
                  <a:cubicBezTo>
                    <a:pt x="144" y="42"/>
                    <a:pt x="129" y="44"/>
                    <a:pt x="114" y="47"/>
                  </a:cubicBezTo>
                  <a:cubicBezTo>
                    <a:pt x="100" y="51"/>
                    <a:pt x="88" y="56"/>
                    <a:pt x="78" y="63"/>
                  </a:cubicBezTo>
                  <a:cubicBezTo>
                    <a:pt x="68" y="69"/>
                    <a:pt x="60" y="78"/>
                    <a:pt x="54" y="89"/>
                  </a:cubicBezTo>
                  <a:cubicBezTo>
                    <a:pt x="49" y="100"/>
                    <a:pt x="46" y="112"/>
                    <a:pt x="46" y="127"/>
                  </a:cubicBezTo>
                  <a:cubicBezTo>
                    <a:pt x="46" y="294"/>
                    <a:pt x="46" y="294"/>
                    <a:pt x="46" y="294"/>
                  </a:cubicBezTo>
                  <a:cubicBezTo>
                    <a:pt x="0" y="294"/>
                    <a:pt x="0" y="294"/>
                    <a:pt x="0" y="294"/>
                  </a:cubicBezTo>
                  <a:cubicBezTo>
                    <a:pt x="0" y="34"/>
                    <a:pt x="0" y="34"/>
                    <a:pt x="0" y="34"/>
                  </a:cubicBezTo>
                  <a:cubicBezTo>
                    <a:pt x="46" y="34"/>
                    <a:pt x="46" y="34"/>
                    <a:pt x="46" y="34"/>
                  </a:cubicBezTo>
                  <a:cubicBezTo>
                    <a:pt x="62" y="22"/>
                    <a:pt x="80" y="13"/>
                    <a:pt x="100" y="8"/>
                  </a:cubicBezTo>
                  <a:cubicBezTo>
                    <a:pt x="119" y="2"/>
                    <a:pt x="140" y="0"/>
                    <a:pt x="163" y="0"/>
                  </a:cubicBezTo>
                  <a:cubicBezTo>
                    <a:pt x="190" y="0"/>
                    <a:pt x="213" y="3"/>
                    <a:pt x="233" y="9"/>
                  </a:cubicBezTo>
                  <a:cubicBezTo>
                    <a:pt x="252" y="15"/>
                    <a:pt x="269" y="23"/>
                    <a:pt x="282" y="34"/>
                  </a:cubicBezTo>
                  <a:cubicBezTo>
                    <a:pt x="295" y="45"/>
                    <a:pt x="306" y="58"/>
                    <a:pt x="312" y="74"/>
                  </a:cubicBezTo>
                  <a:cubicBezTo>
                    <a:pt x="319" y="90"/>
                    <a:pt x="322" y="107"/>
                    <a:pt x="322" y="127"/>
                  </a:cubicBezTo>
                  <a:cubicBezTo>
                    <a:pt x="322" y="294"/>
                    <a:pt x="322" y="294"/>
                    <a:pt x="322" y="294"/>
                  </a:cubicBezTo>
                  <a:cubicBezTo>
                    <a:pt x="277" y="294"/>
                    <a:pt x="277" y="294"/>
                    <a:pt x="277" y="294"/>
                  </a:cubicBezTo>
                  <a:cubicBezTo>
                    <a:pt x="277" y="127"/>
                    <a:pt x="277" y="127"/>
                    <a:pt x="277" y="127"/>
                  </a:cubicBezTo>
                  <a:cubicBezTo>
                    <a:pt x="277" y="112"/>
                    <a:pt x="274" y="100"/>
                    <a:pt x="268" y="89"/>
                  </a:cubicBezTo>
                  <a:cubicBezTo>
                    <a:pt x="263" y="78"/>
                    <a:pt x="255" y="69"/>
                    <a:pt x="244" y="63"/>
                  </a:cubicBezTo>
                  <a:cubicBezTo>
                    <a:pt x="234" y="56"/>
                    <a:pt x="222" y="51"/>
                    <a:pt x="208" y="47"/>
                  </a:cubicBezTo>
                  <a:cubicBezTo>
                    <a:pt x="194" y="44"/>
                    <a:pt x="178" y="42"/>
                    <a:pt x="16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74" name="Freeform 54"/>
            <p:cNvSpPr>
              <a:spLocks noEditPoints="1"/>
            </p:cNvSpPr>
            <p:nvPr/>
          </p:nvSpPr>
          <p:spPr bwMode="auto">
            <a:xfrm>
              <a:off x="7799388" y="10887075"/>
              <a:ext cx="128588" cy="123825"/>
            </a:xfrm>
            <a:custGeom>
              <a:avLst/>
              <a:gdLst>
                <a:gd name="T0" fmla="*/ 34 w 34"/>
                <a:gd name="T1" fmla="*/ 16 h 33"/>
                <a:gd name="T2" fmla="*/ 34 w 34"/>
                <a:gd name="T3" fmla="*/ 21 h 33"/>
                <a:gd name="T4" fmla="*/ 32 w 34"/>
                <a:gd name="T5" fmla="*/ 25 h 33"/>
                <a:gd name="T6" fmla="*/ 29 w 34"/>
                <a:gd name="T7" fmla="*/ 28 h 33"/>
                <a:gd name="T8" fmla="*/ 26 w 34"/>
                <a:gd name="T9" fmla="*/ 31 h 33"/>
                <a:gd name="T10" fmla="*/ 22 w 34"/>
                <a:gd name="T11" fmla="*/ 33 h 33"/>
                <a:gd name="T12" fmla="*/ 17 w 34"/>
                <a:gd name="T13" fmla="*/ 33 h 33"/>
                <a:gd name="T14" fmla="*/ 10 w 34"/>
                <a:gd name="T15" fmla="*/ 32 h 33"/>
                <a:gd name="T16" fmla="*/ 5 w 34"/>
                <a:gd name="T17" fmla="*/ 29 h 33"/>
                <a:gd name="T18" fmla="*/ 1 w 34"/>
                <a:gd name="T19" fmla="*/ 23 h 33"/>
                <a:gd name="T20" fmla="*/ 0 w 34"/>
                <a:gd name="T21" fmla="*/ 17 h 33"/>
                <a:gd name="T22" fmla="*/ 1 w 34"/>
                <a:gd name="T23" fmla="*/ 12 h 33"/>
                <a:gd name="T24" fmla="*/ 2 w 34"/>
                <a:gd name="T25" fmla="*/ 8 h 33"/>
                <a:gd name="T26" fmla="*/ 5 w 34"/>
                <a:gd name="T27" fmla="*/ 5 h 33"/>
                <a:gd name="T28" fmla="*/ 8 w 34"/>
                <a:gd name="T29" fmla="*/ 2 h 33"/>
                <a:gd name="T30" fmla="*/ 13 w 34"/>
                <a:gd name="T31" fmla="*/ 0 h 33"/>
                <a:gd name="T32" fmla="*/ 17 w 34"/>
                <a:gd name="T33" fmla="*/ 0 h 33"/>
                <a:gd name="T34" fmla="*/ 24 w 34"/>
                <a:gd name="T35" fmla="*/ 1 h 33"/>
                <a:gd name="T36" fmla="*/ 29 w 34"/>
                <a:gd name="T37" fmla="*/ 4 h 33"/>
                <a:gd name="T38" fmla="*/ 33 w 34"/>
                <a:gd name="T39" fmla="*/ 10 h 33"/>
                <a:gd name="T40" fmla="*/ 34 w 34"/>
                <a:gd name="T41" fmla="*/ 16 h 33"/>
                <a:gd name="T42" fmla="*/ 32 w 34"/>
                <a:gd name="T43" fmla="*/ 17 h 33"/>
                <a:gd name="T44" fmla="*/ 31 w 34"/>
                <a:gd name="T45" fmla="*/ 10 h 33"/>
                <a:gd name="T46" fmla="*/ 28 w 34"/>
                <a:gd name="T47" fmla="*/ 6 h 33"/>
                <a:gd name="T48" fmla="*/ 23 w 34"/>
                <a:gd name="T49" fmla="*/ 2 h 33"/>
                <a:gd name="T50" fmla="*/ 17 w 34"/>
                <a:gd name="T51" fmla="*/ 1 h 33"/>
                <a:gd name="T52" fmla="*/ 11 w 34"/>
                <a:gd name="T53" fmla="*/ 3 h 33"/>
                <a:gd name="T54" fmla="*/ 6 w 34"/>
                <a:gd name="T55" fmla="*/ 6 h 33"/>
                <a:gd name="T56" fmla="*/ 3 w 34"/>
                <a:gd name="T57" fmla="*/ 11 h 33"/>
                <a:gd name="T58" fmla="*/ 2 w 34"/>
                <a:gd name="T59" fmla="*/ 17 h 33"/>
                <a:gd name="T60" fmla="*/ 3 w 34"/>
                <a:gd name="T61" fmla="*/ 23 h 33"/>
                <a:gd name="T62" fmla="*/ 7 w 34"/>
                <a:gd name="T63" fmla="*/ 27 h 33"/>
                <a:gd name="T64" fmla="*/ 11 w 34"/>
                <a:gd name="T65" fmla="*/ 31 h 33"/>
                <a:gd name="T66" fmla="*/ 17 w 34"/>
                <a:gd name="T67" fmla="*/ 32 h 33"/>
                <a:gd name="T68" fmla="*/ 23 w 34"/>
                <a:gd name="T69" fmla="*/ 31 h 33"/>
                <a:gd name="T70" fmla="*/ 28 w 34"/>
                <a:gd name="T71" fmla="*/ 27 h 33"/>
                <a:gd name="T72" fmla="*/ 31 w 34"/>
                <a:gd name="T73" fmla="*/ 23 h 33"/>
                <a:gd name="T74" fmla="*/ 32 w 34"/>
                <a:gd name="T75"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33">
                  <a:moveTo>
                    <a:pt x="34" y="16"/>
                  </a:moveTo>
                  <a:cubicBezTo>
                    <a:pt x="34" y="18"/>
                    <a:pt x="34" y="20"/>
                    <a:pt x="34" y="21"/>
                  </a:cubicBezTo>
                  <a:cubicBezTo>
                    <a:pt x="33" y="22"/>
                    <a:pt x="33" y="24"/>
                    <a:pt x="32" y="25"/>
                  </a:cubicBezTo>
                  <a:cubicBezTo>
                    <a:pt x="31" y="26"/>
                    <a:pt x="30" y="27"/>
                    <a:pt x="29" y="28"/>
                  </a:cubicBezTo>
                  <a:cubicBezTo>
                    <a:pt x="28" y="29"/>
                    <a:pt x="27" y="30"/>
                    <a:pt x="26" y="31"/>
                  </a:cubicBezTo>
                  <a:cubicBezTo>
                    <a:pt x="25" y="32"/>
                    <a:pt x="23" y="32"/>
                    <a:pt x="22" y="33"/>
                  </a:cubicBezTo>
                  <a:cubicBezTo>
                    <a:pt x="20" y="33"/>
                    <a:pt x="19" y="33"/>
                    <a:pt x="17" y="33"/>
                  </a:cubicBezTo>
                  <a:cubicBezTo>
                    <a:pt x="15" y="33"/>
                    <a:pt x="12" y="33"/>
                    <a:pt x="10" y="32"/>
                  </a:cubicBezTo>
                  <a:cubicBezTo>
                    <a:pt x="8" y="31"/>
                    <a:pt x="6" y="30"/>
                    <a:pt x="5" y="29"/>
                  </a:cubicBezTo>
                  <a:cubicBezTo>
                    <a:pt x="3" y="27"/>
                    <a:pt x="2" y="25"/>
                    <a:pt x="1" y="23"/>
                  </a:cubicBezTo>
                  <a:cubicBezTo>
                    <a:pt x="1" y="21"/>
                    <a:pt x="0" y="19"/>
                    <a:pt x="0" y="17"/>
                  </a:cubicBezTo>
                  <a:cubicBezTo>
                    <a:pt x="0" y="15"/>
                    <a:pt x="0" y="13"/>
                    <a:pt x="1" y="12"/>
                  </a:cubicBezTo>
                  <a:cubicBezTo>
                    <a:pt x="1" y="11"/>
                    <a:pt x="2" y="9"/>
                    <a:pt x="2" y="8"/>
                  </a:cubicBezTo>
                  <a:cubicBezTo>
                    <a:pt x="3" y="7"/>
                    <a:pt x="4" y="6"/>
                    <a:pt x="5" y="5"/>
                  </a:cubicBezTo>
                  <a:cubicBezTo>
                    <a:pt x="6" y="4"/>
                    <a:pt x="7" y="3"/>
                    <a:pt x="8" y="2"/>
                  </a:cubicBezTo>
                  <a:cubicBezTo>
                    <a:pt x="10" y="1"/>
                    <a:pt x="11" y="1"/>
                    <a:pt x="13" y="0"/>
                  </a:cubicBezTo>
                  <a:cubicBezTo>
                    <a:pt x="14" y="0"/>
                    <a:pt x="16" y="0"/>
                    <a:pt x="17" y="0"/>
                  </a:cubicBezTo>
                  <a:cubicBezTo>
                    <a:pt x="20" y="0"/>
                    <a:pt x="22" y="0"/>
                    <a:pt x="24" y="1"/>
                  </a:cubicBezTo>
                  <a:cubicBezTo>
                    <a:pt x="26" y="2"/>
                    <a:pt x="28" y="3"/>
                    <a:pt x="29" y="4"/>
                  </a:cubicBezTo>
                  <a:cubicBezTo>
                    <a:pt x="31" y="6"/>
                    <a:pt x="32" y="8"/>
                    <a:pt x="33" y="10"/>
                  </a:cubicBezTo>
                  <a:cubicBezTo>
                    <a:pt x="34" y="12"/>
                    <a:pt x="34" y="14"/>
                    <a:pt x="34" y="16"/>
                  </a:cubicBezTo>
                  <a:close/>
                  <a:moveTo>
                    <a:pt x="32" y="17"/>
                  </a:moveTo>
                  <a:cubicBezTo>
                    <a:pt x="32" y="14"/>
                    <a:pt x="32" y="12"/>
                    <a:pt x="31" y="10"/>
                  </a:cubicBezTo>
                  <a:cubicBezTo>
                    <a:pt x="30" y="9"/>
                    <a:pt x="29" y="7"/>
                    <a:pt x="28" y="6"/>
                  </a:cubicBezTo>
                  <a:cubicBezTo>
                    <a:pt x="27" y="4"/>
                    <a:pt x="25" y="3"/>
                    <a:pt x="23" y="2"/>
                  </a:cubicBezTo>
                  <a:cubicBezTo>
                    <a:pt x="21" y="2"/>
                    <a:pt x="19" y="1"/>
                    <a:pt x="17" y="1"/>
                  </a:cubicBezTo>
                  <a:cubicBezTo>
                    <a:pt x="15" y="1"/>
                    <a:pt x="13" y="2"/>
                    <a:pt x="11" y="3"/>
                  </a:cubicBezTo>
                  <a:cubicBezTo>
                    <a:pt x="9" y="3"/>
                    <a:pt x="8" y="4"/>
                    <a:pt x="6" y="6"/>
                  </a:cubicBezTo>
                  <a:cubicBezTo>
                    <a:pt x="5" y="7"/>
                    <a:pt x="4" y="9"/>
                    <a:pt x="3" y="11"/>
                  </a:cubicBezTo>
                  <a:cubicBezTo>
                    <a:pt x="2" y="12"/>
                    <a:pt x="2" y="14"/>
                    <a:pt x="2" y="17"/>
                  </a:cubicBezTo>
                  <a:cubicBezTo>
                    <a:pt x="2" y="19"/>
                    <a:pt x="2" y="21"/>
                    <a:pt x="3" y="23"/>
                  </a:cubicBezTo>
                  <a:cubicBezTo>
                    <a:pt x="4" y="25"/>
                    <a:pt x="5" y="26"/>
                    <a:pt x="7" y="27"/>
                  </a:cubicBezTo>
                  <a:cubicBezTo>
                    <a:pt x="8" y="29"/>
                    <a:pt x="9" y="30"/>
                    <a:pt x="11" y="31"/>
                  </a:cubicBezTo>
                  <a:cubicBezTo>
                    <a:pt x="13" y="31"/>
                    <a:pt x="15" y="32"/>
                    <a:pt x="17" y="32"/>
                  </a:cubicBezTo>
                  <a:cubicBezTo>
                    <a:pt x="19" y="32"/>
                    <a:pt x="21" y="31"/>
                    <a:pt x="23" y="31"/>
                  </a:cubicBezTo>
                  <a:cubicBezTo>
                    <a:pt x="25" y="30"/>
                    <a:pt x="27" y="29"/>
                    <a:pt x="28" y="27"/>
                  </a:cubicBezTo>
                  <a:cubicBezTo>
                    <a:pt x="29" y="26"/>
                    <a:pt x="30" y="24"/>
                    <a:pt x="31" y="23"/>
                  </a:cubicBezTo>
                  <a:cubicBezTo>
                    <a:pt x="32" y="21"/>
                    <a:pt x="32" y="19"/>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175" name="Freeform 55"/>
            <p:cNvSpPr>
              <a:spLocks noEditPoints="1"/>
            </p:cNvSpPr>
            <p:nvPr/>
          </p:nvSpPr>
          <p:spPr bwMode="auto">
            <a:xfrm>
              <a:off x="7837488" y="10917238"/>
              <a:ext cx="60325" cy="63500"/>
            </a:xfrm>
            <a:custGeom>
              <a:avLst/>
              <a:gdLst>
                <a:gd name="T0" fmla="*/ 16 w 16"/>
                <a:gd name="T1" fmla="*/ 17 h 17"/>
                <a:gd name="T2" fmla="*/ 14 w 16"/>
                <a:gd name="T3" fmla="*/ 17 h 17"/>
                <a:gd name="T4" fmla="*/ 11 w 16"/>
                <a:gd name="T5" fmla="*/ 12 h 17"/>
                <a:gd name="T6" fmla="*/ 11 w 16"/>
                <a:gd name="T7" fmla="*/ 11 h 17"/>
                <a:gd name="T8" fmla="*/ 10 w 16"/>
                <a:gd name="T9" fmla="*/ 10 h 17"/>
                <a:gd name="T10" fmla="*/ 8 w 16"/>
                <a:gd name="T11" fmla="*/ 10 h 17"/>
                <a:gd name="T12" fmla="*/ 7 w 16"/>
                <a:gd name="T13" fmla="*/ 10 h 17"/>
                <a:gd name="T14" fmla="*/ 2 w 16"/>
                <a:gd name="T15" fmla="*/ 10 h 17"/>
                <a:gd name="T16" fmla="*/ 2 w 16"/>
                <a:gd name="T17" fmla="*/ 17 h 17"/>
                <a:gd name="T18" fmla="*/ 0 w 16"/>
                <a:gd name="T19" fmla="*/ 17 h 17"/>
                <a:gd name="T20" fmla="*/ 0 w 16"/>
                <a:gd name="T21" fmla="*/ 0 h 17"/>
                <a:gd name="T22" fmla="*/ 9 w 16"/>
                <a:gd name="T23" fmla="*/ 0 h 17"/>
                <a:gd name="T24" fmla="*/ 13 w 16"/>
                <a:gd name="T25" fmla="*/ 2 h 17"/>
                <a:gd name="T26" fmla="*/ 15 w 16"/>
                <a:gd name="T27" fmla="*/ 5 h 17"/>
                <a:gd name="T28" fmla="*/ 15 w 16"/>
                <a:gd name="T29" fmla="*/ 7 h 17"/>
                <a:gd name="T30" fmla="*/ 14 w 16"/>
                <a:gd name="T31" fmla="*/ 8 h 17"/>
                <a:gd name="T32" fmla="*/ 13 w 16"/>
                <a:gd name="T33" fmla="*/ 9 h 17"/>
                <a:gd name="T34" fmla="*/ 11 w 16"/>
                <a:gd name="T35" fmla="*/ 9 h 17"/>
                <a:gd name="T36" fmla="*/ 11 w 16"/>
                <a:gd name="T37" fmla="*/ 9 h 17"/>
                <a:gd name="T38" fmla="*/ 12 w 16"/>
                <a:gd name="T39" fmla="*/ 10 h 17"/>
                <a:gd name="T40" fmla="*/ 12 w 16"/>
                <a:gd name="T41" fmla="*/ 10 h 17"/>
                <a:gd name="T42" fmla="*/ 13 w 16"/>
                <a:gd name="T43" fmla="*/ 11 h 17"/>
                <a:gd name="T44" fmla="*/ 13 w 16"/>
                <a:gd name="T45" fmla="*/ 12 h 17"/>
                <a:gd name="T46" fmla="*/ 16 w 16"/>
                <a:gd name="T47" fmla="*/ 17 h 17"/>
                <a:gd name="T48" fmla="*/ 2 w 16"/>
                <a:gd name="T49" fmla="*/ 2 h 17"/>
                <a:gd name="T50" fmla="*/ 2 w 16"/>
                <a:gd name="T51" fmla="*/ 8 h 17"/>
                <a:gd name="T52" fmla="*/ 9 w 16"/>
                <a:gd name="T53" fmla="*/ 8 h 17"/>
                <a:gd name="T54" fmla="*/ 10 w 16"/>
                <a:gd name="T55" fmla="*/ 8 h 17"/>
                <a:gd name="T56" fmla="*/ 12 w 16"/>
                <a:gd name="T57" fmla="*/ 7 h 17"/>
                <a:gd name="T58" fmla="*/ 13 w 16"/>
                <a:gd name="T59" fmla="*/ 6 h 17"/>
                <a:gd name="T60" fmla="*/ 13 w 16"/>
                <a:gd name="T61" fmla="*/ 5 h 17"/>
                <a:gd name="T62" fmla="*/ 12 w 16"/>
                <a:gd name="T63" fmla="*/ 4 h 17"/>
                <a:gd name="T64" fmla="*/ 12 w 16"/>
                <a:gd name="T65" fmla="*/ 3 h 17"/>
                <a:gd name="T66" fmla="*/ 10 w 16"/>
                <a:gd name="T67" fmla="*/ 2 h 17"/>
                <a:gd name="T68" fmla="*/ 9 w 16"/>
                <a:gd name="T69" fmla="*/ 2 h 17"/>
                <a:gd name="T70" fmla="*/ 2 w 16"/>
                <a:gd name="T7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17">
                  <a:moveTo>
                    <a:pt x="16" y="17"/>
                  </a:moveTo>
                  <a:cubicBezTo>
                    <a:pt x="14" y="17"/>
                    <a:pt x="14" y="17"/>
                    <a:pt x="14" y="17"/>
                  </a:cubicBezTo>
                  <a:cubicBezTo>
                    <a:pt x="11" y="12"/>
                    <a:pt x="11" y="12"/>
                    <a:pt x="11" y="12"/>
                  </a:cubicBezTo>
                  <a:cubicBezTo>
                    <a:pt x="11" y="12"/>
                    <a:pt x="11" y="11"/>
                    <a:pt x="11" y="11"/>
                  </a:cubicBezTo>
                  <a:cubicBezTo>
                    <a:pt x="10" y="11"/>
                    <a:pt x="10" y="10"/>
                    <a:pt x="10" y="10"/>
                  </a:cubicBezTo>
                  <a:cubicBezTo>
                    <a:pt x="9" y="10"/>
                    <a:pt x="9" y="10"/>
                    <a:pt x="8" y="10"/>
                  </a:cubicBezTo>
                  <a:cubicBezTo>
                    <a:pt x="8" y="10"/>
                    <a:pt x="8" y="10"/>
                    <a:pt x="7" y="10"/>
                  </a:cubicBezTo>
                  <a:cubicBezTo>
                    <a:pt x="2" y="10"/>
                    <a:pt x="2" y="10"/>
                    <a:pt x="2" y="10"/>
                  </a:cubicBezTo>
                  <a:cubicBezTo>
                    <a:pt x="2" y="17"/>
                    <a:pt x="2" y="17"/>
                    <a:pt x="2" y="17"/>
                  </a:cubicBezTo>
                  <a:cubicBezTo>
                    <a:pt x="0" y="17"/>
                    <a:pt x="0" y="17"/>
                    <a:pt x="0" y="17"/>
                  </a:cubicBezTo>
                  <a:cubicBezTo>
                    <a:pt x="0" y="0"/>
                    <a:pt x="0" y="0"/>
                    <a:pt x="0" y="0"/>
                  </a:cubicBezTo>
                  <a:cubicBezTo>
                    <a:pt x="9" y="0"/>
                    <a:pt x="9" y="0"/>
                    <a:pt x="9" y="0"/>
                  </a:cubicBezTo>
                  <a:cubicBezTo>
                    <a:pt x="11" y="0"/>
                    <a:pt x="12" y="1"/>
                    <a:pt x="13" y="2"/>
                  </a:cubicBezTo>
                  <a:cubicBezTo>
                    <a:pt x="14" y="2"/>
                    <a:pt x="15" y="3"/>
                    <a:pt x="15" y="5"/>
                  </a:cubicBezTo>
                  <a:cubicBezTo>
                    <a:pt x="15" y="6"/>
                    <a:pt x="15" y="6"/>
                    <a:pt x="15" y="7"/>
                  </a:cubicBezTo>
                  <a:cubicBezTo>
                    <a:pt x="14" y="7"/>
                    <a:pt x="14" y="8"/>
                    <a:pt x="14" y="8"/>
                  </a:cubicBezTo>
                  <a:cubicBezTo>
                    <a:pt x="13" y="8"/>
                    <a:pt x="13" y="9"/>
                    <a:pt x="13" y="9"/>
                  </a:cubicBezTo>
                  <a:cubicBezTo>
                    <a:pt x="12" y="9"/>
                    <a:pt x="12" y="9"/>
                    <a:pt x="11" y="9"/>
                  </a:cubicBezTo>
                  <a:cubicBezTo>
                    <a:pt x="11" y="9"/>
                    <a:pt x="11" y="9"/>
                    <a:pt x="11" y="9"/>
                  </a:cubicBezTo>
                  <a:cubicBezTo>
                    <a:pt x="11" y="9"/>
                    <a:pt x="12" y="10"/>
                    <a:pt x="12" y="10"/>
                  </a:cubicBezTo>
                  <a:cubicBezTo>
                    <a:pt x="12" y="10"/>
                    <a:pt x="12" y="10"/>
                    <a:pt x="12" y="10"/>
                  </a:cubicBezTo>
                  <a:cubicBezTo>
                    <a:pt x="13" y="10"/>
                    <a:pt x="13" y="11"/>
                    <a:pt x="13" y="11"/>
                  </a:cubicBezTo>
                  <a:cubicBezTo>
                    <a:pt x="13" y="11"/>
                    <a:pt x="13" y="11"/>
                    <a:pt x="13" y="12"/>
                  </a:cubicBezTo>
                  <a:lnTo>
                    <a:pt x="16" y="17"/>
                  </a:lnTo>
                  <a:close/>
                  <a:moveTo>
                    <a:pt x="2" y="2"/>
                  </a:moveTo>
                  <a:cubicBezTo>
                    <a:pt x="2" y="8"/>
                    <a:pt x="2" y="8"/>
                    <a:pt x="2" y="8"/>
                  </a:cubicBezTo>
                  <a:cubicBezTo>
                    <a:pt x="9" y="8"/>
                    <a:pt x="9" y="8"/>
                    <a:pt x="9" y="8"/>
                  </a:cubicBezTo>
                  <a:cubicBezTo>
                    <a:pt x="9" y="8"/>
                    <a:pt x="10" y="8"/>
                    <a:pt x="10" y="8"/>
                  </a:cubicBezTo>
                  <a:cubicBezTo>
                    <a:pt x="11" y="8"/>
                    <a:pt x="11" y="8"/>
                    <a:pt x="12" y="7"/>
                  </a:cubicBezTo>
                  <a:cubicBezTo>
                    <a:pt x="12" y="7"/>
                    <a:pt x="12" y="7"/>
                    <a:pt x="13" y="6"/>
                  </a:cubicBezTo>
                  <a:cubicBezTo>
                    <a:pt x="13" y="6"/>
                    <a:pt x="13" y="6"/>
                    <a:pt x="13" y="5"/>
                  </a:cubicBezTo>
                  <a:cubicBezTo>
                    <a:pt x="13" y="4"/>
                    <a:pt x="13" y="4"/>
                    <a:pt x="12" y="4"/>
                  </a:cubicBezTo>
                  <a:cubicBezTo>
                    <a:pt x="12" y="3"/>
                    <a:pt x="12" y="3"/>
                    <a:pt x="12" y="3"/>
                  </a:cubicBezTo>
                  <a:cubicBezTo>
                    <a:pt x="11" y="2"/>
                    <a:pt x="11" y="2"/>
                    <a:pt x="10" y="2"/>
                  </a:cubicBezTo>
                  <a:cubicBezTo>
                    <a:pt x="10" y="2"/>
                    <a:pt x="9" y="2"/>
                    <a:pt x="9"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grpSp>
      <p:grpSp>
        <p:nvGrpSpPr>
          <p:cNvPr id="216" name="Group 215"/>
          <p:cNvGrpSpPr/>
          <p:nvPr/>
        </p:nvGrpSpPr>
        <p:grpSpPr>
          <a:xfrm>
            <a:off x="9809600" y="4962552"/>
            <a:ext cx="1458471" cy="194628"/>
            <a:chOff x="3611563" y="7899400"/>
            <a:chExt cx="3735387" cy="498475"/>
          </a:xfrm>
          <a:solidFill>
            <a:schemeClr val="bg1">
              <a:lumMod val="50000"/>
            </a:schemeClr>
          </a:solidFill>
        </p:grpSpPr>
        <p:sp>
          <p:nvSpPr>
            <p:cNvPr id="217" name="Freeform 216"/>
            <p:cNvSpPr>
              <a:spLocks noEditPoints="1"/>
            </p:cNvSpPr>
            <p:nvPr/>
          </p:nvSpPr>
          <p:spPr bwMode="auto">
            <a:xfrm>
              <a:off x="3611563" y="7899400"/>
              <a:ext cx="1636712" cy="498475"/>
            </a:xfrm>
            <a:custGeom>
              <a:avLst/>
              <a:gdLst>
                <a:gd name="T0" fmla="*/ 388 w 435"/>
                <a:gd name="T1" fmla="*/ 63 h 130"/>
                <a:gd name="T2" fmla="*/ 417 w 435"/>
                <a:gd name="T3" fmla="*/ 3 h 130"/>
                <a:gd name="T4" fmla="*/ 381 w 435"/>
                <a:gd name="T5" fmla="*/ 52 h 130"/>
                <a:gd name="T6" fmla="*/ 380 w 435"/>
                <a:gd name="T7" fmla="*/ 52 h 130"/>
                <a:gd name="T8" fmla="*/ 344 w 435"/>
                <a:gd name="T9" fmla="*/ 3 h 130"/>
                <a:gd name="T10" fmla="*/ 372 w 435"/>
                <a:gd name="T11" fmla="*/ 63 h 130"/>
                <a:gd name="T12" fmla="*/ 341 w 435"/>
                <a:gd name="T13" fmla="*/ 127 h 130"/>
                <a:gd name="T14" fmla="*/ 420 w 435"/>
                <a:gd name="T15" fmla="*/ 127 h 130"/>
                <a:gd name="T16" fmla="*/ 199 w 435"/>
                <a:gd name="T17" fmla="*/ 91 h 130"/>
                <a:gd name="T18" fmla="*/ 132 w 435"/>
                <a:gd name="T19" fmla="*/ 69 h 130"/>
                <a:gd name="T20" fmla="*/ 168 w 435"/>
                <a:gd name="T21" fmla="*/ 114 h 130"/>
                <a:gd name="T22" fmla="*/ 132 w 435"/>
                <a:gd name="T23" fmla="*/ 56 h 130"/>
                <a:gd name="T24" fmla="*/ 195 w 435"/>
                <a:gd name="T25" fmla="*/ 36 h 130"/>
                <a:gd name="T26" fmla="*/ 132 w 435"/>
                <a:gd name="T27" fmla="*/ 16 h 130"/>
                <a:gd name="T28" fmla="*/ 213 w 435"/>
                <a:gd name="T29" fmla="*/ 91 h 130"/>
                <a:gd name="T30" fmla="*/ 118 w 435"/>
                <a:gd name="T31" fmla="*/ 127 h 130"/>
                <a:gd name="T32" fmla="*/ 92 w 435"/>
                <a:gd name="T33" fmla="*/ 69 h 130"/>
                <a:gd name="T34" fmla="*/ 118 w 435"/>
                <a:gd name="T35" fmla="*/ 56 h 130"/>
                <a:gd name="T36" fmla="*/ 168 w 435"/>
                <a:gd name="T37" fmla="*/ 3 h 130"/>
                <a:gd name="T38" fmla="*/ 194 w 435"/>
                <a:gd name="T39" fmla="*/ 62 h 130"/>
                <a:gd name="T40" fmla="*/ 213 w 435"/>
                <a:gd name="T41" fmla="*/ 91 h 130"/>
                <a:gd name="T42" fmla="*/ 278 w 435"/>
                <a:gd name="T43" fmla="*/ 13 h 130"/>
                <a:gd name="T44" fmla="*/ 278 w 435"/>
                <a:gd name="T45" fmla="*/ 117 h 130"/>
                <a:gd name="T46" fmla="*/ 337 w 435"/>
                <a:gd name="T47" fmla="*/ 65 h 130"/>
                <a:gd name="T48" fmla="*/ 219 w 435"/>
                <a:gd name="T49" fmla="*/ 65 h 130"/>
                <a:gd name="T50" fmla="*/ 337 w 435"/>
                <a:gd name="T51" fmla="*/ 65 h 130"/>
                <a:gd name="T52" fmla="*/ 110 w 435"/>
                <a:gd name="T53" fmla="*/ 127 h 130"/>
                <a:gd name="T54" fmla="*/ 55 w 435"/>
                <a:gd name="T55" fmla="*/ 73 h 130"/>
                <a:gd name="T56" fmla="*/ 0 w 435"/>
                <a:gd name="T57" fmla="*/ 127 h 130"/>
                <a:gd name="T58" fmla="*/ 3 w 435"/>
                <a:gd name="T59" fmla="*/ 3 h 130"/>
                <a:gd name="T60" fmla="*/ 55 w 435"/>
                <a:gd name="T61" fmla="*/ 52 h 130"/>
                <a:gd name="T62" fmla="*/ 55 w 435"/>
                <a:gd name="T63" fmla="*/ 52 h 130"/>
                <a:gd name="T64" fmla="*/ 55 w 435"/>
                <a:gd name="T65" fmla="*/ 52 h 130"/>
                <a:gd name="T66" fmla="*/ 107 w 435"/>
                <a:gd name="T6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5" h="130">
                  <a:moveTo>
                    <a:pt x="435" y="127"/>
                  </a:moveTo>
                  <a:cubicBezTo>
                    <a:pt x="388" y="63"/>
                    <a:pt x="388" y="63"/>
                    <a:pt x="388" y="63"/>
                  </a:cubicBezTo>
                  <a:cubicBezTo>
                    <a:pt x="432" y="3"/>
                    <a:pt x="432" y="3"/>
                    <a:pt x="432" y="3"/>
                  </a:cubicBezTo>
                  <a:cubicBezTo>
                    <a:pt x="417" y="3"/>
                    <a:pt x="417" y="3"/>
                    <a:pt x="417" y="3"/>
                  </a:cubicBezTo>
                  <a:cubicBezTo>
                    <a:pt x="417" y="3"/>
                    <a:pt x="386" y="45"/>
                    <a:pt x="381" y="52"/>
                  </a:cubicBezTo>
                  <a:cubicBezTo>
                    <a:pt x="381" y="52"/>
                    <a:pt x="381" y="52"/>
                    <a:pt x="381" y="52"/>
                  </a:cubicBezTo>
                  <a:cubicBezTo>
                    <a:pt x="380" y="52"/>
                    <a:pt x="380" y="52"/>
                    <a:pt x="380" y="52"/>
                  </a:cubicBezTo>
                  <a:cubicBezTo>
                    <a:pt x="380" y="52"/>
                    <a:pt x="380" y="52"/>
                    <a:pt x="380" y="52"/>
                  </a:cubicBezTo>
                  <a:cubicBezTo>
                    <a:pt x="380" y="52"/>
                    <a:pt x="380" y="52"/>
                    <a:pt x="380" y="52"/>
                  </a:cubicBezTo>
                  <a:cubicBezTo>
                    <a:pt x="375" y="45"/>
                    <a:pt x="344" y="3"/>
                    <a:pt x="344" y="3"/>
                  </a:cubicBezTo>
                  <a:cubicBezTo>
                    <a:pt x="329" y="3"/>
                    <a:pt x="329" y="3"/>
                    <a:pt x="329" y="3"/>
                  </a:cubicBezTo>
                  <a:cubicBezTo>
                    <a:pt x="372" y="63"/>
                    <a:pt x="372" y="63"/>
                    <a:pt x="372" y="63"/>
                  </a:cubicBezTo>
                  <a:cubicBezTo>
                    <a:pt x="325" y="127"/>
                    <a:pt x="325" y="127"/>
                    <a:pt x="325" y="127"/>
                  </a:cubicBezTo>
                  <a:cubicBezTo>
                    <a:pt x="341" y="127"/>
                    <a:pt x="341" y="127"/>
                    <a:pt x="341" y="127"/>
                  </a:cubicBezTo>
                  <a:cubicBezTo>
                    <a:pt x="380" y="73"/>
                    <a:pt x="380" y="73"/>
                    <a:pt x="380" y="73"/>
                  </a:cubicBezTo>
                  <a:cubicBezTo>
                    <a:pt x="420" y="127"/>
                    <a:pt x="420" y="127"/>
                    <a:pt x="420" y="127"/>
                  </a:cubicBezTo>
                  <a:lnTo>
                    <a:pt x="435" y="127"/>
                  </a:lnTo>
                  <a:close/>
                  <a:moveTo>
                    <a:pt x="199" y="91"/>
                  </a:moveTo>
                  <a:cubicBezTo>
                    <a:pt x="199" y="73"/>
                    <a:pt x="182" y="69"/>
                    <a:pt x="168" y="69"/>
                  </a:cubicBezTo>
                  <a:cubicBezTo>
                    <a:pt x="168" y="69"/>
                    <a:pt x="137" y="69"/>
                    <a:pt x="132" y="69"/>
                  </a:cubicBezTo>
                  <a:cubicBezTo>
                    <a:pt x="132" y="114"/>
                    <a:pt x="132" y="114"/>
                    <a:pt x="132" y="114"/>
                  </a:cubicBezTo>
                  <a:cubicBezTo>
                    <a:pt x="137" y="114"/>
                    <a:pt x="168" y="114"/>
                    <a:pt x="168" y="114"/>
                  </a:cubicBezTo>
                  <a:cubicBezTo>
                    <a:pt x="180" y="114"/>
                    <a:pt x="199" y="111"/>
                    <a:pt x="199" y="91"/>
                  </a:cubicBezTo>
                  <a:close/>
                  <a:moveTo>
                    <a:pt x="132" y="56"/>
                  </a:moveTo>
                  <a:cubicBezTo>
                    <a:pt x="137" y="56"/>
                    <a:pt x="168" y="56"/>
                    <a:pt x="168" y="56"/>
                  </a:cubicBezTo>
                  <a:cubicBezTo>
                    <a:pt x="185" y="56"/>
                    <a:pt x="195" y="49"/>
                    <a:pt x="195" y="36"/>
                  </a:cubicBezTo>
                  <a:cubicBezTo>
                    <a:pt x="195" y="19"/>
                    <a:pt x="178" y="16"/>
                    <a:pt x="168" y="16"/>
                  </a:cubicBezTo>
                  <a:cubicBezTo>
                    <a:pt x="168" y="16"/>
                    <a:pt x="137" y="16"/>
                    <a:pt x="132" y="16"/>
                  </a:cubicBezTo>
                  <a:lnTo>
                    <a:pt x="132" y="56"/>
                  </a:lnTo>
                  <a:close/>
                  <a:moveTo>
                    <a:pt x="213" y="91"/>
                  </a:moveTo>
                  <a:cubicBezTo>
                    <a:pt x="213" y="113"/>
                    <a:pt x="196" y="127"/>
                    <a:pt x="168" y="127"/>
                  </a:cubicBezTo>
                  <a:cubicBezTo>
                    <a:pt x="118" y="127"/>
                    <a:pt x="118" y="127"/>
                    <a:pt x="118" y="127"/>
                  </a:cubicBezTo>
                  <a:cubicBezTo>
                    <a:pt x="118" y="69"/>
                    <a:pt x="118" y="69"/>
                    <a:pt x="118" y="69"/>
                  </a:cubicBezTo>
                  <a:cubicBezTo>
                    <a:pt x="92" y="69"/>
                    <a:pt x="92" y="69"/>
                    <a:pt x="92" y="69"/>
                  </a:cubicBezTo>
                  <a:cubicBezTo>
                    <a:pt x="101" y="56"/>
                    <a:pt x="101" y="56"/>
                    <a:pt x="101" y="56"/>
                  </a:cubicBezTo>
                  <a:cubicBezTo>
                    <a:pt x="118" y="56"/>
                    <a:pt x="118" y="56"/>
                    <a:pt x="118" y="56"/>
                  </a:cubicBezTo>
                  <a:cubicBezTo>
                    <a:pt x="118" y="3"/>
                    <a:pt x="118" y="3"/>
                    <a:pt x="118" y="3"/>
                  </a:cubicBezTo>
                  <a:cubicBezTo>
                    <a:pt x="168" y="3"/>
                    <a:pt x="168" y="3"/>
                    <a:pt x="168" y="3"/>
                  </a:cubicBezTo>
                  <a:cubicBezTo>
                    <a:pt x="206" y="3"/>
                    <a:pt x="209" y="29"/>
                    <a:pt x="209" y="37"/>
                  </a:cubicBezTo>
                  <a:cubicBezTo>
                    <a:pt x="209" y="48"/>
                    <a:pt x="203" y="57"/>
                    <a:pt x="194" y="62"/>
                  </a:cubicBezTo>
                  <a:cubicBezTo>
                    <a:pt x="196" y="63"/>
                    <a:pt x="199" y="65"/>
                    <a:pt x="202" y="67"/>
                  </a:cubicBezTo>
                  <a:cubicBezTo>
                    <a:pt x="209" y="73"/>
                    <a:pt x="213" y="81"/>
                    <a:pt x="213" y="91"/>
                  </a:cubicBezTo>
                  <a:close/>
                  <a:moveTo>
                    <a:pt x="323" y="65"/>
                  </a:moveTo>
                  <a:cubicBezTo>
                    <a:pt x="323" y="35"/>
                    <a:pt x="305" y="13"/>
                    <a:pt x="278" y="13"/>
                  </a:cubicBezTo>
                  <a:cubicBezTo>
                    <a:pt x="251" y="13"/>
                    <a:pt x="233" y="35"/>
                    <a:pt x="233" y="65"/>
                  </a:cubicBezTo>
                  <a:cubicBezTo>
                    <a:pt x="233" y="96"/>
                    <a:pt x="251" y="117"/>
                    <a:pt x="278" y="117"/>
                  </a:cubicBezTo>
                  <a:cubicBezTo>
                    <a:pt x="305" y="117"/>
                    <a:pt x="323" y="96"/>
                    <a:pt x="323" y="65"/>
                  </a:cubicBezTo>
                  <a:close/>
                  <a:moveTo>
                    <a:pt x="337" y="65"/>
                  </a:moveTo>
                  <a:cubicBezTo>
                    <a:pt x="337" y="103"/>
                    <a:pt x="313" y="130"/>
                    <a:pt x="278" y="130"/>
                  </a:cubicBezTo>
                  <a:cubicBezTo>
                    <a:pt x="243" y="130"/>
                    <a:pt x="219" y="103"/>
                    <a:pt x="219" y="65"/>
                  </a:cubicBezTo>
                  <a:cubicBezTo>
                    <a:pt x="219" y="27"/>
                    <a:pt x="243" y="0"/>
                    <a:pt x="278" y="0"/>
                  </a:cubicBezTo>
                  <a:cubicBezTo>
                    <a:pt x="313" y="0"/>
                    <a:pt x="337" y="27"/>
                    <a:pt x="337" y="65"/>
                  </a:cubicBezTo>
                  <a:close/>
                  <a:moveTo>
                    <a:pt x="63" y="63"/>
                  </a:moveTo>
                  <a:cubicBezTo>
                    <a:pt x="110" y="127"/>
                    <a:pt x="110" y="127"/>
                    <a:pt x="110" y="127"/>
                  </a:cubicBezTo>
                  <a:cubicBezTo>
                    <a:pt x="95" y="127"/>
                    <a:pt x="95" y="127"/>
                    <a:pt x="95" y="127"/>
                  </a:cubicBezTo>
                  <a:cubicBezTo>
                    <a:pt x="55" y="73"/>
                    <a:pt x="55" y="73"/>
                    <a:pt x="55" y="73"/>
                  </a:cubicBezTo>
                  <a:cubicBezTo>
                    <a:pt x="15" y="127"/>
                    <a:pt x="15" y="127"/>
                    <a:pt x="15" y="127"/>
                  </a:cubicBezTo>
                  <a:cubicBezTo>
                    <a:pt x="0" y="127"/>
                    <a:pt x="0" y="127"/>
                    <a:pt x="0" y="127"/>
                  </a:cubicBezTo>
                  <a:cubicBezTo>
                    <a:pt x="47" y="63"/>
                    <a:pt x="47" y="63"/>
                    <a:pt x="47" y="63"/>
                  </a:cubicBezTo>
                  <a:cubicBezTo>
                    <a:pt x="3" y="3"/>
                    <a:pt x="3" y="3"/>
                    <a:pt x="3" y="3"/>
                  </a:cubicBezTo>
                  <a:cubicBezTo>
                    <a:pt x="19" y="3"/>
                    <a:pt x="19" y="3"/>
                    <a:pt x="19" y="3"/>
                  </a:cubicBezTo>
                  <a:cubicBezTo>
                    <a:pt x="19" y="3"/>
                    <a:pt x="50" y="46"/>
                    <a:pt x="55" y="52"/>
                  </a:cubicBezTo>
                  <a:cubicBezTo>
                    <a:pt x="55" y="52"/>
                    <a:pt x="55" y="52"/>
                    <a:pt x="55" y="52"/>
                  </a:cubicBezTo>
                  <a:cubicBezTo>
                    <a:pt x="55" y="52"/>
                    <a:pt x="55" y="52"/>
                    <a:pt x="55" y="52"/>
                  </a:cubicBezTo>
                  <a:cubicBezTo>
                    <a:pt x="55" y="52"/>
                    <a:pt x="55" y="52"/>
                    <a:pt x="55" y="52"/>
                  </a:cubicBezTo>
                  <a:cubicBezTo>
                    <a:pt x="55" y="52"/>
                    <a:pt x="55" y="52"/>
                    <a:pt x="55" y="52"/>
                  </a:cubicBezTo>
                  <a:cubicBezTo>
                    <a:pt x="60" y="46"/>
                    <a:pt x="91" y="3"/>
                    <a:pt x="91" y="3"/>
                  </a:cubicBezTo>
                  <a:cubicBezTo>
                    <a:pt x="107" y="3"/>
                    <a:pt x="107" y="3"/>
                    <a:pt x="107" y="3"/>
                  </a:cubicBezTo>
                  <a:lnTo>
                    <a:pt x="63"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sp>
          <p:nvSpPr>
            <p:cNvPr id="218" name="Freeform 217"/>
            <p:cNvSpPr>
              <a:spLocks noEditPoints="1"/>
            </p:cNvSpPr>
            <p:nvPr/>
          </p:nvSpPr>
          <p:spPr bwMode="auto">
            <a:xfrm>
              <a:off x="5380038" y="7913688"/>
              <a:ext cx="1966912" cy="471487"/>
            </a:xfrm>
            <a:custGeom>
              <a:avLst/>
              <a:gdLst>
                <a:gd name="T0" fmla="*/ 402 w 523"/>
                <a:gd name="T1" fmla="*/ 100 h 123"/>
                <a:gd name="T2" fmla="*/ 517 w 523"/>
                <a:gd name="T3" fmla="*/ 100 h 123"/>
                <a:gd name="T4" fmla="*/ 517 w 523"/>
                <a:gd name="T5" fmla="*/ 123 h 123"/>
                <a:gd name="T6" fmla="*/ 402 w 523"/>
                <a:gd name="T7" fmla="*/ 123 h 123"/>
                <a:gd name="T8" fmla="*/ 376 w 523"/>
                <a:gd name="T9" fmla="*/ 97 h 123"/>
                <a:gd name="T10" fmla="*/ 376 w 523"/>
                <a:gd name="T11" fmla="*/ 26 h 123"/>
                <a:gd name="T12" fmla="*/ 402 w 523"/>
                <a:gd name="T13" fmla="*/ 0 h 123"/>
                <a:gd name="T14" fmla="*/ 523 w 523"/>
                <a:gd name="T15" fmla="*/ 0 h 123"/>
                <a:gd name="T16" fmla="*/ 499 w 523"/>
                <a:gd name="T17" fmla="*/ 23 h 123"/>
                <a:gd name="T18" fmla="*/ 402 w 523"/>
                <a:gd name="T19" fmla="*/ 23 h 123"/>
                <a:gd name="T20" fmla="*/ 399 w 523"/>
                <a:gd name="T21" fmla="*/ 26 h 123"/>
                <a:gd name="T22" fmla="*/ 399 w 523"/>
                <a:gd name="T23" fmla="*/ 26 h 123"/>
                <a:gd name="T24" fmla="*/ 399 w 523"/>
                <a:gd name="T25" fmla="*/ 26 h 123"/>
                <a:gd name="T26" fmla="*/ 399 w 523"/>
                <a:gd name="T27" fmla="*/ 50 h 123"/>
                <a:gd name="T28" fmla="*/ 482 w 523"/>
                <a:gd name="T29" fmla="*/ 50 h 123"/>
                <a:gd name="T30" fmla="*/ 465 w 523"/>
                <a:gd name="T31" fmla="*/ 73 h 123"/>
                <a:gd name="T32" fmla="*/ 399 w 523"/>
                <a:gd name="T33" fmla="*/ 73 h 123"/>
                <a:gd name="T34" fmla="*/ 399 w 523"/>
                <a:gd name="T35" fmla="*/ 97 h 123"/>
                <a:gd name="T36" fmla="*/ 402 w 523"/>
                <a:gd name="T37" fmla="*/ 100 h 123"/>
                <a:gd name="T38" fmla="*/ 283 w 523"/>
                <a:gd name="T39" fmla="*/ 98 h 123"/>
                <a:gd name="T40" fmla="*/ 280 w 523"/>
                <a:gd name="T41" fmla="*/ 100 h 123"/>
                <a:gd name="T42" fmla="*/ 277 w 523"/>
                <a:gd name="T43" fmla="*/ 98 h 123"/>
                <a:gd name="T44" fmla="*/ 220 w 523"/>
                <a:gd name="T45" fmla="*/ 0 h 123"/>
                <a:gd name="T46" fmla="*/ 194 w 523"/>
                <a:gd name="T47" fmla="*/ 0 h 123"/>
                <a:gd name="T48" fmla="*/ 257 w 523"/>
                <a:gd name="T49" fmla="*/ 110 h 123"/>
                <a:gd name="T50" fmla="*/ 280 w 523"/>
                <a:gd name="T51" fmla="*/ 123 h 123"/>
                <a:gd name="T52" fmla="*/ 303 w 523"/>
                <a:gd name="T53" fmla="*/ 110 h 123"/>
                <a:gd name="T54" fmla="*/ 367 w 523"/>
                <a:gd name="T55" fmla="*/ 0 h 123"/>
                <a:gd name="T56" fmla="*/ 340 w 523"/>
                <a:gd name="T57" fmla="*/ 0 h 123"/>
                <a:gd name="T58" fmla="*/ 283 w 523"/>
                <a:gd name="T59" fmla="*/ 98 h 123"/>
                <a:gd name="T60" fmla="*/ 174 w 523"/>
                <a:gd name="T61" fmla="*/ 0 h 123"/>
                <a:gd name="T62" fmla="*/ 151 w 523"/>
                <a:gd name="T63" fmla="*/ 23 h 123"/>
                <a:gd name="T64" fmla="*/ 151 w 523"/>
                <a:gd name="T65" fmla="*/ 123 h 123"/>
                <a:gd name="T66" fmla="*/ 174 w 523"/>
                <a:gd name="T67" fmla="*/ 123 h 123"/>
                <a:gd name="T68" fmla="*/ 174 w 523"/>
                <a:gd name="T69" fmla="*/ 0 h 123"/>
                <a:gd name="T70" fmla="*/ 23 w 523"/>
                <a:gd name="T71" fmla="*/ 97 h 123"/>
                <a:gd name="T72" fmla="*/ 23 w 523"/>
                <a:gd name="T73" fmla="*/ 0 h 123"/>
                <a:gd name="T74" fmla="*/ 0 w 523"/>
                <a:gd name="T75" fmla="*/ 0 h 123"/>
                <a:gd name="T76" fmla="*/ 0 w 523"/>
                <a:gd name="T77" fmla="*/ 97 h 123"/>
                <a:gd name="T78" fmla="*/ 27 w 523"/>
                <a:gd name="T79" fmla="*/ 123 h 123"/>
                <a:gd name="T80" fmla="*/ 129 w 523"/>
                <a:gd name="T81" fmla="*/ 123 h 123"/>
                <a:gd name="T82" fmla="*/ 129 w 523"/>
                <a:gd name="T83" fmla="*/ 100 h 123"/>
                <a:gd name="T84" fmla="*/ 26 w 523"/>
                <a:gd name="T85" fmla="*/ 100 h 123"/>
                <a:gd name="T86" fmla="*/ 23 w 523"/>
                <a:gd name="T87"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123">
                  <a:moveTo>
                    <a:pt x="402" y="100"/>
                  </a:moveTo>
                  <a:cubicBezTo>
                    <a:pt x="517" y="100"/>
                    <a:pt x="517" y="100"/>
                    <a:pt x="517" y="100"/>
                  </a:cubicBezTo>
                  <a:cubicBezTo>
                    <a:pt x="517" y="123"/>
                    <a:pt x="517" y="123"/>
                    <a:pt x="517" y="123"/>
                  </a:cubicBezTo>
                  <a:cubicBezTo>
                    <a:pt x="402" y="123"/>
                    <a:pt x="402" y="123"/>
                    <a:pt x="402" y="123"/>
                  </a:cubicBezTo>
                  <a:cubicBezTo>
                    <a:pt x="388" y="123"/>
                    <a:pt x="376" y="111"/>
                    <a:pt x="376" y="97"/>
                  </a:cubicBezTo>
                  <a:cubicBezTo>
                    <a:pt x="376" y="26"/>
                    <a:pt x="376" y="26"/>
                    <a:pt x="376" y="26"/>
                  </a:cubicBezTo>
                  <a:cubicBezTo>
                    <a:pt x="376" y="12"/>
                    <a:pt x="388" y="0"/>
                    <a:pt x="402" y="0"/>
                  </a:cubicBezTo>
                  <a:cubicBezTo>
                    <a:pt x="523" y="0"/>
                    <a:pt x="523" y="0"/>
                    <a:pt x="523" y="0"/>
                  </a:cubicBezTo>
                  <a:cubicBezTo>
                    <a:pt x="499" y="23"/>
                    <a:pt x="499" y="23"/>
                    <a:pt x="499" y="23"/>
                  </a:cubicBezTo>
                  <a:cubicBezTo>
                    <a:pt x="402" y="23"/>
                    <a:pt x="402" y="23"/>
                    <a:pt x="402" y="23"/>
                  </a:cubicBezTo>
                  <a:cubicBezTo>
                    <a:pt x="401" y="23"/>
                    <a:pt x="399" y="25"/>
                    <a:pt x="399" y="26"/>
                  </a:cubicBezTo>
                  <a:cubicBezTo>
                    <a:pt x="399" y="26"/>
                    <a:pt x="399" y="26"/>
                    <a:pt x="399" y="26"/>
                  </a:cubicBezTo>
                  <a:cubicBezTo>
                    <a:pt x="399" y="26"/>
                    <a:pt x="399" y="26"/>
                    <a:pt x="399" y="26"/>
                  </a:cubicBezTo>
                  <a:cubicBezTo>
                    <a:pt x="399" y="50"/>
                    <a:pt x="399" y="50"/>
                    <a:pt x="399" y="50"/>
                  </a:cubicBezTo>
                  <a:cubicBezTo>
                    <a:pt x="482" y="50"/>
                    <a:pt x="482" y="50"/>
                    <a:pt x="482" y="50"/>
                  </a:cubicBezTo>
                  <a:cubicBezTo>
                    <a:pt x="465" y="73"/>
                    <a:pt x="465" y="73"/>
                    <a:pt x="465" y="73"/>
                  </a:cubicBezTo>
                  <a:cubicBezTo>
                    <a:pt x="399" y="73"/>
                    <a:pt x="399" y="73"/>
                    <a:pt x="399" y="73"/>
                  </a:cubicBezTo>
                  <a:cubicBezTo>
                    <a:pt x="399" y="97"/>
                    <a:pt x="399" y="97"/>
                    <a:pt x="399" y="97"/>
                  </a:cubicBezTo>
                  <a:cubicBezTo>
                    <a:pt x="399" y="99"/>
                    <a:pt x="401" y="100"/>
                    <a:pt x="402" y="100"/>
                  </a:cubicBezTo>
                  <a:close/>
                  <a:moveTo>
                    <a:pt x="283" y="98"/>
                  </a:moveTo>
                  <a:cubicBezTo>
                    <a:pt x="283" y="99"/>
                    <a:pt x="281" y="100"/>
                    <a:pt x="280" y="100"/>
                  </a:cubicBezTo>
                  <a:cubicBezTo>
                    <a:pt x="279" y="100"/>
                    <a:pt x="278" y="99"/>
                    <a:pt x="277" y="98"/>
                  </a:cubicBezTo>
                  <a:cubicBezTo>
                    <a:pt x="220" y="0"/>
                    <a:pt x="220" y="0"/>
                    <a:pt x="220" y="0"/>
                  </a:cubicBezTo>
                  <a:cubicBezTo>
                    <a:pt x="194" y="0"/>
                    <a:pt x="194" y="0"/>
                    <a:pt x="194" y="0"/>
                  </a:cubicBezTo>
                  <a:cubicBezTo>
                    <a:pt x="257" y="110"/>
                    <a:pt x="257" y="110"/>
                    <a:pt x="257" y="110"/>
                  </a:cubicBezTo>
                  <a:cubicBezTo>
                    <a:pt x="262" y="118"/>
                    <a:pt x="270" y="123"/>
                    <a:pt x="280" y="123"/>
                  </a:cubicBezTo>
                  <a:cubicBezTo>
                    <a:pt x="290" y="123"/>
                    <a:pt x="299" y="118"/>
                    <a:pt x="303" y="110"/>
                  </a:cubicBezTo>
                  <a:cubicBezTo>
                    <a:pt x="367" y="0"/>
                    <a:pt x="367" y="0"/>
                    <a:pt x="367" y="0"/>
                  </a:cubicBezTo>
                  <a:cubicBezTo>
                    <a:pt x="340" y="0"/>
                    <a:pt x="340" y="0"/>
                    <a:pt x="340" y="0"/>
                  </a:cubicBezTo>
                  <a:cubicBezTo>
                    <a:pt x="283" y="98"/>
                    <a:pt x="283" y="98"/>
                    <a:pt x="283" y="98"/>
                  </a:cubicBezTo>
                  <a:close/>
                  <a:moveTo>
                    <a:pt x="174" y="0"/>
                  </a:moveTo>
                  <a:cubicBezTo>
                    <a:pt x="151" y="23"/>
                    <a:pt x="151" y="23"/>
                    <a:pt x="151" y="23"/>
                  </a:cubicBezTo>
                  <a:cubicBezTo>
                    <a:pt x="151" y="123"/>
                    <a:pt x="151" y="123"/>
                    <a:pt x="151" y="123"/>
                  </a:cubicBezTo>
                  <a:cubicBezTo>
                    <a:pt x="174" y="123"/>
                    <a:pt x="174" y="123"/>
                    <a:pt x="174" y="123"/>
                  </a:cubicBezTo>
                  <a:cubicBezTo>
                    <a:pt x="174" y="0"/>
                    <a:pt x="174" y="0"/>
                    <a:pt x="174" y="0"/>
                  </a:cubicBezTo>
                  <a:close/>
                  <a:moveTo>
                    <a:pt x="23" y="97"/>
                  </a:moveTo>
                  <a:cubicBezTo>
                    <a:pt x="23" y="0"/>
                    <a:pt x="23" y="0"/>
                    <a:pt x="23" y="0"/>
                  </a:cubicBezTo>
                  <a:cubicBezTo>
                    <a:pt x="0" y="0"/>
                    <a:pt x="0" y="0"/>
                    <a:pt x="0" y="0"/>
                  </a:cubicBezTo>
                  <a:cubicBezTo>
                    <a:pt x="0" y="97"/>
                    <a:pt x="0" y="97"/>
                    <a:pt x="0" y="97"/>
                  </a:cubicBezTo>
                  <a:cubicBezTo>
                    <a:pt x="0" y="111"/>
                    <a:pt x="12" y="123"/>
                    <a:pt x="27" y="123"/>
                  </a:cubicBezTo>
                  <a:cubicBezTo>
                    <a:pt x="129" y="123"/>
                    <a:pt x="129" y="123"/>
                    <a:pt x="129" y="123"/>
                  </a:cubicBezTo>
                  <a:cubicBezTo>
                    <a:pt x="129" y="100"/>
                    <a:pt x="129" y="100"/>
                    <a:pt x="129" y="100"/>
                  </a:cubicBezTo>
                  <a:cubicBezTo>
                    <a:pt x="26" y="100"/>
                    <a:pt x="26" y="100"/>
                    <a:pt x="26" y="100"/>
                  </a:cubicBezTo>
                  <a:cubicBezTo>
                    <a:pt x="25" y="100"/>
                    <a:pt x="23" y="98"/>
                    <a:pt x="23"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32137">
                <a:defRPr/>
              </a:pPr>
              <a:endParaRPr lang="en-US" sz="1836" dirty="0">
                <a:solidFill>
                  <a:srgbClr val="000000"/>
                </a:solidFill>
                <a:ea typeface="ＭＳ Ｐゴシック" charset="0"/>
              </a:endParaRPr>
            </a:p>
          </p:txBody>
        </p:sp>
      </p:grpSp>
      <p:grpSp>
        <p:nvGrpSpPr>
          <p:cNvPr id="94" name="Group 25"/>
          <p:cNvGrpSpPr>
            <a:grpSpLocks noChangeAspect="1"/>
          </p:cNvGrpSpPr>
          <p:nvPr/>
        </p:nvGrpSpPr>
        <p:grpSpPr bwMode="auto">
          <a:xfrm>
            <a:off x="9809600" y="2392285"/>
            <a:ext cx="1680918" cy="203702"/>
            <a:chOff x="-1699" y="1488"/>
            <a:chExt cx="11074" cy="1342"/>
          </a:xfrm>
          <a:solidFill>
            <a:schemeClr val="bg1">
              <a:lumMod val="50000"/>
            </a:schemeClr>
          </a:solidFill>
        </p:grpSpPr>
        <p:sp>
          <p:nvSpPr>
            <p:cNvPr id="95" name="Freeform 26"/>
            <p:cNvSpPr>
              <a:spLocks/>
            </p:cNvSpPr>
            <p:nvPr/>
          </p:nvSpPr>
          <p:spPr bwMode="auto">
            <a:xfrm>
              <a:off x="-1699" y="1578"/>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7"/>
            <p:cNvSpPr>
              <a:spLocks noEditPoints="1"/>
            </p:cNvSpPr>
            <p:nvPr/>
          </p:nvSpPr>
          <p:spPr bwMode="auto">
            <a:xfrm>
              <a:off x="-222" y="1523"/>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8"/>
            <p:cNvSpPr>
              <a:spLocks/>
            </p:cNvSpPr>
            <p:nvPr/>
          </p:nvSpPr>
          <p:spPr bwMode="auto">
            <a:xfrm>
              <a:off x="100" y="1908"/>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9"/>
            <p:cNvSpPr>
              <a:spLocks/>
            </p:cNvSpPr>
            <p:nvPr/>
          </p:nvSpPr>
          <p:spPr bwMode="auto">
            <a:xfrm>
              <a:off x="913" y="1913"/>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0"/>
            <p:cNvSpPr>
              <a:spLocks noEditPoints="1"/>
            </p:cNvSpPr>
            <p:nvPr/>
          </p:nvSpPr>
          <p:spPr bwMode="auto">
            <a:xfrm>
              <a:off x="1376" y="1908"/>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1"/>
            <p:cNvSpPr>
              <a:spLocks/>
            </p:cNvSpPr>
            <p:nvPr/>
          </p:nvSpPr>
          <p:spPr bwMode="auto">
            <a:xfrm>
              <a:off x="2341" y="1908"/>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2"/>
            <p:cNvSpPr>
              <a:spLocks noEditPoints="1"/>
            </p:cNvSpPr>
            <p:nvPr/>
          </p:nvSpPr>
          <p:spPr bwMode="auto">
            <a:xfrm>
              <a:off x="2960" y="1908"/>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3"/>
            <p:cNvSpPr>
              <a:spLocks/>
            </p:cNvSpPr>
            <p:nvPr/>
          </p:nvSpPr>
          <p:spPr bwMode="auto">
            <a:xfrm>
              <a:off x="3856" y="1488"/>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4"/>
            <p:cNvSpPr>
              <a:spLocks/>
            </p:cNvSpPr>
            <p:nvPr/>
          </p:nvSpPr>
          <p:spPr bwMode="auto">
            <a:xfrm>
              <a:off x="4338" y="1668"/>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5"/>
            <p:cNvSpPr>
              <a:spLocks noEditPoints="1"/>
            </p:cNvSpPr>
            <p:nvPr/>
          </p:nvSpPr>
          <p:spPr bwMode="auto">
            <a:xfrm>
              <a:off x="5212" y="1578"/>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6"/>
            <p:cNvSpPr>
              <a:spLocks/>
            </p:cNvSpPr>
            <p:nvPr/>
          </p:nvSpPr>
          <p:spPr bwMode="auto">
            <a:xfrm>
              <a:off x="6363" y="1930"/>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7"/>
            <p:cNvSpPr>
              <a:spLocks/>
            </p:cNvSpPr>
            <p:nvPr/>
          </p:nvSpPr>
          <p:spPr bwMode="auto">
            <a:xfrm>
              <a:off x="7193" y="1930"/>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8"/>
            <p:cNvSpPr>
              <a:spLocks/>
            </p:cNvSpPr>
            <p:nvPr/>
          </p:nvSpPr>
          <p:spPr bwMode="auto">
            <a:xfrm>
              <a:off x="8148" y="1913"/>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9"/>
            <p:cNvSpPr>
              <a:spLocks noEditPoints="1"/>
            </p:cNvSpPr>
            <p:nvPr/>
          </p:nvSpPr>
          <p:spPr bwMode="auto">
            <a:xfrm>
              <a:off x="8611" y="1908"/>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108"/>
          <p:cNvGrpSpPr/>
          <p:nvPr/>
        </p:nvGrpSpPr>
        <p:grpSpPr>
          <a:xfrm>
            <a:off x="9809600" y="4414315"/>
            <a:ext cx="852011" cy="378614"/>
            <a:chOff x="7548122" y="1459895"/>
            <a:chExt cx="3596569" cy="1598235"/>
          </a:xfrm>
          <a:solidFill>
            <a:schemeClr val="bg1">
              <a:lumMod val="50000"/>
            </a:schemeClr>
          </a:solidFill>
        </p:grpSpPr>
        <p:sp>
          <p:nvSpPr>
            <p:cNvPr id="110" name="Freeform 13"/>
            <p:cNvSpPr>
              <a:spLocks noChangeAspect="1" noEditPoints="1"/>
            </p:cNvSpPr>
            <p:nvPr/>
          </p:nvSpPr>
          <p:spPr bwMode="auto">
            <a:xfrm>
              <a:off x="7548122" y="1459895"/>
              <a:ext cx="3596569" cy="1598235"/>
            </a:xfrm>
            <a:custGeom>
              <a:avLst/>
              <a:gdLst>
                <a:gd name="T0" fmla="*/ 904 w 1404"/>
                <a:gd name="T1" fmla="*/ 374 h 624"/>
                <a:gd name="T2" fmla="*/ 872 w 1404"/>
                <a:gd name="T3" fmla="*/ 241 h 624"/>
                <a:gd name="T4" fmla="*/ 1357 w 1404"/>
                <a:gd name="T5" fmla="*/ 309 h 624"/>
                <a:gd name="T6" fmla="*/ 918 w 1404"/>
                <a:gd name="T7" fmla="*/ 518 h 624"/>
                <a:gd name="T8" fmla="*/ 494 w 1404"/>
                <a:gd name="T9" fmla="*/ 546 h 624"/>
                <a:gd name="T10" fmla="*/ 34 w 1404"/>
                <a:gd name="T11" fmla="*/ 293 h 624"/>
                <a:gd name="T12" fmla="*/ 240 w 1404"/>
                <a:gd name="T13" fmla="*/ 102 h 624"/>
                <a:gd name="T14" fmla="*/ 465 w 1404"/>
                <a:gd name="T15" fmla="*/ 79 h 624"/>
                <a:gd name="T16" fmla="*/ 940 w 1404"/>
                <a:gd name="T17" fmla="*/ 133 h 624"/>
                <a:gd name="T18" fmla="*/ 1268 w 1404"/>
                <a:gd name="T19" fmla="*/ 141 h 624"/>
                <a:gd name="T20" fmla="*/ 336 w 1404"/>
                <a:gd name="T21" fmla="*/ 356 h 624"/>
                <a:gd name="T22" fmla="*/ 189 w 1404"/>
                <a:gd name="T23" fmla="*/ 251 h 624"/>
                <a:gd name="T24" fmla="*/ 269 w 1404"/>
                <a:gd name="T25" fmla="*/ 245 h 624"/>
                <a:gd name="T26" fmla="*/ 312 w 1404"/>
                <a:gd name="T27" fmla="*/ 195 h 624"/>
                <a:gd name="T28" fmla="*/ 122 w 1404"/>
                <a:gd name="T29" fmla="*/ 210 h 624"/>
                <a:gd name="T30" fmla="*/ 230 w 1404"/>
                <a:gd name="T31" fmla="*/ 338 h 624"/>
                <a:gd name="T32" fmla="*/ 199 w 1404"/>
                <a:gd name="T33" fmla="*/ 373 h 624"/>
                <a:gd name="T34" fmla="*/ 115 w 1404"/>
                <a:gd name="T35" fmla="*/ 358 h 624"/>
                <a:gd name="T36" fmla="*/ 163 w 1404"/>
                <a:gd name="T37" fmla="*/ 429 h 624"/>
                <a:gd name="T38" fmla="*/ 336 w 1404"/>
                <a:gd name="T39" fmla="*/ 356 h 624"/>
                <a:gd name="T40" fmla="*/ 1278 w 1404"/>
                <a:gd name="T41" fmla="*/ 250 h 624"/>
                <a:gd name="T42" fmla="*/ 1105 w 1404"/>
                <a:gd name="T43" fmla="*/ 178 h 624"/>
                <a:gd name="T44" fmla="*/ 1019 w 1404"/>
                <a:gd name="T45" fmla="*/ 238 h 624"/>
                <a:gd name="T46" fmla="*/ 847 w 1404"/>
                <a:gd name="T47" fmla="*/ 199 h 624"/>
                <a:gd name="T48" fmla="*/ 775 w 1404"/>
                <a:gd name="T49" fmla="*/ 174 h 624"/>
                <a:gd name="T50" fmla="*/ 669 w 1404"/>
                <a:gd name="T51" fmla="*/ 363 h 624"/>
                <a:gd name="T52" fmla="*/ 549 w 1404"/>
                <a:gd name="T53" fmla="*/ 174 h 624"/>
                <a:gd name="T54" fmla="*/ 485 w 1404"/>
                <a:gd name="T55" fmla="*/ 185 h 624"/>
                <a:gd name="T56" fmla="*/ 393 w 1404"/>
                <a:gd name="T57" fmla="*/ 76 h 624"/>
                <a:gd name="T58" fmla="*/ 338 w 1404"/>
                <a:gd name="T59" fmla="*/ 402 h 624"/>
                <a:gd name="T60" fmla="*/ 407 w 1404"/>
                <a:gd name="T61" fmla="*/ 422 h 624"/>
                <a:gd name="T62" fmla="*/ 502 w 1404"/>
                <a:gd name="T63" fmla="*/ 422 h 624"/>
                <a:gd name="T64" fmla="*/ 573 w 1404"/>
                <a:gd name="T65" fmla="*/ 410 h 624"/>
                <a:gd name="T66" fmla="*/ 543 w 1404"/>
                <a:gd name="T67" fmla="*/ 220 h 624"/>
                <a:gd name="T68" fmla="*/ 611 w 1404"/>
                <a:gd name="T69" fmla="*/ 539 h 624"/>
                <a:gd name="T70" fmla="*/ 784 w 1404"/>
                <a:gd name="T71" fmla="*/ 528 h 624"/>
                <a:gd name="T72" fmla="*/ 847 w 1404"/>
                <a:gd name="T73" fmla="*/ 414 h 624"/>
                <a:gd name="T74" fmla="*/ 1018 w 1404"/>
                <a:gd name="T75" fmla="*/ 370 h 624"/>
                <a:gd name="T76" fmla="*/ 1108 w 1404"/>
                <a:gd name="T77" fmla="*/ 428 h 624"/>
                <a:gd name="T78" fmla="*/ 1282 w 1404"/>
                <a:gd name="T79" fmla="*/ 379 h 624"/>
                <a:gd name="T80" fmla="*/ 1226 w 1404"/>
                <a:gd name="T81" fmla="*/ 358 h 624"/>
                <a:gd name="T82" fmla="*/ 1101 w 1404"/>
                <a:gd name="T83" fmla="*/ 326 h 624"/>
                <a:gd name="T84" fmla="*/ 1290 w 1404"/>
                <a:gd name="T85" fmla="*/ 182 h 624"/>
                <a:gd name="T86" fmla="*/ 1314 w 1404"/>
                <a:gd name="T87" fmla="*/ 182 h 624"/>
                <a:gd name="T88" fmla="*/ 1343 w 1404"/>
                <a:gd name="T89" fmla="*/ 211 h 624"/>
                <a:gd name="T90" fmla="*/ 1320 w 1404"/>
                <a:gd name="T91" fmla="*/ 222 h 624"/>
                <a:gd name="T92" fmla="*/ 1338 w 1404"/>
                <a:gd name="T93" fmla="*/ 222 h 624"/>
                <a:gd name="T94" fmla="*/ 1357 w 1404"/>
                <a:gd name="T95" fmla="*/ 222 h 624"/>
                <a:gd name="T96" fmla="*/ 1157 w 1404"/>
                <a:gd name="T97" fmla="*/ 226 h 624"/>
                <a:gd name="T98" fmla="*/ 1215 w 1404"/>
                <a:gd name="T99" fmla="*/ 27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4" h="624">
                  <a:moveTo>
                    <a:pt x="945" y="254"/>
                  </a:moveTo>
                  <a:cubicBezTo>
                    <a:pt x="955" y="268"/>
                    <a:pt x="960" y="285"/>
                    <a:pt x="960" y="303"/>
                  </a:cubicBezTo>
                  <a:cubicBezTo>
                    <a:pt x="960" y="321"/>
                    <a:pt x="955" y="337"/>
                    <a:pt x="945" y="352"/>
                  </a:cubicBezTo>
                  <a:cubicBezTo>
                    <a:pt x="935" y="366"/>
                    <a:pt x="921" y="374"/>
                    <a:pt x="904" y="374"/>
                  </a:cubicBezTo>
                  <a:cubicBezTo>
                    <a:pt x="885" y="374"/>
                    <a:pt x="871" y="366"/>
                    <a:pt x="861" y="351"/>
                  </a:cubicBezTo>
                  <a:cubicBezTo>
                    <a:pt x="852" y="336"/>
                    <a:pt x="847" y="319"/>
                    <a:pt x="847" y="300"/>
                  </a:cubicBezTo>
                  <a:cubicBezTo>
                    <a:pt x="847" y="289"/>
                    <a:pt x="849" y="277"/>
                    <a:pt x="853" y="267"/>
                  </a:cubicBezTo>
                  <a:cubicBezTo>
                    <a:pt x="857" y="256"/>
                    <a:pt x="864" y="248"/>
                    <a:pt x="872" y="241"/>
                  </a:cubicBezTo>
                  <a:cubicBezTo>
                    <a:pt x="881" y="235"/>
                    <a:pt x="891" y="231"/>
                    <a:pt x="904" y="231"/>
                  </a:cubicBezTo>
                  <a:cubicBezTo>
                    <a:pt x="921" y="231"/>
                    <a:pt x="935" y="239"/>
                    <a:pt x="945" y="254"/>
                  </a:cubicBezTo>
                  <a:close/>
                  <a:moveTo>
                    <a:pt x="1354" y="273"/>
                  </a:moveTo>
                  <a:cubicBezTo>
                    <a:pt x="1356" y="285"/>
                    <a:pt x="1357" y="297"/>
                    <a:pt x="1357" y="309"/>
                  </a:cubicBezTo>
                  <a:cubicBezTo>
                    <a:pt x="1357" y="423"/>
                    <a:pt x="1266" y="515"/>
                    <a:pt x="1152" y="515"/>
                  </a:cubicBezTo>
                  <a:cubicBezTo>
                    <a:pt x="1109" y="515"/>
                    <a:pt x="1070" y="501"/>
                    <a:pt x="1037" y="479"/>
                  </a:cubicBezTo>
                  <a:cubicBezTo>
                    <a:pt x="1012" y="504"/>
                    <a:pt x="978" y="520"/>
                    <a:pt x="940" y="520"/>
                  </a:cubicBezTo>
                  <a:cubicBezTo>
                    <a:pt x="933" y="520"/>
                    <a:pt x="925" y="519"/>
                    <a:pt x="918" y="518"/>
                  </a:cubicBezTo>
                  <a:cubicBezTo>
                    <a:pt x="904" y="565"/>
                    <a:pt x="860" y="599"/>
                    <a:pt x="808" y="599"/>
                  </a:cubicBezTo>
                  <a:cubicBezTo>
                    <a:pt x="770" y="599"/>
                    <a:pt x="737" y="581"/>
                    <a:pt x="716" y="554"/>
                  </a:cubicBezTo>
                  <a:cubicBezTo>
                    <a:pt x="697" y="595"/>
                    <a:pt x="655" y="624"/>
                    <a:pt x="606" y="624"/>
                  </a:cubicBezTo>
                  <a:cubicBezTo>
                    <a:pt x="555" y="624"/>
                    <a:pt x="511" y="592"/>
                    <a:pt x="494" y="546"/>
                  </a:cubicBezTo>
                  <a:cubicBezTo>
                    <a:pt x="439" y="541"/>
                    <a:pt x="390" y="518"/>
                    <a:pt x="353" y="482"/>
                  </a:cubicBezTo>
                  <a:cubicBezTo>
                    <a:pt x="321" y="503"/>
                    <a:pt x="282" y="516"/>
                    <a:pt x="240" y="516"/>
                  </a:cubicBezTo>
                  <a:cubicBezTo>
                    <a:pt x="126" y="516"/>
                    <a:pt x="33" y="423"/>
                    <a:pt x="33" y="309"/>
                  </a:cubicBezTo>
                  <a:cubicBezTo>
                    <a:pt x="33" y="303"/>
                    <a:pt x="34" y="298"/>
                    <a:pt x="34" y="293"/>
                  </a:cubicBezTo>
                  <a:cubicBezTo>
                    <a:pt x="13" y="273"/>
                    <a:pt x="0" y="245"/>
                    <a:pt x="0" y="214"/>
                  </a:cubicBezTo>
                  <a:cubicBezTo>
                    <a:pt x="0" y="153"/>
                    <a:pt x="49" y="104"/>
                    <a:pt x="110" y="104"/>
                  </a:cubicBezTo>
                  <a:cubicBezTo>
                    <a:pt x="129" y="104"/>
                    <a:pt x="146" y="109"/>
                    <a:pt x="162" y="118"/>
                  </a:cubicBezTo>
                  <a:cubicBezTo>
                    <a:pt x="186" y="108"/>
                    <a:pt x="212" y="102"/>
                    <a:pt x="240" y="102"/>
                  </a:cubicBezTo>
                  <a:cubicBezTo>
                    <a:pt x="251" y="102"/>
                    <a:pt x="261" y="103"/>
                    <a:pt x="272" y="105"/>
                  </a:cubicBezTo>
                  <a:cubicBezTo>
                    <a:pt x="272" y="103"/>
                    <a:pt x="271" y="101"/>
                    <a:pt x="271" y="98"/>
                  </a:cubicBezTo>
                  <a:cubicBezTo>
                    <a:pt x="271" y="44"/>
                    <a:pt x="315" y="0"/>
                    <a:pt x="369" y="0"/>
                  </a:cubicBezTo>
                  <a:cubicBezTo>
                    <a:pt x="417" y="0"/>
                    <a:pt x="456" y="34"/>
                    <a:pt x="465" y="79"/>
                  </a:cubicBezTo>
                  <a:cubicBezTo>
                    <a:pt x="482" y="76"/>
                    <a:pt x="499" y="74"/>
                    <a:pt x="517" y="74"/>
                  </a:cubicBezTo>
                  <a:cubicBezTo>
                    <a:pt x="564" y="74"/>
                    <a:pt x="609" y="88"/>
                    <a:pt x="646" y="112"/>
                  </a:cubicBezTo>
                  <a:cubicBezTo>
                    <a:pt x="679" y="71"/>
                    <a:pt x="729" y="45"/>
                    <a:pt x="786" y="45"/>
                  </a:cubicBezTo>
                  <a:cubicBezTo>
                    <a:pt x="851" y="45"/>
                    <a:pt x="908" y="80"/>
                    <a:pt x="940" y="133"/>
                  </a:cubicBezTo>
                  <a:cubicBezTo>
                    <a:pt x="952" y="126"/>
                    <a:pt x="965" y="123"/>
                    <a:pt x="979" y="123"/>
                  </a:cubicBezTo>
                  <a:cubicBezTo>
                    <a:pt x="1000" y="123"/>
                    <a:pt x="1019" y="130"/>
                    <a:pt x="1034" y="142"/>
                  </a:cubicBezTo>
                  <a:cubicBezTo>
                    <a:pt x="1067" y="118"/>
                    <a:pt x="1108" y="104"/>
                    <a:pt x="1152" y="104"/>
                  </a:cubicBezTo>
                  <a:cubicBezTo>
                    <a:pt x="1195" y="104"/>
                    <a:pt x="1235" y="118"/>
                    <a:pt x="1268" y="141"/>
                  </a:cubicBezTo>
                  <a:cubicBezTo>
                    <a:pt x="1283" y="127"/>
                    <a:pt x="1302" y="118"/>
                    <a:pt x="1324" y="118"/>
                  </a:cubicBezTo>
                  <a:cubicBezTo>
                    <a:pt x="1368" y="118"/>
                    <a:pt x="1404" y="154"/>
                    <a:pt x="1404" y="199"/>
                  </a:cubicBezTo>
                  <a:cubicBezTo>
                    <a:pt x="1404" y="232"/>
                    <a:pt x="1384" y="261"/>
                    <a:pt x="1354" y="273"/>
                  </a:cubicBezTo>
                  <a:close/>
                  <a:moveTo>
                    <a:pt x="336" y="356"/>
                  </a:moveTo>
                  <a:cubicBezTo>
                    <a:pt x="336" y="338"/>
                    <a:pt x="330" y="324"/>
                    <a:pt x="316" y="313"/>
                  </a:cubicBezTo>
                  <a:cubicBezTo>
                    <a:pt x="303" y="303"/>
                    <a:pt x="287" y="294"/>
                    <a:pt x="268" y="288"/>
                  </a:cubicBezTo>
                  <a:cubicBezTo>
                    <a:pt x="249" y="282"/>
                    <a:pt x="231" y="276"/>
                    <a:pt x="214" y="270"/>
                  </a:cubicBezTo>
                  <a:cubicBezTo>
                    <a:pt x="198" y="264"/>
                    <a:pt x="189" y="258"/>
                    <a:pt x="189" y="251"/>
                  </a:cubicBezTo>
                  <a:cubicBezTo>
                    <a:pt x="189" y="245"/>
                    <a:pt x="192" y="240"/>
                    <a:pt x="197" y="237"/>
                  </a:cubicBezTo>
                  <a:cubicBezTo>
                    <a:pt x="203" y="234"/>
                    <a:pt x="210" y="232"/>
                    <a:pt x="218" y="232"/>
                  </a:cubicBezTo>
                  <a:cubicBezTo>
                    <a:pt x="226" y="232"/>
                    <a:pt x="234" y="233"/>
                    <a:pt x="240" y="235"/>
                  </a:cubicBezTo>
                  <a:cubicBezTo>
                    <a:pt x="247" y="238"/>
                    <a:pt x="257" y="241"/>
                    <a:pt x="269" y="245"/>
                  </a:cubicBezTo>
                  <a:cubicBezTo>
                    <a:pt x="281" y="250"/>
                    <a:pt x="290" y="252"/>
                    <a:pt x="294" y="252"/>
                  </a:cubicBezTo>
                  <a:cubicBezTo>
                    <a:pt x="304" y="252"/>
                    <a:pt x="312" y="249"/>
                    <a:pt x="319" y="243"/>
                  </a:cubicBezTo>
                  <a:cubicBezTo>
                    <a:pt x="325" y="237"/>
                    <a:pt x="329" y="230"/>
                    <a:pt x="329" y="222"/>
                  </a:cubicBezTo>
                  <a:cubicBezTo>
                    <a:pt x="329" y="211"/>
                    <a:pt x="323" y="202"/>
                    <a:pt x="312" y="195"/>
                  </a:cubicBezTo>
                  <a:cubicBezTo>
                    <a:pt x="300" y="187"/>
                    <a:pt x="287" y="182"/>
                    <a:pt x="270" y="178"/>
                  </a:cubicBezTo>
                  <a:cubicBezTo>
                    <a:pt x="254" y="174"/>
                    <a:pt x="238" y="172"/>
                    <a:pt x="223" y="172"/>
                  </a:cubicBezTo>
                  <a:cubicBezTo>
                    <a:pt x="201" y="172"/>
                    <a:pt x="181" y="176"/>
                    <a:pt x="163" y="182"/>
                  </a:cubicBezTo>
                  <a:cubicBezTo>
                    <a:pt x="146" y="189"/>
                    <a:pt x="132" y="198"/>
                    <a:pt x="122" y="210"/>
                  </a:cubicBezTo>
                  <a:cubicBezTo>
                    <a:pt x="113" y="222"/>
                    <a:pt x="108" y="236"/>
                    <a:pt x="108" y="252"/>
                  </a:cubicBezTo>
                  <a:cubicBezTo>
                    <a:pt x="108" y="269"/>
                    <a:pt x="114" y="284"/>
                    <a:pt x="128" y="294"/>
                  </a:cubicBezTo>
                  <a:cubicBezTo>
                    <a:pt x="141" y="305"/>
                    <a:pt x="157" y="313"/>
                    <a:pt x="176" y="320"/>
                  </a:cubicBezTo>
                  <a:cubicBezTo>
                    <a:pt x="195" y="326"/>
                    <a:pt x="213" y="332"/>
                    <a:pt x="230" y="338"/>
                  </a:cubicBezTo>
                  <a:cubicBezTo>
                    <a:pt x="247" y="344"/>
                    <a:pt x="255" y="350"/>
                    <a:pt x="255" y="356"/>
                  </a:cubicBezTo>
                  <a:cubicBezTo>
                    <a:pt x="255" y="363"/>
                    <a:pt x="253" y="368"/>
                    <a:pt x="248" y="371"/>
                  </a:cubicBezTo>
                  <a:cubicBezTo>
                    <a:pt x="243" y="375"/>
                    <a:pt x="234" y="376"/>
                    <a:pt x="222" y="376"/>
                  </a:cubicBezTo>
                  <a:cubicBezTo>
                    <a:pt x="214" y="376"/>
                    <a:pt x="206" y="375"/>
                    <a:pt x="199" y="373"/>
                  </a:cubicBezTo>
                  <a:cubicBezTo>
                    <a:pt x="192" y="371"/>
                    <a:pt x="185" y="368"/>
                    <a:pt x="176" y="364"/>
                  </a:cubicBezTo>
                  <a:cubicBezTo>
                    <a:pt x="167" y="360"/>
                    <a:pt x="160" y="357"/>
                    <a:pt x="154" y="356"/>
                  </a:cubicBezTo>
                  <a:cubicBezTo>
                    <a:pt x="148" y="354"/>
                    <a:pt x="141" y="353"/>
                    <a:pt x="134" y="353"/>
                  </a:cubicBezTo>
                  <a:cubicBezTo>
                    <a:pt x="127" y="353"/>
                    <a:pt x="121" y="354"/>
                    <a:pt x="115" y="358"/>
                  </a:cubicBezTo>
                  <a:cubicBezTo>
                    <a:pt x="109" y="362"/>
                    <a:pt x="105" y="366"/>
                    <a:pt x="102" y="370"/>
                  </a:cubicBezTo>
                  <a:cubicBezTo>
                    <a:pt x="99" y="375"/>
                    <a:pt x="97" y="380"/>
                    <a:pt x="97" y="383"/>
                  </a:cubicBezTo>
                  <a:cubicBezTo>
                    <a:pt x="97" y="393"/>
                    <a:pt x="104" y="402"/>
                    <a:pt x="116" y="410"/>
                  </a:cubicBezTo>
                  <a:cubicBezTo>
                    <a:pt x="129" y="418"/>
                    <a:pt x="145" y="425"/>
                    <a:pt x="163" y="429"/>
                  </a:cubicBezTo>
                  <a:cubicBezTo>
                    <a:pt x="181" y="434"/>
                    <a:pt x="199" y="436"/>
                    <a:pt x="216" y="436"/>
                  </a:cubicBezTo>
                  <a:cubicBezTo>
                    <a:pt x="239" y="436"/>
                    <a:pt x="260" y="433"/>
                    <a:pt x="279" y="426"/>
                  </a:cubicBezTo>
                  <a:cubicBezTo>
                    <a:pt x="297" y="419"/>
                    <a:pt x="311" y="409"/>
                    <a:pt x="321" y="397"/>
                  </a:cubicBezTo>
                  <a:cubicBezTo>
                    <a:pt x="331" y="385"/>
                    <a:pt x="336" y="371"/>
                    <a:pt x="336" y="356"/>
                  </a:cubicBezTo>
                  <a:close/>
                  <a:moveTo>
                    <a:pt x="1101" y="326"/>
                  </a:moveTo>
                  <a:cubicBezTo>
                    <a:pt x="1256" y="326"/>
                    <a:pt x="1256" y="326"/>
                    <a:pt x="1256" y="326"/>
                  </a:cubicBezTo>
                  <a:cubicBezTo>
                    <a:pt x="1277" y="326"/>
                    <a:pt x="1288" y="316"/>
                    <a:pt x="1288" y="295"/>
                  </a:cubicBezTo>
                  <a:cubicBezTo>
                    <a:pt x="1288" y="280"/>
                    <a:pt x="1285" y="265"/>
                    <a:pt x="1278" y="250"/>
                  </a:cubicBezTo>
                  <a:cubicBezTo>
                    <a:pt x="1272" y="235"/>
                    <a:pt x="1263" y="221"/>
                    <a:pt x="1252" y="209"/>
                  </a:cubicBezTo>
                  <a:cubicBezTo>
                    <a:pt x="1240" y="196"/>
                    <a:pt x="1227" y="186"/>
                    <a:pt x="1210" y="178"/>
                  </a:cubicBezTo>
                  <a:cubicBezTo>
                    <a:pt x="1194" y="171"/>
                    <a:pt x="1176" y="167"/>
                    <a:pt x="1157" y="167"/>
                  </a:cubicBezTo>
                  <a:cubicBezTo>
                    <a:pt x="1139" y="167"/>
                    <a:pt x="1122" y="171"/>
                    <a:pt x="1105" y="178"/>
                  </a:cubicBezTo>
                  <a:cubicBezTo>
                    <a:pt x="1089" y="186"/>
                    <a:pt x="1075" y="196"/>
                    <a:pt x="1064" y="208"/>
                  </a:cubicBezTo>
                  <a:cubicBezTo>
                    <a:pt x="1052" y="221"/>
                    <a:pt x="1043" y="236"/>
                    <a:pt x="1037" y="252"/>
                  </a:cubicBezTo>
                  <a:cubicBezTo>
                    <a:pt x="1034" y="259"/>
                    <a:pt x="1032" y="267"/>
                    <a:pt x="1030" y="274"/>
                  </a:cubicBezTo>
                  <a:cubicBezTo>
                    <a:pt x="1028" y="262"/>
                    <a:pt x="1024" y="250"/>
                    <a:pt x="1019" y="238"/>
                  </a:cubicBezTo>
                  <a:cubicBezTo>
                    <a:pt x="1010" y="217"/>
                    <a:pt x="997" y="200"/>
                    <a:pt x="980" y="187"/>
                  </a:cubicBezTo>
                  <a:cubicBezTo>
                    <a:pt x="962" y="174"/>
                    <a:pt x="941" y="167"/>
                    <a:pt x="916" y="167"/>
                  </a:cubicBezTo>
                  <a:cubicBezTo>
                    <a:pt x="901" y="167"/>
                    <a:pt x="888" y="170"/>
                    <a:pt x="875" y="175"/>
                  </a:cubicBezTo>
                  <a:cubicBezTo>
                    <a:pt x="863" y="181"/>
                    <a:pt x="853" y="189"/>
                    <a:pt x="847" y="199"/>
                  </a:cubicBezTo>
                  <a:cubicBezTo>
                    <a:pt x="842" y="180"/>
                    <a:pt x="830" y="170"/>
                    <a:pt x="810" y="170"/>
                  </a:cubicBezTo>
                  <a:cubicBezTo>
                    <a:pt x="799" y="170"/>
                    <a:pt x="791" y="174"/>
                    <a:pt x="784" y="181"/>
                  </a:cubicBezTo>
                  <a:cubicBezTo>
                    <a:pt x="783" y="181"/>
                    <a:pt x="783" y="182"/>
                    <a:pt x="783" y="182"/>
                  </a:cubicBezTo>
                  <a:cubicBezTo>
                    <a:pt x="781" y="179"/>
                    <a:pt x="778" y="176"/>
                    <a:pt x="775" y="174"/>
                  </a:cubicBezTo>
                  <a:cubicBezTo>
                    <a:pt x="768" y="168"/>
                    <a:pt x="760" y="165"/>
                    <a:pt x="752" y="165"/>
                  </a:cubicBezTo>
                  <a:cubicBezTo>
                    <a:pt x="743" y="165"/>
                    <a:pt x="735" y="167"/>
                    <a:pt x="729" y="172"/>
                  </a:cubicBezTo>
                  <a:cubicBezTo>
                    <a:pt x="723" y="176"/>
                    <a:pt x="718" y="183"/>
                    <a:pt x="715" y="191"/>
                  </a:cubicBezTo>
                  <a:cubicBezTo>
                    <a:pt x="669" y="363"/>
                    <a:pt x="669" y="363"/>
                    <a:pt x="669" y="363"/>
                  </a:cubicBezTo>
                  <a:cubicBezTo>
                    <a:pt x="610" y="191"/>
                    <a:pt x="610" y="191"/>
                    <a:pt x="610" y="191"/>
                  </a:cubicBezTo>
                  <a:cubicBezTo>
                    <a:pt x="607" y="183"/>
                    <a:pt x="602" y="176"/>
                    <a:pt x="596" y="172"/>
                  </a:cubicBezTo>
                  <a:cubicBezTo>
                    <a:pt x="589" y="167"/>
                    <a:pt x="582" y="165"/>
                    <a:pt x="573" y="165"/>
                  </a:cubicBezTo>
                  <a:cubicBezTo>
                    <a:pt x="565" y="165"/>
                    <a:pt x="557" y="168"/>
                    <a:pt x="549" y="174"/>
                  </a:cubicBezTo>
                  <a:cubicBezTo>
                    <a:pt x="546" y="177"/>
                    <a:pt x="544" y="179"/>
                    <a:pt x="542" y="182"/>
                  </a:cubicBezTo>
                  <a:cubicBezTo>
                    <a:pt x="542" y="181"/>
                    <a:pt x="541" y="181"/>
                    <a:pt x="541" y="180"/>
                  </a:cubicBezTo>
                  <a:cubicBezTo>
                    <a:pt x="535" y="174"/>
                    <a:pt x="527" y="171"/>
                    <a:pt x="518" y="171"/>
                  </a:cubicBezTo>
                  <a:cubicBezTo>
                    <a:pt x="507" y="171"/>
                    <a:pt x="496" y="175"/>
                    <a:pt x="485" y="185"/>
                  </a:cubicBezTo>
                  <a:cubicBezTo>
                    <a:pt x="411" y="269"/>
                    <a:pt x="411" y="269"/>
                    <a:pt x="411" y="269"/>
                  </a:cubicBezTo>
                  <a:cubicBezTo>
                    <a:pt x="411" y="109"/>
                    <a:pt x="411" y="109"/>
                    <a:pt x="411" y="109"/>
                  </a:cubicBezTo>
                  <a:cubicBezTo>
                    <a:pt x="411" y="102"/>
                    <a:pt x="410" y="96"/>
                    <a:pt x="407" y="90"/>
                  </a:cubicBezTo>
                  <a:cubicBezTo>
                    <a:pt x="403" y="84"/>
                    <a:pt x="399" y="79"/>
                    <a:pt x="393" y="76"/>
                  </a:cubicBezTo>
                  <a:cubicBezTo>
                    <a:pt x="388" y="73"/>
                    <a:pt x="381" y="71"/>
                    <a:pt x="374" y="71"/>
                  </a:cubicBezTo>
                  <a:cubicBezTo>
                    <a:pt x="363" y="71"/>
                    <a:pt x="355" y="75"/>
                    <a:pt x="348" y="82"/>
                  </a:cubicBezTo>
                  <a:cubicBezTo>
                    <a:pt x="341" y="89"/>
                    <a:pt x="338" y="98"/>
                    <a:pt x="338" y="109"/>
                  </a:cubicBezTo>
                  <a:cubicBezTo>
                    <a:pt x="338" y="402"/>
                    <a:pt x="338" y="402"/>
                    <a:pt x="338" y="402"/>
                  </a:cubicBezTo>
                  <a:cubicBezTo>
                    <a:pt x="338" y="413"/>
                    <a:pt x="341" y="423"/>
                    <a:pt x="348" y="430"/>
                  </a:cubicBezTo>
                  <a:cubicBezTo>
                    <a:pt x="354" y="437"/>
                    <a:pt x="363" y="440"/>
                    <a:pt x="374" y="440"/>
                  </a:cubicBezTo>
                  <a:cubicBezTo>
                    <a:pt x="381" y="440"/>
                    <a:pt x="388" y="438"/>
                    <a:pt x="393" y="435"/>
                  </a:cubicBezTo>
                  <a:cubicBezTo>
                    <a:pt x="399" y="432"/>
                    <a:pt x="403" y="428"/>
                    <a:pt x="407" y="422"/>
                  </a:cubicBezTo>
                  <a:cubicBezTo>
                    <a:pt x="410" y="416"/>
                    <a:pt x="411" y="409"/>
                    <a:pt x="411" y="402"/>
                  </a:cubicBezTo>
                  <a:cubicBezTo>
                    <a:pt x="412" y="346"/>
                    <a:pt x="412" y="346"/>
                    <a:pt x="412" y="346"/>
                  </a:cubicBezTo>
                  <a:cubicBezTo>
                    <a:pt x="436" y="327"/>
                    <a:pt x="436" y="327"/>
                    <a:pt x="436" y="327"/>
                  </a:cubicBezTo>
                  <a:cubicBezTo>
                    <a:pt x="502" y="422"/>
                    <a:pt x="502" y="422"/>
                    <a:pt x="502" y="422"/>
                  </a:cubicBezTo>
                  <a:cubicBezTo>
                    <a:pt x="509" y="429"/>
                    <a:pt x="515" y="435"/>
                    <a:pt x="520" y="438"/>
                  </a:cubicBezTo>
                  <a:cubicBezTo>
                    <a:pt x="526" y="441"/>
                    <a:pt x="532" y="443"/>
                    <a:pt x="538" y="443"/>
                  </a:cubicBezTo>
                  <a:cubicBezTo>
                    <a:pt x="548" y="443"/>
                    <a:pt x="556" y="440"/>
                    <a:pt x="563" y="433"/>
                  </a:cubicBezTo>
                  <a:cubicBezTo>
                    <a:pt x="569" y="427"/>
                    <a:pt x="573" y="419"/>
                    <a:pt x="573" y="410"/>
                  </a:cubicBezTo>
                  <a:cubicBezTo>
                    <a:pt x="573" y="402"/>
                    <a:pt x="570" y="394"/>
                    <a:pt x="563" y="388"/>
                  </a:cubicBezTo>
                  <a:cubicBezTo>
                    <a:pt x="490" y="282"/>
                    <a:pt x="490" y="282"/>
                    <a:pt x="490" y="282"/>
                  </a:cubicBezTo>
                  <a:cubicBezTo>
                    <a:pt x="535" y="228"/>
                    <a:pt x="535" y="228"/>
                    <a:pt x="535" y="228"/>
                  </a:cubicBezTo>
                  <a:cubicBezTo>
                    <a:pt x="538" y="226"/>
                    <a:pt x="541" y="223"/>
                    <a:pt x="543" y="220"/>
                  </a:cubicBezTo>
                  <a:cubicBezTo>
                    <a:pt x="629" y="448"/>
                    <a:pt x="629" y="448"/>
                    <a:pt x="629" y="448"/>
                  </a:cubicBezTo>
                  <a:cubicBezTo>
                    <a:pt x="638" y="469"/>
                    <a:pt x="611" y="476"/>
                    <a:pt x="611" y="476"/>
                  </a:cubicBezTo>
                  <a:cubicBezTo>
                    <a:pt x="558" y="467"/>
                    <a:pt x="564" y="506"/>
                    <a:pt x="564" y="506"/>
                  </a:cubicBezTo>
                  <a:cubicBezTo>
                    <a:pt x="564" y="545"/>
                    <a:pt x="611" y="539"/>
                    <a:pt x="611" y="539"/>
                  </a:cubicBezTo>
                  <a:cubicBezTo>
                    <a:pt x="667" y="537"/>
                    <a:pt x="678" y="495"/>
                    <a:pt x="678" y="495"/>
                  </a:cubicBezTo>
                  <a:cubicBezTo>
                    <a:pt x="774" y="240"/>
                    <a:pt x="774" y="240"/>
                    <a:pt x="774" y="240"/>
                  </a:cubicBezTo>
                  <a:cubicBezTo>
                    <a:pt x="774" y="500"/>
                    <a:pt x="774" y="500"/>
                    <a:pt x="774" y="500"/>
                  </a:cubicBezTo>
                  <a:cubicBezTo>
                    <a:pt x="774" y="512"/>
                    <a:pt x="777" y="521"/>
                    <a:pt x="784" y="528"/>
                  </a:cubicBezTo>
                  <a:cubicBezTo>
                    <a:pt x="791" y="535"/>
                    <a:pt x="799" y="539"/>
                    <a:pt x="810" y="539"/>
                  </a:cubicBezTo>
                  <a:cubicBezTo>
                    <a:pt x="821" y="539"/>
                    <a:pt x="830" y="535"/>
                    <a:pt x="836" y="528"/>
                  </a:cubicBezTo>
                  <a:cubicBezTo>
                    <a:pt x="843" y="521"/>
                    <a:pt x="847" y="512"/>
                    <a:pt x="847" y="500"/>
                  </a:cubicBezTo>
                  <a:cubicBezTo>
                    <a:pt x="847" y="414"/>
                    <a:pt x="847" y="414"/>
                    <a:pt x="847" y="414"/>
                  </a:cubicBezTo>
                  <a:cubicBezTo>
                    <a:pt x="856" y="422"/>
                    <a:pt x="867" y="428"/>
                    <a:pt x="878" y="432"/>
                  </a:cubicBezTo>
                  <a:cubicBezTo>
                    <a:pt x="890" y="436"/>
                    <a:pt x="902" y="438"/>
                    <a:pt x="913" y="438"/>
                  </a:cubicBezTo>
                  <a:cubicBezTo>
                    <a:pt x="936" y="438"/>
                    <a:pt x="957" y="432"/>
                    <a:pt x="976" y="420"/>
                  </a:cubicBezTo>
                  <a:cubicBezTo>
                    <a:pt x="994" y="407"/>
                    <a:pt x="1008" y="390"/>
                    <a:pt x="1018" y="370"/>
                  </a:cubicBezTo>
                  <a:cubicBezTo>
                    <a:pt x="1024" y="358"/>
                    <a:pt x="1028" y="346"/>
                    <a:pt x="1030" y="334"/>
                  </a:cubicBezTo>
                  <a:cubicBezTo>
                    <a:pt x="1032" y="342"/>
                    <a:pt x="1034" y="349"/>
                    <a:pt x="1037" y="356"/>
                  </a:cubicBezTo>
                  <a:cubicBezTo>
                    <a:pt x="1043" y="373"/>
                    <a:pt x="1053" y="388"/>
                    <a:pt x="1065" y="400"/>
                  </a:cubicBezTo>
                  <a:cubicBezTo>
                    <a:pt x="1077" y="412"/>
                    <a:pt x="1091" y="422"/>
                    <a:pt x="1108" y="428"/>
                  </a:cubicBezTo>
                  <a:cubicBezTo>
                    <a:pt x="1125" y="435"/>
                    <a:pt x="1143" y="438"/>
                    <a:pt x="1163" y="438"/>
                  </a:cubicBezTo>
                  <a:cubicBezTo>
                    <a:pt x="1181" y="438"/>
                    <a:pt x="1199" y="436"/>
                    <a:pt x="1217" y="430"/>
                  </a:cubicBezTo>
                  <a:cubicBezTo>
                    <a:pt x="1236" y="424"/>
                    <a:pt x="1252" y="417"/>
                    <a:pt x="1264" y="408"/>
                  </a:cubicBezTo>
                  <a:cubicBezTo>
                    <a:pt x="1276" y="398"/>
                    <a:pt x="1282" y="389"/>
                    <a:pt x="1282" y="379"/>
                  </a:cubicBezTo>
                  <a:cubicBezTo>
                    <a:pt x="1282" y="374"/>
                    <a:pt x="1281" y="369"/>
                    <a:pt x="1278" y="364"/>
                  </a:cubicBezTo>
                  <a:cubicBezTo>
                    <a:pt x="1275" y="360"/>
                    <a:pt x="1271" y="356"/>
                    <a:pt x="1267" y="353"/>
                  </a:cubicBezTo>
                  <a:cubicBezTo>
                    <a:pt x="1262" y="350"/>
                    <a:pt x="1257" y="348"/>
                    <a:pt x="1252" y="348"/>
                  </a:cubicBezTo>
                  <a:cubicBezTo>
                    <a:pt x="1247" y="348"/>
                    <a:pt x="1238" y="352"/>
                    <a:pt x="1226" y="358"/>
                  </a:cubicBezTo>
                  <a:cubicBezTo>
                    <a:pt x="1214" y="364"/>
                    <a:pt x="1204" y="369"/>
                    <a:pt x="1197" y="372"/>
                  </a:cubicBezTo>
                  <a:cubicBezTo>
                    <a:pt x="1190" y="375"/>
                    <a:pt x="1181" y="377"/>
                    <a:pt x="1170" y="377"/>
                  </a:cubicBezTo>
                  <a:cubicBezTo>
                    <a:pt x="1152" y="377"/>
                    <a:pt x="1137" y="372"/>
                    <a:pt x="1124" y="364"/>
                  </a:cubicBezTo>
                  <a:cubicBezTo>
                    <a:pt x="1111" y="356"/>
                    <a:pt x="1104" y="343"/>
                    <a:pt x="1101" y="326"/>
                  </a:cubicBezTo>
                  <a:close/>
                  <a:moveTo>
                    <a:pt x="1314" y="174"/>
                  </a:moveTo>
                  <a:cubicBezTo>
                    <a:pt x="1275" y="174"/>
                    <a:pt x="1275" y="174"/>
                    <a:pt x="1275" y="174"/>
                  </a:cubicBezTo>
                  <a:cubicBezTo>
                    <a:pt x="1275" y="182"/>
                    <a:pt x="1275" y="182"/>
                    <a:pt x="1275" y="182"/>
                  </a:cubicBezTo>
                  <a:cubicBezTo>
                    <a:pt x="1290" y="182"/>
                    <a:pt x="1290" y="182"/>
                    <a:pt x="1290" y="182"/>
                  </a:cubicBezTo>
                  <a:cubicBezTo>
                    <a:pt x="1290" y="222"/>
                    <a:pt x="1290" y="222"/>
                    <a:pt x="1290" y="222"/>
                  </a:cubicBezTo>
                  <a:cubicBezTo>
                    <a:pt x="1300" y="222"/>
                    <a:pt x="1300" y="222"/>
                    <a:pt x="1300" y="222"/>
                  </a:cubicBezTo>
                  <a:cubicBezTo>
                    <a:pt x="1300" y="182"/>
                    <a:pt x="1300" y="182"/>
                    <a:pt x="1300" y="182"/>
                  </a:cubicBezTo>
                  <a:cubicBezTo>
                    <a:pt x="1314" y="182"/>
                    <a:pt x="1314" y="182"/>
                    <a:pt x="1314" y="182"/>
                  </a:cubicBezTo>
                  <a:lnTo>
                    <a:pt x="1314" y="174"/>
                  </a:lnTo>
                  <a:close/>
                  <a:moveTo>
                    <a:pt x="1366" y="174"/>
                  </a:moveTo>
                  <a:cubicBezTo>
                    <a:pt x="1352" y="174"/>
                    <a:pt x="1352" y="174"/>
                    <a:pt x="1352" y="174"/>
                  </a:cubicBezTo>
                  <a:cubicBezTo>
                    <a:pt x="1343" y="211"/>
                    <a:pt x="1343" y="211"/>
                    <a:pt x="1343" y="211"/>
                  </a:cubicBezTo>
                  <a:cubicBezTo>
                    <a:pt x="1343" y="211"/>
                    <a:pt x="1343" y="211"/>
                    <a:pt x="1343" y="211"/>
                  </a:cubicBezTo>
                  <a:cubicBezTo>
                    <a:pt x="1334" y="174"/>
                    <a:pt x="1334" y="174"/>
                    <a:pt x="1334" y="174"/>
                  </a:cubicBezTo>
                  <a:cubicBezTo>
                    <a:pt x="1320" y="174"/>
                    <a:pt x="1320" y="174"/>
                    <a:pt x="1320" y="174"/>
                  </a:cubicBezTo>
                  <a:cubicBezTo>
                    <a:pt x="1320" y="222"/>
                    <a:pt x="1320" y="222"/>
                    <a:pt x="1320" y="222"/>
                  </a:cubicBezTo>
                  <a:cubicBezTo>
                    <a:pt x="1329" y="222"/>
                    <a:pt x="1329" y="222"/>
                    <a:pt x="1329" y="222"/>
                  </a:cubicBezTo>
                  <a:cubicBezTo>
                    <a:pt x="1329" y="182"/>
                    <a:pt x="1329" y="182"/>
                    <a:pt x="1329" y="182"/>
                  </a:cubicBezTo>
                  <a:cubicBezTo>
                    <a:pt x="1329" y="182"/>
                    <a:pt x="1329" y="182"/>
                    <a:pt x="1329" y="182"/>
                  </a:cubicBezTo>
                  <a:cubicBezTo>
                    <a:pt x="1338" y="222"/>
                    <a:pt x="1338" y="222"/>
                    <a:pt x="1338" y="222"/>
                  </a:cubicBezTo>
                  <a:cubicBezTo>
                    <a:pt x="1348" y="222"/>
                    <a:pt x="1348" y="222"/>
                    <a:pt x="1348" y="222"/>
                  </a:cubicBezTo>
                  <a:cubicBezTo>
                    <a:pt x="1357" y="182"/>
                    <a:pt x="1357" y="182"/>
                    <a:pt x="1357" y="182"/>
                  </a:cubicBezTo>
                  <a:cubicBezTo>
                    <a:pt x="1357" y="182"/>
                    <a:pt x="1357" y="182"/>
                    <a:pt x="1357" y="182"/>
                  </a:cubicBezTo>
                  <a:cubicBezTo>
                    <a:pt x="1357" y="222"/>
                    <a:pt x="1357" y="222"/>
                    <a:pt x="1357" y="222"/>
                  </a:cubicBezTo>
                  <a:cubicBezTo>
                    <a:pt x="1366" y="222"/>
                    <a:pt x="1366" y="222"/>
                    <a:pt x="1366" y="222"/>
                  </a:cubicBezTo>
                  <a:lnTo>
                    <a:pt x="1366" y="174"/>
                  </a:lnTo>
                  <a:close/>
                  <a:moveTo>
                    <a:pt x="1186" y="232"/>
                  </a:moveTo>
                  <a:cubicBezTo>
                    <a:pt x="1178" y="228"/>
                    <a:pt x="1168" y="226"/>
                    <a:pt x="1157" y="226"/>
                  </a:cubicBezTo>
                  <a:cubicBezTo>
                    <a:pt x="1147" y="226"/>
                    <a:pt x="1137" y="228"/>
                    <a:pt x="1129" y="233"/>
                  </a:cubicBezTo>
                  <a:cubicBezTo>
                    <a:pt x="1121" y="238"/>
                    <a:pt x="1114" y="244"/>
                    <a:pt x="1109" y="252"/>
                  </a:cubicBezTo>
                  <a:cubicBezTo>
                    <a:pt x="1104" y="260"/>
                    <a:pt x="1101" y="269"/>
                    <a:pt x="1100" y="279"/>
                  </a:cubicBezTo>
                  <a:cubicBezTo>
                    <a:pt x="1215" y="279"/>
                    <a:pt x="1215" y="279"/>
                    <a:pt x="1215" y="279"/>
                  </a:cubicBezTo>
                  <a:cubicBezTo>
                    <a:pt x="1214" y="269"/>
                    <a:pt x="1211" y="260"/>
                    <a:pt x="1206" y="252"/>
                  </a:cubicBezTo>
                  <a:cubicBezTo>
                    <a:pt x="1201" y="243"/>
                    <a:pt x="1194" y="237"/>
                    <a:pt x="1186" y="2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Isosceles Triangle 1"/>
            <p:cNvSpPr/>
            <p:nvPr/>
          </p:nvSpPr>
          <p:spPr bwMode="auto">
            <a:xfrm>
              <a:off x="10751344" y="1852614"/>
              <a:ext cx="340518" cy="240505"/>
            </a:xfrm>
            <a:custGeom>
              <a:avLst/>
              <a:gdLst>
                <a:gd name="connsiteX0" fmla="*/ 0 w 228600"/>
                <a:gd name="connsiteY0" fmla="*/ 142875 h 142875"/>
                <a:gd name="connsiteX1" fmla="*/ 114300 w 228600"/>
                <a:gd name="connsiteY1" fmla="*/ 0 h 142875"/>
                <a:gd name="connsiteX2" fmla="*/ 228600 w 228600"/>
                <a:gd name="connsiteY2" fmla="*/ 142875 h 142875"/>
                <a:gd name="connsiteX3" fmla="*/ 0 w 228600"/>
                <a:gd name="connsiteY3" fmla="*/ 142875 h 142875"/>
                <a:gd name="connsiteX0" fmla="*/ 0 w 228600"/>
                <a:gd name="connsiteY0" fmla="*/ 166687 h 166687"/>
                <a:gd name="connsiteX1" fmla="*/ 195263 w 228600"/>
                <a:gd name="connsiteY1" fmla="*/ 0 h 166687"/>
                <a:gd name="connsiteX2" fmla="*/ 228600 w 228600"/>
                <a:gd name="connsiteY2" fmla="*/ 166687 h 166687"/>
                <a:gd name="connsiteX3" fmla="*/ 0 w 228600"/>
                <a:gd name="connsiteY3" fmla="*/ 166687 h 166687"/>
                <a:gd name="connsiteX0" fmla="*/ 0 w 209550"/>
                <a:gd name="connsiteY0" fmla="*/ 211930 h 211930"/>
                <a:gd name="connsiteX1" fmla="*/ 176213 w 209550"/>
                <a:gd name="connsiteY1" fmla="*/ 0 h 211930"/>
                <a:gd name="connsiteX2" fmla="*/ 209550 w 209550"/>
                <a:gd name="connsiteY2" fmla="*/ 166687 h 211930"/>
                <a:gd name="connsiteX3" fmla="*/ 0 w 209550"/>
                <a:gd name="connsiteY3" fmla="*/ 211930 h 211930"/>
                <a:gd name="connsiteX0" fmla="*/ 0 w 214312"/>
                <a:gd name="connsiteY0" fmla="*/ 211930 h 211930"/>
                <a:gd name="connsiteX1" fmla="*/ 176213 w 214312"/>
                <a:gd name="connsiteY1" fmla="*/ 0 h 211930"/>
                <a:gd name="connsiteX2" fmla="*/ 214312 w 214312"/>
                <a:gd name="connsiteY2" fmla="*/ 197644 h 211930"/>
                <a:gd name="connsiteX3" fmla="*/ 0 w 214312"/>
                <a:gd name="connsiteY3" fmla="*/ 211930 h 211930"/>
                <a:gd name="connsiteX0" fmla="*/ 0 w 214312"/>
                <a:gd name="connsiteY0" fmla="*/ 211930 h 211930"/>
                <a:gd name="connsiteX1" fmla="*/ 97631 w 214312"/>
                <a:gd name="connsiteY1" fmla="*/ 88105 h 211930"/>
                <a:gd name="connsiteX2" fmla="*/ 176213 w 214312"/>
                <a:gd name="connsiteY2" fmla="*/ 0 h 211930"/>
                <a:gd name="connsiteX3" fmla="*/ 214312 w 214312"/>
                <a:gd name="connsiteY3" fmla="*/ 197644 h 211930"/>
                <a:gd name="connsiteX4" fmla="*/ 0 w 214312"/>
                <a:gd name="connsiteY4" fmla="*/ 211930 h 211930"/>
                <a:gd name="connsiteX0" fmla="*/ 126206 w 340518"/>
                <a:gd name="connsiteY0" fmla="*/ 211930 h 211930"/>
                <a:gd name="connsiteX1" fmla="*/ 0 w 340518"/>
                <a:gd name="connsiteY1" fmla="*/ 30955 h 211930"/>
                <a:gd name="connsiteX2" fmla="*/ 302419 w 340518"/>
                <a:gd name="connsiteY2" fmla="*/ 0 h 211930"/>
                <a:gd name="connsiteX3" fmla="*/ 340518 w 340518"/>
                <a:gd name="connsiteY3" fmla="*/ 197644 h 211930"/>
                <a:gd name="connsiteX4" fmla="*/ 126206 w 340518"/>
                <a:gd name="connsiteY4" fmla="*/ 211930 h 211930"/>
                <a:gd name="connsiteX0" fmla="*/ 116681 w 340518"/>
                <a:gd name="connsiteY0" fmla="*/ 240505 h 240505"/>
                <a:gd name="connsiteX1" fmla="*/ 0 w 340518"/>
                <a:gd name="connsiteY1" fmla="*/ 30955 h 240505"/>
                <a:gd name="connsiteX2" fmla="*/ 302419 w 340518"/>
                <a:gd name="connsiteY2" fmla="*/ 0 h 240505"/>
                <a:gd name="connsiteX3" fmla="*/ 340518 w 340518"/>
                <a:gd name="connsiteY3" fmla="*/ 197644 h 240505"/>
                <a:gd name="connsiteX4" fmla="*/ 116681 w 340518"/>
                <a:gd name="connsiteY4" fmla="*/ 240505 h 24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18" h="240505">
                  <a:moveTo>
                    <a:pt x="116681" y="240505"/>
                  </a:moveTo>
                  <a:lnTo>
                    <a:pt x="0" y="30955"/>
                  </a:lnTo>
                  <a:lnTo>
                    <a:pt x="302419" y="0"/>
                  </a:lnTo>
                  <a:lnTo>
                    <a:pt x="340518" y="197644"/>
                  </a:lnTo>
                  <a:lnTo>
                    <a:pt x="116681" y="240505"/>
                  </a:lnTo>
                  <a:close/>
                </a:path>
              </a:pathLst>
            </a:custGeom>
            <a:grpFill/>
            <a:ln>
              <a:noFill/>
            </a:ln>
            <a:extLst/>
          </p:spPr>
          <p:txBody>
            <a:bodyPr vert="horz" wrap="square" lIns="91440" tIns="45720" rIns="91440" bIns="45720" numCol="1" rtlCol="0" anchor="t" anchorCtr="0" compatLnSpc="1">
              <a:prstTxWarp prst="textNoShape">
                <a:avLst/>
              </a:prstTxWarp>
            </a:bodyPr>
            <a:lstStyle/>
            <a:p>
              <a:pPr algn="ctr"/>
              <a:endParaRPr lang="en-US"/>
            </a:p>
          </p:txBody>
        </p:sp>
      </p:grpSp>
      <p:sp>
        <p:nvSpPr>
          <p:cNvPr id="112" name="Title 9"/>
          <p:cNvSpPr txBox="1">
            <a:spLocks/>
          </p:cNvSpPr>
          <p:nvPr/>
        </p:nvSpPr>
        <p:spPr>
          <a:xfrm>
            <a:off x="1979791" y="5205464"/>
            <a:ext cx="7702798" cy="898600"/>
          </a:xfrm>
          <a:prstGeom prst="rect">
            <a:avLst/>
          </a:prstGeom>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33" fontAlgn="base">
              <a:spcAft>
                <a:spcPct val="0"/>
              </a:spcAft>
              <a:defRPr/>
            </a:pPr>
            <a:r>
              <a:rPr lang="ru-RU" sz="3600" spc="0" dirty="0" smtClean="0">
                <a:gradFill>
                  <a:gsLst>
                    <a:gs pos="31858">
                      <a:srgbClr val="00188F"/>
                    </a:gs>
                    <a:gs pos="53000">
                      <a:srgbClr val="00188F"/>
                    </a:gs>
                  </a:gsLst>
                </a:gradFill>
                <a:cs typeface="Segoe UI Semibold" panose="020B0702040204020203" pitchFamily="34" charset="0"/>
              </a:rPr>
              <a:t>Инновации в глобальном масштабе</a:t>
            </a:r>
            <a:endParaRPr lang="en-US" sz="3600" spc="0" dirty="0">
              <a:gradFill>
                <a:gsLst>
                  <a:gs pos="31858">
                    <a:srgbClr val="00188F"/>
                  </a:gs>
                  <a:gs pos="53000">
                    <a:srgbClr val="00188F"/>
                  </a:gs>
                </a:gsLst>
              </a:gradFill>
              <a:cs typeface="Segoe UI Semibold" panose="020B0702040204020203" pitchFamily="34" charset="0"/>
            </a:endParaRPr>
          </a:p>
        </p:txBody>
      </p:sp>
      <p:sp>
        <p:nvSpPr>
          <p:cNvPr id="113" name="Rectangle 112"/>
          <p:cNvSpPr/>
          <p:nvPr/>
        </p:nvSpPr>
        <p:spPr bwMode="auto">
          <a:xfrm>
            <a:off x="3895775" y="3270277"/>
            <a:ext cx="189280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599"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2x</a:t>
            </a:r>
            <a:endParaRPr lang="en-US" sz="3599"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endParaRP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Рост мощности и емкости каждые </a:t>
            </a: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6 месяцев</a:t>
            </a:r>
            <a:endParaRPr lang="en-US" sz="1400" dirty="0">
              <a:gradFill>
                <a:gsLst>
                  <a:gs pos="33628">
                    <a:schemeClr val="bg1"/>
                  </a:gs>
                  <a:gs pos="62000">
                    <a:schemeClr val="bg1"/>
                  </a:gs>
                </a:gsLst>
                <a:lin ang="5400000" scaled="0"/>
              </a:gradFill>
            </a:endParaRPr>
          </a:p>
        </p:txBody>
      </p:sp>
      <p:sp>
        <p:nvSpPr>
          <p:cNvPr id="114" name="Rectangle 113"/>
          <p:cNvSpPr/>
          <p:nvPr/>
        </p:nvSpPr>
        <p:spPr bwMode="auto">
          <a:xfrm>
            <a:off x="3900819" y="1328117"/>
            <a:ext cx="1888438" cy="18928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defTabSz="685833" fontAlgn="base">
              <a:spcBef>
                <a:spcPct val="0"/>
              </a:spcBef>
              <a:spcAft>
                <a:spcPct val="0"/>
              </a:spcAft>
              <a:defRPr/>
            </a:pPr>
            <a:r>
              <a:rPr lang="en-US" sz="3600" dirty="0" smtClean="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rPr>
              <a:t>300k+</a:t>
            </a:r>
            <a:endParaRPr lang="en-US" sz="3600" dirty="0">
              <a:gradFill>
                <a:gsLst>
                  <a:gs pos="33628">
                    <a:schemeClr val="bg1"/>
                  </a:gs>
                  <a:gs pos="62000">
                    <a:schemeClr val="bg1"/>
                  </a:gs>
                </a:gsLst>
                <a:lin ang="5400000" scaled="0"/>
              </a:gradFill>
              <a:latin typeface="Segoe UI Semibold" panose="020B0702040204020203" pitchFamily="34" charset="0"/>
              <a:cs typeface="Segoe UI Semibold" panose="020B0702040204020203" pitchFamily="34" charset="0"/>
            </a:endParaRPr>
          </a:p>
          <a:p>
            <a:pPr defTabSz="685833" fontAlgn="base">
              <a:lnSpc>
                <a:spcPct val="90000"/>
              </a:lnSpc>
              <a:spcBef>
                <a:spcPct val="0"/>
              </a:spcBef>
              <a:spcAft>
                <a:spcPct val="0"/>
              </a:spcAft>
              <a:defRPr/>
            </a:pPr>
            <a:r>
              <a:rPr lang="ru-RU" sz="1400" dirty="0" smtClean="0">
                <a:gradFill>
                  <a:gsLst>
                    <a:gs pos="33628">
                      <a:schemeClr val="bg1"/>
                    </a:gs>
                    <a:gs pos="62000">
                      <a:schemeClr val="bg1"/>
                    </a:gs>
                  </a:gsLst>
                  <a:lin ang="5400000" scaled="0"/>
                </a:gradFill>
              </a:rPr>
              <a:t>Клиентов</a:t>
            </a:r>
            <a:r>
              <a:rPr lang="en-US" sz="1400" dirty="0" smtClean="0">
                <a:gradFill>
                  <a:gsLst>
                    <a:gs pos="33628">
                      <a:schemeClr val="bg1"/>
                    </a:gs>
                    <a:gs pos="62000">
                      <a:schemeClr val="bg1"/>
                    </a:gs>
                  </a:gsLst>
                  <a:lin ang="5400000" scaled="0"/>
                </a:gradFill>
              </a:rPr>
              <a:t>, </a:t>
            </a:r>
            <a:r>
              <a:rPr lang="ru-RU" sz="1400" dirty="0" smtClean="0">
                <a:gradFill>
                  <a:gsLst>
                    <a:gs pos="33628">
                      <a:schemeClr val="bg1"/>
                    </a:gs>
                    <a:gs pos="62000">
                      <a:schemeClr val="bg1"/>
                    </a:gs>
                  </a:gsLst>
                  <a:lin ang="5400000" scaled="0"/>
                </a:gradFill>
              </a:rPr>
              <a:t>новых </a:t>
            </a:r>
            <a:r>
              <a:rPr lang="en-US" sz="1400" dirty="0" smtClean="0">
                <a:gradFill>
                  <a:gsLst>
                    <a:gs pos="33628">
                      <a:schemeClr val="bg1"/>
                    </a:gs>
                    <a:gs pos="62000">
                      <a:schemeClr val="bg1"/>
                    </a:gs>
                  </a:gsLst>
                  <a:lin ang="5400000" scaled="0"/>
                </a:gradFill>
              </a:rPr>
              <a:t>1000/</a:t>
            </a:r>
            <a:r>
              <a:rPr lang="ru-RU" sz="1400" dirty="0" smtClean="0">
                <a:gradFill>
                  <a:gsLst>
                    <a:gs pos="33628">
                      <a:schemeClr val="bg1"/>
                    </a:gs>
                    <a:gs pos="62000">
                      <a:schemeClr val="bg1"/>
                    </a:gs>
                  </a:gsLst>
                  <a:lin ang="5400000" scaled="0"/>
                </a:gradFill>
              </a:rPr>
              <a:t>день</a:t>
            </a:r>
            <a:endParaRPr lang="en-US" sz="1400" dirty="0">
              <a:gradFill>
                <a:gsLst>
                  <a:gs pos="33628">
                    <a:schemeClr val="bg1"/>
                  </a:gs>
                  <a:gs pos="62000">
                    <a:schemeClr val="bg1"/>
                  </a:gs>
                </a:gsLst>
                <a:lin ang="5400000" scaled="0"/>
              </a:gradFill>
            </a:endParaRPr>
          </a:p>
        </p:txBody>
      </p:sp>
    </p:spTree>
    <p:extLst>
      <p:ext uri="{BB962C8B-B14F-4D97-AF65-F5344CB8AC3E}">
        <p14:creationId xmlns:p14="http://schemas.microsoft.com/office/powerpoint/2010/main" val="366224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3.71458E-6 -3.03223E-6 L 0.01736 -3.03223E-6 " pathEditMode="relative" rAng="0" ptsTypes="AA">
                                      <p:cBhvr>
                                        <p:cTn id="9" dur="500" spd="-100000" fill="hold"/>
                                        <p:tgtEl>
                                          <p:spTgt spid="112"/>
                                        </p:tgtEl>
                                        <p:attrNameLst>
                                          <p:attrName>ppt_x</p:attrName>
                                          <p:attrName>ppt_y</p:attrName>
                                        </p:attrNameLst>
                                      </p:cBhvr>
                                      <p:rCtr x="8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970120" y="1685872"/>
            <a:ext cx="10845596" cy="1024576"/>
          </a:xfrm>
          <a:prstGeom prst="rect">
            <a:avLst/>
          </a:prstGeom>
        </p:spPr>
        <p:txBody>
          <a:bodyPr wrap="square">
            <a:spAutoFit/>
          </a:bodyPr>
          <a:lstStyle/>
          <a:p>
            <a:pPr algn="ctr" defTabSz="932148">
              <a:lnSpc>
                <a:spcPct val="90000"/>
              </a:lnSpc>
              <a:spcBef>
                <a:spcPct val="0"/>
              </a:spcBef>
            </a:pPr>
            <a:r>
              <a:rPr lang="ru-RU" sz="6731" spc="-102" dirty="0" smtClean="0">
                <a:ln w="3175">
                  <a:noFill/>
                </a:ln>
                <a:solidFill>
                  <a:sysClr val="windowText" lastClr="000000">
                    <a:alpha val="99000"/>
                  </a:sysClr>
                </a:solidFill>
                <a:latin typeface="Segoe UI Light" pitchFamily="34" charset="0"/>
                <a:cs typeface="Arial" charset="0"/>
              </a:rPr>
              <a:t>Ключевые сценарии</a:t>
            </a:r>
            <a:endParaRPr lang="en-US" sz="6731" spc="-102" dirty="0">
              <a:ln w="3175">
                <a:noFill/>
              </a:ln>
              <a:solidFill>
                <a:sysClr val="windowText" lastClr="000000">
                  <a:alpha val="99000"/>
                </a:sysClr>
              </a:solidFill>
              <a:latin typeface="Segoe UI Light" pitchFamily="34" charset="0"/>
              <a:cs typeface="Arial" charset="0"/>
            </a:endParaRPr>
          </a:p>
        </p:txBody>
      </p:sp>
      <p:sp>
        <p:nvSpPr>
          <p:cNvPr id="2" name="Rectangle 1"/>
          <p:cNvSpPr/>
          <p:nvPr/>
        </p:nvSpPr>
        <p:spPr>
          <a:xfrm>
            <a:off x="8048668" y="2985089"/>
            <a:ext cx="3357372" cy="1118805"/>
          </a:xfrm>
          <a:prstGeom prst="rect">
            <a:avLst/>
          </a:prstGeom>
        </p:spPr>
        <p:txBody>
          <a:bodyPr wrap="square">
            <a:spAutoFit/>
          </a:bodyPr>
          <a:lstStyle/>
          <a:p>
            <a:pPr algn="ctr" defTabSz="932100"/>
            <a:r>
              <a:rPr lang="en-US" sz="3264" spc="-85" dirty="0">
                <a:ln w="3175">
                  <a:noFill/>
                </a:ln>
                <a:solidFill>
                  <a:sysClr val="windowText" lastClr="000000"/>
                </a:solidFill>
                <a:cs typeface="Arial" charset="0"/>
              </a:rPr>
              <a:t>Web Sites</a:t>
            </a:r>
          </a:p>
          <a:p>
            <a:pPr algn="ctr" defTabSz="932100"/>
            <a:r>
              <a:rPr lang="en-US" sz="3264" spc="-85" dirty="0" err="1">
                <a:ln w="3175">
                  <a:noFill/>
                </a:ln>
                <a:solidFill>
                  <a:sysClr val="windowText" lastClr="000000"/>
                </a:solidFill>
                <a:latin typeface="Segoe UI Light" pitchFamily="34" charset="0"/>
                <a:cs typeface="Arial" charset="0"/>
              </a:rPr>
              <a:t>PaaS</a:t>
            </a:r>
            <a:r>
              <a:rPr lang="en-US" sz="3264" spc="-85" dirty="0">
                <a:ln w="3175">
                  <a:noFill/>
                </a:ln>
                <a:solidFill>
                  <a:sysClr val="windowText" lastClr="000000"/>
                </a:solidFill>
                <a:latin typeface="Segoe UI Light" pitchFamily="34" charset="0"/>
                <a:cs typeface="Arial" charset="0"/>
              </a:rPr>
              <a:t>+</a:t>
            </a:r>
          </a:p>
        </p:txBody>
      </p:sp>
      <p:sp>
        <p:nvSpPr>
          <p:cNvPr id="3" name="Rectangle 2"/>
          <p:cNvSpPr/>
          <p:nvPr/>
        </p:nvSpPr>
        <p:spPr>
          <a:xfrm>
            <a:off x="4574802" y="2985090"/>
            <a:ext cx="3357372" cy="1118805"/>
          </a:xfrm>
          <a:prstGeom prst="rect">
            <a:avLst/>
          </a:prstGeom>
        </p:spPr>
        <p:txBody>
          <a:bodyPr wrap="square">
            <a:spAutoFit/>
          </a:bodyPr>
          <a:lstStyle/>
          <a:p>
            <a:pPr algn="ctr" defTabSz="932100"/>
            <a:r>
              <a:rPr lang="en-US" sz="3264" dirty="0">
                <a:solidFill>
                  <a:sysClr val="windowText" lastClr="000000"/>
                </a:solidFill>
              </a:rPr>
              <a:t>Virtual Machines</a:t>
            </a:r>
          </a:p>
          <a:p>
            <a:pPr algn="ctr" defTabSz="932100"/>
            <a:r>
              <a:rPr lang="en-US" sz="3264" dirty="0">
                <a:solidFill>
                  <a:sysClr val="windowText" lastClr="000000"/>
                </a:solidFill>
                <a:latin typeface="Segoe UI Light" pitchFamily="34" charset="0"/>
              </a:rPr>
              <a:t>IaaS</a:t>
            </a:r>
          </a:p>
        </p:txBody>
      </p:sp>
      <p:sp>
        <p:nvSpPr>
          <p:cNvPr id="84" name="Rectangle 83"/>
          <p:cNvSpPr/>
          <p:nvPr/>
        </p:nvSpPr>
        <p:spPr>
          <a:xfrm>
            <a:off x="1100936" y="2985089"/>
            <a:ext cx="3357372" cy="1118805"/>
          </a:xfrm>
          <a:prstGeom prst="rect">
            <a:avLst/>
          </a:prstGeom>
        </p:spPr>
        <p:txBody>
          <a:bodyPr wrap="square">
            <a:spAutoFit/>
          </a:bodyPr>
          <a:lstStyle/>
          <a:p>
            <a:pPr algn="ctr" defTabSz="932100"/>
            <a:r>
              <a:rPr lang="en-US" sz="3264" dirty="0">
                <a:solidFill>
                  <a:sysClr val="windowText" lastClr="000000"/>
                </a:solidFill>
              </a:rPr>
              <a:t>Cloud Services</a:t>
            </a:r>
          </a:p>
          <a:p>
            <a:pPr algn="ctr" defTabSz="932100"/>
            <a:r>
              <a:rPr lang="en-US" sz="3264" dirty="0" err="1">
                <a:solidFill>
                  <a:sysClr val="windowText" lastClr="000000"/>
                </a:solidFill>
                <a:latin typeface="Segoe UI Light" pitchFamily="34" charset="0"/>
              </a:rPr>
              <a:t>PaaS</a:t>
            </a:r>
            <a:endParaRPr lang="en-US" sz="3264" dirty="0">
              <a:solidFill>
                <a:sysClr val="windowText" lastClr="000000"/>
              </a:solidFill>
              <a:latin typeface="Segoe UI Light" pitchFamily="34" charset="0"/>
            </a:endParaRPr>
          </a:p>
        </p:txBody>
      </p:sp>
      <p:grpSp>
        <p:nvGrpSpPr>
          <p:cNvPr id="5" name="Group 4"/>
          <p:cNvGrpSpPr/>
          <p:nvPr/>
        </p:nvGrpSpPr>
        <p:grpSpPr>
          <a:xfrm>
            <a:off x="2034365" y="4300226"/>
            <a:ext cx="1779461" cy="1542376"/>
            <a:chOff x="1993792" y="4216290"/>
            <a:chExt cx="1744728" cy="1512271"/>
          </a:xfrm>
          <a:solidFill>
            <a:srgbClr val="00188F"/>
          </a:solidFill>
        </p:grpSpPr>
        <p:grpSp>
          <p:nvGrpSpPr>
            <p:cNvPr id="189" name="Group 188"/>
            <p:cNvGrpSpPr/>
            <p:nvPr/>
          </p:nvGrpSpPr>
          <p:grpSpPr bwMode="black">
            <a:xfrm>
              <a:off x="1993792" y="4591120"/>
              <a:ext cx="1550276" cy="1137441"/>
              <a:chOff x="7010400" y="2133600"/>
              <a:chExt cx="1379538" cy="1065213"/>
            </a:xfrm>
            <a:grpFill/>
          </p:grpSpPr>
          <p:sp>
            <p:nvSpPr>
              <p:cNvPr id="19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6"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7"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8"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199"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0"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1"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2"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3"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4"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5"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6"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7"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8"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09"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0"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1"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2"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3"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4"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5"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6"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7"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8"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19"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0"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1"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2"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3"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4"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5"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6"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7"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8"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29"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0"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1"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2"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3"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4"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5"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6"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grpSp>
          <p:nvGrpSpPr>
            <p:cNvPr id="237" name="Group 236"/>
            <p:cNvGrpSpPr/>
            <p:nvPr/>
          </p:nvGrpSpPr>
          <p:grpSpPr bwMode="black">
            <a:xfrm>
              <a:off x="2188244" y="4216290"/>
              <a:ext cx="1550276" cy="1137441"/>
              <a:chOff x="7010400" y="2133600"/>
              <a:chExt cx="1379538" cy="1065213"/>
            </a:xfrm>
            <a:grpFill/>
          </p:grpSpPr>
          <p:sp>
            <p:nvSpPr>
              <p:cNvPr id="23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3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241"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2"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3"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4"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5"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6"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2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3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4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5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grpSp>
      <p:grpSp>
        <p:nvGrpSpPr>
          <p:cNvPr id="8" name="Group 7"/>
          <p:cNvGrpSpPr/>
          <p:nvPr/>
        </p:nvGrpSpPr>
        <p:grpSpPr>
          <a:xfrm>
            <a:off x="4835992" y="4365924"/>
            <a:ext cx="3033091" cy="1689987"/>
            <a:chOff x="4835992" y="4365924"/>
            <a:chExt cx="3033091" cy="1689987"/>
          </a:xfrm>
        </p:grpSpPr>
        <p:grpSp>
          <p:nvGrpSpPr>
            <p:cNvPr id="366" name="Group 365"/>
            <p:cNvGrpSpPr/>
            <p:nvPr/>
          </p:nvGrpSpPr>
          <p:grpSpPr bwMode="black">
            <a:xfrm>
              <a:off x="4835992" y="4365924"/>
              <a:ext cx="1581138" cy="1160085"/>
              <a:chOff x="7010400" y="2133600"/>
              <a:chExt cx="1379538" cy="1065213"/>
            </a:xfrm>
            <a:solidFill>
              <a:schemeClr val="tx2"/>
            </a:solidFill>
          </p:grpSpPr>
          <p:sp>
            <p:nvSpPr>
              <p:cNvPr id="367"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8"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69"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0"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1"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2"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3"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4"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5"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6"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7"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8"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79"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0"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8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39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0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grpSp>
          <p:nvGrpSpPr>
            <p:cNvPr id="414" name="Group 413"/>
            <p:cNvGrpSpPr/>
            <p:nvPr/>
          </p:nvGrpSpPr>
          <p:grpSpPr bwMode="black">
            <a:xfrm>
              <a:off x="6287945" y="4895826"/>
              <a:ext cx="1581138" cy="1160085"/>
              <a:chOff x="7010400" y="2133600"/>
              <a:chExt cx="1379538" cy="1065213"/>
            </a:xfrm>
            <a:solidFill>
              <a:schemeClr val="tx2"/>
            </a:solidFill>
          </p:grpSpPr>
          <p:sp>
            <p:nvSpPr>
              <p:cNvPr id="415"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6"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7"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19"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0"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1"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2"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3"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7"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8"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29"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0"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1"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2"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3"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4"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5"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6"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7"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8"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39"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0"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1"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2"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3"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4"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5"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6"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7"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8"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49"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0"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1"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2"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3"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4"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5"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6"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7"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8"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59"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0"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1"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grpSp>
      <p:grpSp>
        <p:nvGrpSpPr>
          <p:cNvPr id="7" name="Group 6"/>
          <p:cNvGrpSpPr/>
          <p:nvPr/>
        </p:nvGrpSpPr>
        <p:grpSpPr>
          <a:xfrm>
            <a:off x="8783896" y="4307797"/>
            <a:ext cx="2402070" cy="1542376"/>
            <a:chOff x="8611581" y="4223714"/>
            <a:chExt cx="2355184" cy="1512271"/>
          </a:xfrm>
          <a:solidFill>
            <a:srgbClr val="00188F"/>
          </a:solidFill>
        </p:grpSpPr>
        <p:grpSp>
          <p:nvGrpSpPr>
            <p:cNvPr id="462" name="Group 461"/>
            <p:cNvGrpSpPr/>
            <p:nvPr/>
          </p:nvGrpSpPr>
          <p:grpSpPr bwMode="black">
            <a:xfrm>
              <a:off x="8611581" y="4598544"/>
              <a:ext cx="1550276" cy="1137441"/>
              <a:chOff x="7010400" y="2133600"/>
              <a:chExt cx="1379538" cy="1065213"/>
            </a:xfrm>
            <a:grpFill/>
          </p:grpSpPr>
          <p:sp>
            <p:nvSpPr>
              <p:cNvPr id="46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6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7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8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49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0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grpSp>
          <p:nvGrpSpPr>
            <p:cNvPr id="510" name="Group 509"/>
            <p:cNvGrpSpPr/>
            <p:nvPr/>
          </p:nvGrpSpPr>
          <p:grpSpPr bwMode="black">
            <a:xfrm>
              <a:off x="8806033" y="4223714"/>
              <a:ext cx="1550276" cy="1137441"/>
              <a:chOff x="7010400" y="2133600"/>
              <a:chExt cx="1379538" cy="1065213"/>
            </a:xfrm>
            <a:grpFill/>
          </p:grpSpPr>
          <p:sp>
            <p:nvSpPr>
              <p:cNvPr id="51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1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2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3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4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sp>
            <p:nvSpPr>
              <p:cNvPr id="55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505050"/>
                  </a:solidFill>
                </a:endParaRPr>
              </a:p>
            </p:txBody>
          </p:sp>
        </p:grpSp>
        <p:sp>
          <p:nvSpPr>
            <p:cNvPr id="4" name="TextBox 3"/>
            <p:cNvSpPr txBox="1"/>
            <p:nvPr/>
          </p:nvSpPr>
          <p:spPr>
            <a:xfrm>
              <a:off x="10287092" y="4316279"/>
              <a:ext cx="679673" cy="1255600"/>
            </a:xfrm>
            <a:prstGeom prst="rect">
              <a:avLst/>
            </a:prstGeom>
            <a:noFill/>
          </p:spPr>
          <p:txBody>
            <a:bodyPr wrap="none" lIns="0" tIns="0" rIns="0" bIns="0" rtlCol="0">
              <a:spAutoFit/>
            </a:bodyPr>
            <a:lstStyle/>
            <a:p>
              <a:r>
                <a:rPr lang="en-US" sz="8159" dirty="0">
                  <a:gradFill>
                    <a:gsLst>
                      <a:gs pos="0">
                        <a:srgbClr val="505050">
                          <a:lumMod val="75000"/>
                          <a:lumOff val="25000"/>
                        </a:srgbClr>
                      </a:gs>
                      <a:gs pos="80000">
                        <a:srgbClr val="505050">
                          <a:lumMod val="65000"/>
                          <a:lumOff val="35000"/>
                        </a:srgbClr>
                      </a:gs>
                    </a:gsLst>
                    <a:lin ang="16200000" scaled="0"/>
                  </a:gradFill>
                  <a:latin typeface="Segoe UI Light" pitchFamily="34" charset="0"/>
                </a:rPr>
                <a:t>+</a:t>
              </a:r>
            </a:p>
          </p:txBody>
        </p:sp>
      </p:grpSp>
      <p:pic>
        <p:nvPicPr>
          <p:cNvPr id="299" name="Picture 298"/>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113641" y="51057"/>
            <a:ext cx="6193044" cy="1424651"/>
          </a:xfrm>
          <a:prstGeom prst="rect">
            <a:avLst/>
          </a:prstGeom>
        </p:spPr>
      </p:pic>
    </p:spTree>
    <p:extLst>
      <p:ext uri="{BB962C8B-B14F-4D97-AF65-F5344CB8AC3E}">
        <p14:creationId xmlns:p14="http://schemas.microsoft.com/office/powerpoint/2010/main" val="2433793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2" grpId="0"/>
      <p:bldP spid="3"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onahs\Dropbox\Critical Resources\Helveticons Basic\Png\512x512\Cloud 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589" y="2228107"/>
            <a:ext cx="4434041" cy="4434041"/>
          </a:xfrm>
          <a:prstGeom prst="rect">
            <a:avLst/>
          </a:prstGeom>
          <a:noFill/>
          <a:extLst/>
        </p:spPr>
      </p:pic>
      <p:pic>
        <p:nvPicPr>
          <p:cNvPr id="35" name="Picture 3" descr="C:\Users\Jonahs\Dropbox\Critical Resources\Helveticons Basic\Png\512x512\Cloud 512x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480445" y="4199624"/>
            <a:ext cx="1839542" cy="1839542"/>
          </a:xfrm>
          <a:prstGeom prst="rect">
            <a:avLst/>
          </a:prstGeom>
          <a:noFill/>
          <a:extLst/>
        </p:spPr>
      </p:pic>
      <p:sp>
        <p:nvSpPr>
          <p:cNvPr id="124" name="Rectangle 123"/>
          <p:cNvSpPr/>
          <p:nvPr/>
        </p:nvSpPr>
        <p:spPr>
          <a:xfrm>
            <a:off x="1737256" y="756705"/>
            <a:ext cx="1650099" cy="652822"/>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091" fontAlgn="base">
              <a:spcAft>
                <a:spcPct val="0"/>
              </a:spcAft>
            </a:pPr>
            <a:r>
              <a:rPr lang="en-US" sz="2448" b="1" dirty="0">
                <a:solidFill>
                  <a:srgbClr val="FFFFFF"/>
                </a:solidFill>
                <a:ea typeface="Kozuka Gothic Pro R" pitchFamily="34" charset="-128"/>
              </a:rPr>
              <a:t>Your Datacenter</a:t>
            </a:r>
          </a:p>
        </p:txBody>
      </p:sp>
      <p:sp>
        <p:nvSpPr>
          <p:cNvPr id="128" name="Rectangle 127"/>
          <p:cNvSpPr/>
          <p:nvPr/>
        </p:nvSpPr>
        <p:spPr>
          <a:xfrm>
            <a:off x="1716503" y="3820945"/>
            <a:ext cx="1670854" cy="388585"/>
          </a:xfrm>
          <a:prstGeom prst="rect">
            <a:avLst/>
          </a:prstGeom>
          <a:solidFill>
            <a:schemeClr val="accent1"/>
          </a:solidFill>
          <a:ln w="9525" cap="flat" cmpd="sng" algn="ctr">
            <a:solidFill>
              <a:srgbClr val="FFFFFF"/>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716503" y="3357072"/>
            <a:ext cx="1670854" cy="388585"/>
          </a:xfrm>
          <a:prstGeom prst="rect">
            <a:avLst/>
          </a:prstGeom>
          <a:solidFill>
            <a:schemeClr val="accent1"/>
          </a:solidFill>
          <a:ln w="9525" cap="flat" cmpd="sng" algn="ctr">
            <a:solidFill>
              <a:srgbClr val="FFFFFF"/>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716503" y="4284816"/>
            <a:ext cx="1670854" cy="388585"/>
          </a:xfrm>
          <a:prstGeom prst="rect">
            <a:avLst/>
          </a:prstGeom>
          <a:solidFill>
            <a:schemeClr val="accent1"/>
          </a:solidFill>
          <a:ln w="9525" cap="flat" cmpd="sng" algn="ctr">
            <a:solidFill>
              <a:srgbClr val="FFFFFF"/>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716503" y="2893198"/>
            <a:ext cx="1670854" cy="388585"/>
          </a:xfrm>
          <a:prstGeom prst="rect">
            <a:avLst/>
          </a:prstGeom>
          <a:solidFill>
            <a:schemeClr val="accent1"/>
          </a:solidFill>
          <a:ln w="9525" cap="flat" cmpd="sng" algn="ctr">
            <a:solidFill>
              <a:srgbClr val="FFFFFF"/>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716503" y="1948128"/>
            <a:ext cx="1670854" cy="388585"/>
          </a:xfrm>
          <a:prstGeom prst="rect">
            <a:avLst/>
          </a:prstGeom>
          <a:solidFill>
            <a:schemeClr val="accent1"/>
          </a:solidFill>
          <a:ln w="9525" cap="flat" cmpd="sng" algn="ctr">
            <a:solidFill>
              <a:srgbClr val="FFFFFF"/>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716503" y="1484254"/>
            <a:ext cx="1670854" cy="388585"/>
          </a:xfrm>
          <a:prstGeom prst="rect">
            <a:avLst/>
          </a:prstGeom>
          <a:solidFill>
            <a:schemeClr val="accent1"/>
          </a:solidFill>
          <a:ln w="9525" cap="flat" cmpd="sng" algn="ctr">
            <a:solidFill>
              <a:srgbClr val="FFFFFF"/>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716501" y="2429325"/>
            <a:ext cx="1670854" cy="388585"/>
          </a:xfrm>
          <a:prstGeom prst="rect">
            <a:avLst/>
          </a:prstGeom>
          <a:solidFill>
            <a:schemeClr val="accent1"/>
          </a:solidFill>
          <a:ln w="9525" cap="flat" cmpd="sng" algn="ctr">
            <a:solidFill>
              <a:srgbClr val="FFFFFF"/>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608214" y="1456176"/>
            <a:ext cx="1670853" cy="652822"/>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091" fontAlgn="base">
              <a:spcAft>
                <a:spcPct val="0"/>
              </a:spcAft>
            </a:pPr>
            <a:r>
              <a:rPr lang="en-US" sz="2448" b="1" dirty="0">
                <a:solidFill>
                  <a:srgbClr val="FFFFFF"/>
                </a:solidFill>
                <a:ea typeface="Kozuka Gothic Pro R" pitchFamily="34" charset="-128"/>
              </a:rPr>
              <a:t>Web </a:t>
            </a:r>
            <a:br>
              <a:rPr lang="en-US" sz="2448" b="1" dirty="0">
                <a:solidFill>
                  <a:srgbClr val="FFFFFF"/>
                </a:solidFill>
                <a:ea typeface="Kozuka Gothic Pro R" pitchFamily="34" charset="-128"/>
              </a:rPr>
            </a:br>
            <a:r>
              <a:rPr lang="en-US" sz="2448" b="1" dirty="0">
                <a:solidFill>
                  <a:srgbClr val="FFFFFF"/>
                </a:solidFill>
                <a:ea typeface="Kozuka Gothic Pro R" pitchFamily="34" charset="-128"/>
              </a:rPr>
              <a:t>Sites</a:t>
            </a:r>
          </a:p>
        </p:txBody>
      </p:sp>
      <p:sp>
        <p:nvSpPr>
          <p:cNvPr id="180" name="Rectangle 179"/>
          <p:cNvSpPr/>
          <p:nvPr/>
        </p:nvSpPr>
        <p:spPr>
          <a:xfrm>
            <a:off x="9608213" y="2183725"/>
            <a:ext cx="1670853" cy="388585"/>
          </a:xfrm>
          <a:prstGeom prst="rect">
            <a:avLst/>
          </a:prstGeom>
          <a:solidFill>
            <a:schemeClr val="accent5"/>
          </a:solidFill>
          <a:ln w="9525" cap="flat" cmpd="sng" algn="ctr">
            <a:noFill/>
            <a:prstDash val="solid"/>
          </a:ln>
          <a:effectLst/>
        </p:spPr>
        <p:txBody>
          <a:bodyPr lIns="0" rIns="0"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608213" y="2647598"/>
            <a:ext cx="1670853" cy="388585"/>
          </a:xfrm>
          <a:prstGeom prst="rect">
            <a:avLst/>
          </a:prstGeom>
          <a:solidFill>
            <a:schemeClr val="accent5"/>
          </a:solidFill>
          <a:ln w="9525" cap="flat" cmpd="sng" algn="ctr">
            <a:noFill/>
            <a:prstDash val="solid"/>
          </a:ln>
          <a:effectLst/>
        </p:spPr>
        <p:txBody>
          <a:bodyPr lIns="0" rIns="0"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7000752" y="1456176"/>
            <a:ext cx="1670853" cy="652822"/>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091" fontAlgn="base">
              <a:spcAft>
                <a:spcPct val="0"/>
              </a:spcAft>
            </a:pPr>
            <a:r>
              <a:rPr lang="en-US" sz="2448" b="1" dirty="0">
                <a:solidFill>
                  <a:srgbClr val="FFFFFF"/>
                </a:solidFill>
                <a:ea typeface="Kozuka Gothic Pro R" pitchFamily="34" charset="-128"/>
              </a:rPr>
              <a:t>Cloud Services</a:t>
            </a:r>
            <a:endParaRPr lang="en-US" sz="1836" b="1" dirty="0">
              <a:solidFill>
                <a:srgbClr val="FFFFFF"/>
              </a:solidFill>
              <a:ea typeface="Kozuka Gothic Pro R" pitchFamily="34" charset="-128"/>
            </a:endParaRPr>
          </a:p>
        </p:txBody>
      </p:sp>
      <p:sp>
        <p:nvSpPr>
          <p:cNvPr id="166" name="Rectangle 165"/>
          <p:cNvSpPr/>
          <p:nvPr/>
        </p:nvSpPr>
        <p:spPr>
          <a:xfrm>
            <a:off x="7000751" y="2183728"/>
            <a:ext cx="1670853" cy="388585"/>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7000751" y="3134796"/>
            <a:ext cx="1670853" cy="388585"/>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7000751" y="2647601"/>
            <a:ext cx="1670853" cy="388585"/>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7000751" y="3611150"/>
            <a:ext cx="1670853" cy="388585"/>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400413" y="1456176"/>
            <a:ext cx="1670854" cy="652822"/>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091" fontAlgn="base">
              <a:spcAft>
                <a:spcPct val="0"/>
              </a:spcAft>
            </a:pPr>
            <a:r>
              <a:rPr lang="en-US" sz="2448" b="1" dirty="0">
                <a:solidFill>
                  <a:srgbClr val="FFFFFF"/>
                </a:solidFill>
                <a:ea typeface="Kozuka Gothic Pro R" pitchFamily="34" charset="-128"/>
              </a:rPr>
              <a:t>Virtual Machines</a:t>
            </a:r>
            <a:endParaRPr lang="en-US" sz="1836" b="1" dirty="0">
              <a:solidFill>
                <a:srgbClr val="FFFFFF"/>
              </a:solidFill>
              <a:ea typeface="Kozuka Gothic Pro R" pitchFamily="34" charset="-128"/>
            </a:endParaRPr>
          </a:p>
        </p:txBody>
      </p:sp>
      <p:sp>
        <p:nvSpPr>
          <p:cNvPr id="149" name="Rectangle 148"/>
          <p:cNvSpPr/>
          <p:nvPr/>
        </p:nvSpPr>
        <p:spPr>
          <a:xfrm>
            <a:off x="4400413" y="3592668"/>
            <a:ext cx="1670854" cy="388585"/>
          </a:xfrm>
          <a:prstGeom prst="rect">
            <a:avLst/>
          </a:prstGeom>
          <a:solidFill>
            <a:srgbClr val="FFC000"/>
          </a:solidFill>
          <a:ln w="9525" cap="flat" cmpd="sng" algn="ctr">
            <a:solidFill>
              <a:srgbClr val="FFC000"/>
            </a:solid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400413" y="2647601"/>
            <a:ext cx="1670854" cy="388585"/>
          </a:xfrm>
          <a:prstGeom prst="rect">
            <a:avLst/>
          </a:prstGeom>
          <a:solidFill>
            <a:srgbClr val="FFC000"/>
          </a:solidFill>
          <a:ln w="9525" cap="flat" cmpd="sng" algn="ctr">
            <a:solidFill>
              <a:srgbClr val="FFC000"/>
            </a:solidFill>
            <a:prstDash val="solid"/>
          </a:ln>
          <a:effectLst/>
        </p:spPr>
        <p:txBody>
          <a:bodyPr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400413" y="2183729"/>
            <a:ext cx="1670854" cy="388585"/>
          </a:xfrm>
          <a:prstGeom prst="rect">
            <a:avLst/>
          </a:prstGeom>
          <a:solidFill>
            <a:srgbClr val="FFC000"/>
          </a:solidFill>
          <a:ln w="9525" cap="flat" cmpd="sng" algn="ctr">
            <a:solidFill>
              <a:srgbClr val="FFC000"/>
            </a:solidFill>
            <a:prstDash val="solid"/>
          </a:ln>
          <a:effectLst/>
        </p:spPr>
        <p:txBody>
          <a:bodyPr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400413" y="3128796"/>
            <a:ext cx="1670854" cy="388585"/>
          </a:xfrm>
          <a:prstGeom prst="rect">
            <a:avLst/>
          </a:prstGeom>
          <a:solidFill>
            <a:srgbClr val="FFC000"/>
          </a:solidFill>
          <a:ln w="9525" cap="flat" cmpd="sng" algn="ctr">
            <a:solidFill>
              <a:srgbClr val="FFC000"/>
            </a:solidFill>
            <a:prstDash val="solid"/>
          </a:ln>
          <a:effectLst/>
        </p:spPr>
        <p:txBody>
          <a:bodyPr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400413" y="4056542"/>
            <a:ext cx="1670854" cy="388585"/>
          </a:xfrm>
          <a:prstGeom prst="rect">
            <a:avLst/>
          </a:prstGeom>
          <a:solidFill>
            <a:srgbClr val="FFC000"/>
          </a:solidFill>
          <a:ln w="9525" cap="flat" cmpd="sng" algn="ctr">
            <a:solidFill>
              <a:srgbClr val="FFC000"/>
            </a:solidFill>
            <a:prstDash val="solid"/>
          </a:ln>
          <a:effectLst/>
        </p:spPr>
        <p:txBody>
          <a:bodyPr rtlCol="0" anchor="t" anchorCtr="0"/>
          <a:lstStyle/>
          <a:p>
            <a:pPr algn="ctr" defTabSz="1243193"/>
            <a:r>
              <a:rPr lang="en-US" sz="1632" b="1"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609942" y="5889149"/>
            <a:ext cx="11074962" cy="689388"/>
          </a:xfrm>
          <a:prstGeom prst="homePlate">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856" b="1"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943" y="4678286"/>
            <a:ext cx="1046040" cy="1046040"/>
          </a:xfrm>
          <a:prstGeom prst="rect">
            <a:avLst/>
          </a:prstGeom>
          <a:noFill/>
          <a:extLst/>
        </p:spPr>
      </p:pic>
      <p:cxnSp>
        <p:nvCxnSpPr>
          <p:cNvPr id="4" name="Straight Connector 3"/>
          <p:cNvCxnSpPr/>
          <p:nvPr/>
        </p:nvCxnSpPr>
        <p:spPr>
          <a:xfrm>
            <a:off x="3699607" y="756704"/>
            <a:ext cx="0" cy="486769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544872" y="-1477095"/>
            <a:ext cx="453852" cy="5343693"/>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40" b="1">
              <a:solidFill>
                <a:srgbClr val="FFFFFF"/>
              </a:solidFill>
            </a:endParaRPr>
          </a:p>
        </p:txBody>
      </p:sp>
      <p:sp>
        <p:nvSpPr>
          <p:cNvPr id="38" name="Rectangle 37"/>
          <p:cNvSpPr/>
          <p:nvPr/>
        </p:nvSpPr>
        <p:spPr>
          <a:xfrm>
            <a:off x="6428695" y="459338"/>
            <a:ext cx="2699998" cy="652822"/>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091" fontAlgn="base">
              <a:spcAft>
                <a:spcPct val="0"/>
              </a:spcAft>
            </a:pPr>
            <a:r>
              <a:rPr lang="en-US" sz="2448" b="1" dirty="0" smtClean="0">
                <a:solidFill>
                  <a:srgbClr val="FFFFFF"/>
                </a:solidFill>
                <a:ea typeface="Kozuka Gothic Pro R" pitchFamily="34" charset="-128"/>
              </a:rPr>
              <a:t>Microsoft </a:t>
            </a:r>
            <a:r>
              <a:rPr lang="en-US" sz="2448" b="1" dirty="0">
                <a:solidFill>
                  <a:srgbClr val="FFFFFF"/>
                </a:solidFill>
                <a:ea typeface="Kozuka Gothic Pro R" pitchFamily="34" charset="-128"/>
              </a:rPr>
              <a:t>Azure</a:t>
            </a:r>
          </a:p>
        </p:txBody>
      </p:sp>
      <p:pic>
        <p:nvPicPr>
          <p:cNvPr id="34" name="Picture 3" descr="C:\Users\Jonahs\Dropbox\Critical Resources\Helveticons Basic\Png\512x512\Cloud 512x512.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5713576" y="3376138"/>
            <a:ext cx="2910953" cy="2910953"/>
          </a:xfrm>
          <a:prstGeom prst="rect">
            <a:avLst/>
          </a:prstGeom>
          <a:noFill/>
          <a:extLst/>
        </p:spPr>
      </p:pic>
    </p:spTree>
    <p:extLst>
      <p:ext uri="{BB962C8B-B14F-4D97-AF65-F5344CB8AC3E}">
        <p14:creationId xmlns:p14="http://schemas.microsoft.com/office/powerpoint/2010/main" val="3621004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fade">
                                      <p:cBhvr>
                                        <p:cTn id="15" dur="500"/>
                                        <p:tgtEl>
                                          <p:spTgt spid="1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500"/>
                                        <p:tgtEl>
                                          <p:spTgt spid="135"/>
                                        </p:tgtEl>
                                      </p:cBhvr>
                                    </p:animEffect>
                                  </p:childTnLst>
                                </p:cTn>
                              </p:par>
                              <p:par>
                                <p:cTn id="28" presetID="10" presetClass="entr" presetSubtype="0" fill="hold" grpId="0" nodeType="withEffect">
                                  <p:stCondLst>
                                    <p:cond delay="130"/>
                                  </p:stCondLst>
                                  <p:childTnLst>
                                    <p:set>
                                      <p:cBhvr>
                                        <p:cTn id="29" dur="1" fill="hold">
                                          <p:stCondLst>
                                            <p:cond delay="0"/>
                                          </p:stCondLst>
                                        </p:cTn>
                                        <p:tgtEl>
                                          <p:spTgt spid="134"/>
                                        </p:tgtEl>
                                        <p:attrNameLst>
                                          <p:attrName>style.visibility</p:attrName>
                                        </p:attrNameLst>
                                      </p:cBhvr>
                                      <p:to>
                                        <p:strVal val="visible"/>
                                      </p:to>
                                    </p:set>
                                    <p:animEffect transition="in" filter="fade">
                                      <p:cBhvr>
                                        <p:cTn id="30" dur="500"/>
                                        <p:tgtEl>
                                          <p:spTgt spid="134"/>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36"/>
                                        </p:tgtEl>
                                        <p:attrNameLst>
                                          <p:attrName>style.visibility</p:attrName>
                                        </p:attrNameLst>
                                      </p:cBhvr>
                                      <p:to>
                                        <p:strVal val="visible"/>
                                      </p:to>
                                    </p:set>
                                    <p:animEffect transition="in" filter="fade">
                                      <p:cBhvr>
                                        <p:cTn id="33" dur="500"/>
                                        <p:tgtEl>
                                          <p:spTgt spid="136"/>
                                        </p:tgtEl>
                                      </p:cBhvr>
                                    </p:animEffect>
                                  </p:childTnLst>
                                </p:cTn>
                              </p:par>
                              <p:par>
                                <p:cTn id="34" presetID="10" presetClass="entr" presetSubtype="0" fill="hold" grpId="0" nodeType="withEffect">
                                  <p:stCondLst>
                                    <p:cond delay="630"/>
                                  </p:stCondLst>
                                  <p:childTnLst>
                                    <p:set>
                                      <p:cBhvr>
                                        <p:cTn id="35" dur="1" fill="hold">
                                          <p:stCondLst>
                                            <p:cond delay="0"/>
                                          </p:stCondLst>
                                        </p:cTn>
                                        <p:tgtEl>
                                          <p:spTgt spid="133"/>
                                        </p:tgtEl>
                                        <p:attrNameLst>
                                          <p:attrName>style.visibility</p:attrName>
                                        </p:attrNameLst>
                                      </p:cBhvr>
                                      <p:to>
                                        <p:strVal val="visible"/>
                                      </p:to>
                                    </p:set>
                                    <p:animEffect transition="in" filter="fade">
                                      <p:cBhvr>
                                        <p:cTn id="36" dur="500"/>
                                        <p:tgtEl>
                                          <p:spTgt spid="13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129"/>
                                        </p:tgtEl>
                                        <p:attrNameLst>
                                          <p:attrName>style.visibility</p:attrName>
                                        </p:attrNameLst>
                                      </p:cBhvr>
                                      <p:to>
                                        <p:strVal val="visible"/>
                                      </p:to>
                                    </p:set>
                                    <p:animEffect transition="in" filter="fade">
                                      <p:cBhvr>
                                        <p:cTn id="39" dur="500"/>
                                        <p:tgtEl>
                                          <p:spTgt spid="129"/>
                                        </p:tgtEl>
                                      </p:cBhvr>
                                    </p:animEffect>
                                  </p:childTnLst>
                                </p:cTn>
                              </p:par>
                              <p:par>
                                <p:cTn id="40" presetID="10" presetClass="entr" presetSubtype="0" fill="hold" grpId="0" nodeType="withEffect">
                                  <p:stCondLst>
                                    <p:cond delay="880"/>
                                  </p:stCondLst>
                                  <p:childTnLst>
                                    <p:set>
                                      <p:cBhvr>
                                        <p:cTn id="41" dur="1" fill="hold">
                                          <p:stCondLst>
                                            <p:cond delay="0"/>
                                          </p:stCondLst>
                                        </p:cTn>
                                        <p:tgtEl>
                                          <p:spTgt spid="128"/>
                                        </p:tgtEl>
                                        <p:attrNameLst>
                                          <p:attrName>style.visibility</p:attrName>
                                        </p:attrNameLst>
                                      </p:cBhvr>
                                      <p:to>
                                        <p:strVal val="visible"/>
                                      </p:to>
                                    </p:set>
                                    <p:animEffect transition="in" filter="fade">
                                      <p:cBhvr>
                                        <p:cTn id="42" dur="500"/>
                                        <p:tgtEl>
                                          <p:spTgt spid="128"/>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130"/>
                                        </p:tgtEl>
                                        <p:attrNameLst>
                                          <p:attrName>style.visibility</p:attrName>
                                        </p:attrNameLst>
                                      </p:cBhvr>
                                      <p:to>
                                        <p:strVal val="visible"/>
                                      </p:to>
                                    </p:set>
                                    <p:animEffect transition="in" filter="fade">
                                      <p:cBhvr>
                                        <p:cTn id="45" dur="500"/>
                                        <p:tgtEl>
                                          <p:spTgt spid="1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8"/>
                                        </p:tgtEl>
                                        <p:attrNameLst>
                                          <p:attrName>style.visibility</p:attrName>
                                        </p:attrNameLst>
                                      </p:cBhvr>
                                      <p:to>
                                        <p:strVal val="visible"/>
                                      </p:to>
                                    </p:set>
                                    <p:animEffect transition="in" filter="fade">
                                      <p:cBhvr>
                                        <p:cTn id="50" dur="500"/>
                                        <p:tgtEl>
                                          <p:spTgt spid="138"/>
                                        </p:tgtEl>
                                      </p:cBhvr>
                                    </p:animEffect>
                                  </p:childTnLst>
                                </p:cTn>
                              </p:par>
                              <p:par>
                                <p:cTn id="51" presetID="10" presetClass="entr" presetSubtype="0" fill="hold" grpId="0" nodeType="withEffect">
                                  <p:stCondLst>
                                    <p:cond delay="130"/>
                                  </p:stCondLst>
                                  <p:childTnLst>
                                    <p:set>
                                      <p:cBhvr>
                                        <p:cTn id="52" dur="1" fill="hold">
                                          <p:stCondLst>
                                            <p:cond delay="0"/>
                                          </p:stCondLst>
                                        </p:cTn>
                                        <p:tgtEl>
                                          <p:spTgt spid="151"/>
                                        </p:tgtEl>
                                        <p:attrNameLst>
                                          <p:attrName>style.visibility</p:attrName>
                                        </p:attrNameLst>
                                      </p:cBhvr>
                                      <p:to>
                                        <p:strVal val="visible"/>
                                      </p:to>
                                    </p:set>
                                    <p:animEffect transition="in" filter="fade">
                                      <p:cBhvr>
                                        <p:cTn id="53" dur="500"/>
                                        <p:tgtEl>
                                          <p:spTgt spid="151"/>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150"/>
                                        </p:tgtEl>
                                        <p:attrNameLst>
                                          <p:attrName>style.visibility</p:attrName>
                                        </p:attrNameLst>
                                      </p:cBhvr>
                                      <p:to>
                                        <p:strVal val="visible"/>
                                      </p:to>
                                    </p:set>
                                    <p:animEffect transition="in" filter="fade">
                                      <p:cBhvr>
                                        <p:cTn id="56" dur="500"/>
                                        <p:tgtEl>
                                          <p:spTgt spid="150"/>
                                        </p:tgtEl>
                                      </p:cBhvr>
                                    </p:animEffect>
                                  </p:childTnLst>
                                </p:cTn>
                              </p:par>
                              <p:par>
                                <p:cTn id="57" presetID="10" presetClass="entr" presetSubtype="0" fill="hold" grpId="0" nodeType="withEffect">
                                  <p:stCondLst>
                                    <p:cond delay="630"/>
                                  </p:stCondLst>
                                  <p:childTnLst>
                                    <p:set>
                                      <p:cBhvr>
                                        <p:cTn id="58" dur="1" fill="hold">
                                          <p:stCondLst>
                                            <p:cond delay="0"/>
                                          </p:stCondLst>
                                        </p:cTn>
                                        <p:tgtEl>
                                          <p:spTgt spid="152"/>
                                        </p:tgtEl>
                                        <p:attrNameLst>
                                          <p:attrName>style.visibility</p:attrName>
                                        </p:attrNameLst>
                                      </p:cBhvr>
                                      <p:to>
                                        <p:strVal val="visible"/>
                                      </p:to>
                                    </p:set>
                                    <p:animEffect transition="in" filter="fade">
                                      <p:cBhvr>
                                        <p:cTn id="59" dur="500"/>
                                        <p:tgtEl>
                                          <p:spTgt spid="152"/>
                                        </p:tgtEl>
                                      </p:cBhvr>
                                    </p:animEffect>
                                  </p:childTnLst>
                                </p:cTn>
                              </p:par>
                              <p:par>
                                <p:cTn id="60" presetID="10" presetClass="entr" presetSubtype="0" fill="hold" grpId="0" nodeType="withEffect">
                                  <p:stCondLst>
                                    <p:cond delay="750"/>
                                  </p:stCondLst>
                                  <p:childTnLst>
                                    <p:set>
                                      <p:cBhvr>
                                        <p:cTn id="61" dur="1" fill="hold">
                                          <p:stCondLst>
                                            <p:cond delay="0"/>
                                          </p:stCondLst>
                                        </p:cTn>
                                        <p:tgtEl>
                                          <p:spTgt spid="149"/>
                                        </p:tgtEl>
                                        <p:attrNameLst>
                                          <p:attrName>style.visibility</p:attrName>
                                        </p:attrNameLst>
                                      </p:cBhvr>
                                      <p:to>
                                        <p:strVal val="visible"/>
                                      </p:to>
                                    </p:set>
                                    <p:animEffect transition="in" filter="fade">
                                      <p:cBhvr>
                                        <p:cTn id="62" dur="500"/>
                                        <p:tgtEl>
                                          <p:spTgt spid="149"/>
                                        </p:tgtEl>
                                      </p:cBhvr>
                                    </p:animEffect>
                                  </p:childTnLst>
                                </p:cTn>
                              </p:par>
                              <p:par>
                                <p:cTn id="63" presetID="10" presetClass="entr" presetSubtype="0" fill="hold" grpId="0" nodeType="withEffect">
                                  <p:stCondLst>
                                    <p:cond delay="88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4"/>
                                        </p:tgtEl>
                                        <p:attrNameLst>
                                          <p:attrName>style.visibility</p:attrName>
                                        </p:attrNameLst>
                                      </p:cBhvr>
                                      <p:to>
                                        <p:strVal val="visible"/>
                                      </p:to>
                                    </p:set>
                                    <p:animEffect transition="in" filter="fade">
                                      <p:cBhvr>
                                        <p:cTn id="70" dur="500"/>
                                        <p:tgtEl>
                                          <p:spTgt spid="154"/>
                                        </p:tgtEl>
                                      </p:cBhvr>
                                    </p:animEffect>
                                  </p:childTnLst>
                                </p:cTn>
                              </p:par>
                              <p:par>
                                <p:cTn id="71" presetID="10" presetClass="entr" presetSubtype="0" fill="hold" grpId="0" nodeType="withEffect">
                                  <p:stCondLst>
                                    <p:cond delay="130"/>
                                  </p:stCondLst>
                                  <p:childTnLst>
                                    <p:set>
                                      <p:cBhvr>
                                        <p:cTn id="72" dur="1" fill="hold">
                                          <p:stCondLst>
                                            <p:cond delay="0"/>
                                          </p:stCondLst>
                                        </p:cTn>
                                        <p:tgtEl>
                                          <p:spTgt spid="166"/>
                                        </p:tgtEl>
                                        <p:attrNameLst>
                                          <p:attrName>style.visibility</p:attrName>
                                        </p:attrNameLst>
                                      </p:cBhvr>
                                      <p:to>
                                        <p:strVal val="visible"/>
                                      </p:to>
                                    </p:set>
                                    <p:animEffect transition="in" filter="fade">
                                      <p:cBhvr>
                                        <p:cTn id="73" dur="500"/>
                                        <p:tgtEl>
                                          <p:spTgt spid="166"/>
                                        </p:tgtEl>
                                      </p:cBhvr>
                                    </p:animEffect>
                                  </p:childTnLst>
                                </p:cTn>
                              </p:par>
                              <p:par>
                                <p:cTn id="74" presetID="10" presetClass="entr" presetSubtype="0" fill="hold" grpId="0" nodeType="withEffect">
                                  <p:stCondLst>
                                    <p:cond delay="250"/>
                                  </p:stCondLst>
                                  <p:childTnLst>
                                    <p:set>
                                      <p:cBhvr>
                                        <p:cTn id="75" dur="1" fill="hold">
                                          <p:stCondLst>
                                            <p:cond delay="0"/>
                                          </p:stCondLst>
                                        </p:cTn>
                                        <p:tgtEl>
                                          <p:spTgt spid="168"/>
                                        </p:tgtEl>
                                        <p:attrNameLst>
                                          <p:attrName>style.visibility</p:attrName>
                                        </p:attrNameLst>
                                      </p:cBhvr>
                                      <p:to>
                                        <p:strVal val="visible"/>
                                      </p:to>
                                    </p:set>
                                    <p:animEffect transition="in" filter="fade">
                                      <p:cBhvr>
                                        <p:cTn id="76" dur="500"/>
                                        <p:tgtEl>
                                          <p:spTgt spid="168"/>
                                        </p:tgtEl>
                                      </p:cBhvr>
                                    </p:animEffect>
                                  </p:childTnLst>
                                </p:cTn>
                              </p:par>
                              <p:par>
                                <p:cTn id="77" presetID="10" presetClass="entr" presetSubtype="0" fill="hold" grpId="0" nodeType="withEffect">
                                  <p:stCondLst>
                                    <p:cond delay="63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500"/>
                                        <p:tgtEl>
                                          <p:spTgt spid="167"/>
                                        </p:tgtEl>
                                      </p:cBhvr>
                                    </p:animEffect>
                                  </p:childTnLst>
                                </p:cTn>
                              </p:par>
                              <p:par>
                                <p:cTn id="80" presetID="10" presetClass="entr" presetSubtype="0" fill="hold" grpId="0" nodeType="withEffect">
                                  <p:stCondLst>
                                    <p:cond delay="750"/>
                                  </p:stCondLst>
                                  <p:childTnLst>
                                    <p:set>
                                      <p:cBhvr>
                                        <p:cTn id="81" dur="1" fill="hold">
                                          <p:stCondLst>
                                            <p:cond delay="0"/>
                                          </p:stCondLst>
                                        </p:cTn>
                                        <p:tgtEl>
                                          <p:spTgt spid="77"/>
                                        </p:tgtEl>
                                        <p:attrNameLst>
                                          <p:attrName>style.visibility</p:attrName>
                                        </p:attrNameLst>
                                      </p:cBhvr>
                                      <p:to>
                                        <p:strVal val="visible"/>
                                      </p:to>
                                    </p:set>
                                    <p:animEffect transition="in" filter="fade">
                                      <p:cBhvr>
                                        <p:cTn id="82" dur="500"/>
                                        <p:tgtEl>
                                          <p:spTgt spid="7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0"/>
                                        </p:tgtEl>
                                        <p:attrNameLst>
                                          <p:attrName>style.visibility</p:attrName>
                                        </p:attrNameLst>
                                      </p:cBhvr>
                                      <p:to>
                                        <p:strVal val="visible"/>
                                      </p:to>
                                    </p:set>
                                    <p:animEffect transition="in" filter="fade">
                                      <p:cBhvr>
                                        <p:cTn id="87" dur="500"/>
                                        <p:tgtEl>
                                          <p:spTgt spid="170"/>
                                        </p:tgtEl>
                                      </p:cBhvr>
                                    </p:animEffect>
                                  </p:childTnLst>
                                </p:cTn>
                              </p:par>
                              <p:par>
                                <p:cTn id="88" presetID="10" presetClass="entr" presetSubtype="0" fill="hold" grpId="0" nodeType="withEffect">
                                  <p:stCondLst>
                                    <p:cond delay="130"/>
                                  </p:stCondLst>
                                  <p:childTnLst>
                                    <p:set>
                                      <p:cBhvr>
                                        <p:cTn id="89" dur="1" fill="hold">
                                          <p:stCondLst>
                                            <p:cond delay="0"/>
                                          </p:stCondLst>
                                        </p:cTn>
                                        <p:tgtEl>
                                          <p:spTgt spid="180"/>
                                        </p:tgtEl>
                                        <p:attrNameLst>
                                          <p:attrName>style.visibility</p:attrName>
                                        </p:attrNameLst>
                                      </p:cBhvr>
                                      <p:to>
                                        <p:strVal val="visible"/>
                                      </p:to>
                                    </p:set>
                                    <p:animEffect transition="in" filter="fade">
                                      <p:cBhvr>
                                        <p:cTn id="90" dur="500"/>
                                        <p:tgtEl>
                                          <p:spTgt spid="180"/>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182"/>
                                        </p:tgtEl>
                                        <p:attrNameLst>
                                          <p:attrName>style.visibility</p:attrName>
                                        </p:attrNameLst>
                                      </p:cBhvr>
                                      <p:to>
                                        <p:strVal val="visible"/>
                                      </p:to>
                                    </p:set>
                                    <p:animEffect transition="in" filter="fade">
                                      <p:cBhvr>
                                        <p:cTn id="93" dur="500"/>
                                        <p:tgtEl>
                                          <p:spTgt spid="182"/>
                                        </p:tgtEl>
                                      </p:cBhvr>
                                    </p:animEffect>
                                  </p:childTnLst>
                                </p:cTn>
                              </p:par>
                              <p:par>
                                <p:cTn id="94" presetID="22" presetClass="entr" presetSubtype="8" fill="hold" grpId="0" nodeType="withEffect">
                                  <p:stCondLst>
                                    <p:cond delay="50"/>
                                  </p:stCondLst>
                                  <p:childTnLst>
                                    <p:set>
                                      <p:cBhvr>
                                        <p:cTn id="95" dur="1" fill="hold">
                                          <p:stCondLst>
                                            <p:cond delay="0"/>
                                          </p:stCondLst>
                                        </p:cTn>
                                        <p:tgtEl>
                                          <p:spTgt spid="41"/>
                                        </p:tgtEl>
                                        <p:attrNameLst>
                                          <p:attrName>style.visibility</p:attrName>
                                        </p:attrNameLst>
                                      </p:cBhvr>
                                      <p:to>
                                        <p:strVal val="visible"/>
                                      </p:to>
                                    </p:set>
                                    <p:animEffect transition="in" filter="wipe(left)">
                                      <p:cBhvr>
                                        <p:cTn id="96"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883" y="2"/>
          <a:ext cx="161953" cy="161911"/>
        </p:xfrm>
        <a:graphic>
          <a:graphicData uri="http://schemas.openxmlformats.org/presentationml/2006/ole">
            <mc:AlternateContent xmlns:mc="http://schemas.openxmlformats.org/markup-compatibility/2006">
              <mc:Choice xmlns:v="urn:schemas-microsoft-com:vml" Requires="v">
                <p:oleObj spid="_x0000_s10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883" y="2"/>
                        <a:ext cx="161953" cy="161911"/>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30467" y="233152"/>
            <a:ext cx="11607973" cy="862737"/>
          </a:xfrm>
        </p:spPr>
        <p:txBody>
          <a:bodyPr/>
          <a:lstStyle/>
          <a:p>
            <a:r>
              <a:rPr lang="en-US" sz="4896" dirty="0" smtClean="0">
                <a:solidFill>
                  <a:srgbClr val="1A2207"/>
                </a:solidFill>
                <a:latin typeface="+mn-lt"/>
              </a:rPr>
              <a:t>Microsoft </a:t>
            </a:r>
            <a:r>
              <a:rPr lang="en-US" sz="4896" dirty="0">
                <a:solidFill>
                  <a:srgbClr val="1A2207"/>
                </a:solidFill>
                <a:latin typeface="+mn-lt"/>
              </a:rPr>
              <a:t>Azure </a:t>
            </a:r>
            <a:r>
              <a:rPr lang="ru-RU" sz="4896" dirty="0" smtClean="0">
                <a:solidFill>
                  <a:srgbClr val="1A2207"/>
                </a:solidFill>
                <a:latin typeface="+mn-lt"/>
              </a:rPr>
              <a:t>– гибридная модель</a:t>
            </a:r>
            <a:endParaRPr lang="en-US" sz="2040" dirty="0">
              <a:solidFill>
                <a:srgbClr val="1A2207"/>
              </a:solidFill>
              <a:latin typeface="+mn-lt"/>
            </a:endParaRPr>
          </a:p>
        </p:txBody>
      </p:sp>
      <p:sp>
        <p:nvSpPr>
          <p:cNvPr id="320" name="Rounded Rectangle 319"/>
          <p:cNvSpPr/>
          <p:nvPr/>
        </p:nvSpPr>
        <p:spPr bwMode="auto">
          <a:xfrm>
            <a:off x="639721" y="1717423"/>
            <a:ext cx="6872343" cy="4693342"/>
          </a:xfrm>
          <a:prstGeom prst="roundRect">
            <a:avLst/>
          </a:prstGeom>
          <a:solidFill>
            <a:schemeClr val="tx2">
              <a:lumMod val="75000"/>
            </a:schemeClr>
          </a:solidFill>
          <a:ln w="76200">
            <a:solidFill>
              <a:srgbClr val="8CC6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1" name="Rectangle 320"/>
          <p:cNvSpPr/>
          <p:nvPr/>
        </p:nvSpPr>
        <p:spPr bwMode="auto">
          <a:xfrm>
            <a:off x="9380791" y="1980445"/>
            <a:ext cx="2592543" cy="4337142"/>
          </a:xfrm>
          <a:prstGeom prst="rect">
            <a:avLst/>
          </a:prstGeom>
          <a:solidFill>
            <a:schemeClr val="tx2">
              <a:lumMod val="75000"/>
            </a:schemeClr>
          </a:solidFill>
          <a:ln w="76200">
            <a:solidFill>
              <a:srgbClr val="8CC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52" fontAlgn="base">
              <a:spcBef>
                <a:spcPct val="0"/>
              </a:spcBef>
              <a:spcAft>
                <a:spcPct val="0"/>
              </a:spcAft>
            </a:pPr>
            <a:r>
              <a:rPr lang="en-US" sz="1836" b="1" cap="all" dirty="0">
                <a:ln>
                  <a:solidFill>
                    <a:srgbClr val="000000">
                      <a:alpha val="0"/>
                    </a:srgbClr>
                  </a:solidFill>
                </a:ln>
                <a:gradFill>
                  <a:gsLst>
                    <a:gs pos="0">
                      <a:srgbClr val="FFFFFF"/>
                    </a:gs>
                    <a:gs pos="100000">
                      <a:srgbClr val="FFFFFF"/>
                    </a:gs>
                  </a:gsLst>
                  <a:lin ang="5400000" scaled="0"/>
                </a:gradFill>
              </a:rPr>
              <a:t>On-Premises</a:t>
            </a:r>
          </a:p>
          <a:p>
            <a:pPr algn="ctr" defTabSz="932352" fontAlgn="base">
              <a:spcBef>
                <a:spcPct val="0"/>
              </a:spcBef>
              <a:spcAft>
                <a:spcPct val="0"/>
              </a:spcAft>
            </a:pPr>
            <a:r>
              <a:rPr lang="en-US" sz="1836" b="1" cap="all" dirty="0">
                <a:ln>
                  <a:solidFill>
                    <a:srgbClr val="000000">
                      <a:alpha val="0"/>
                    </a:srgbClr>
                  </a:solidFill>
                </a:ln>
                <a:gradFill>
                  <a:gsLst>
                    <a:gs pos="0">
                      <a:srgbClr val="FFFFFF"/>
                    </a:gs>
                    <a:gs pos="100000">
                      <a:srgbClr val="FFFFFF"/>
                    </a:gs>
                  </a:gsLst>
                  <a:lin ang="5400000" scaled="0"/>
                </a:gradFill>
              </a:rPr>
              <a:t>Machines</a:t>
            </a: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r>
              <a:rPr lang="en-US" sz="1836" b="1" cap="all" dirty="0">
                <a:ln>
                  <a:solidFill>
                    <a:srgbClr val="000000">
                      <a:alpha val="0"/>
                    </a:srgbClr>
                  </a:solidFill>
                </a:ln>
                <a:gradFill>
                  <a:gsLst>
                    <a:gs pos="0">
                      <a:srgbClr val="FFFFFF"/>
                    </a:gs>
                    <a:gs pos="100000">
                      <a:srgbClr val="FFFFFF"/>
                    </a:gs>
                  </a:gsLst>
                  <a:lin ang="5400000" scaled="0"/>
                </a:gradFill>
              </a:rPr>
              <a:t>Local servers</a:t>
            </a: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a:p>
            <a:pPr algn="ctr" defTabSz="932352" fontAlgn="base">
              <a:spcBef>
                <a:spcPct val="0"/>
              </a:spcBef>
              <a:spcAft>
                <a:spcPct val="0"/>
              </a:spcAft>
            </a:pPr>
            <a:endParaRPr lang="en-US" sz="1836" b="1" cap="all" dirty="0">
              <a:ln>
                <a:solidFill>
                  <a:srgbClr val="000000">
                    <a:alpha val="0"/>
                  </a:srgbClr>
                </a:solidFill>
              </a:ln>
              <a:gradFill>
                <a:gsLst>
                  <a:gs pos="0">
                    <a:srgbClr val="FFFFFF"/>
                  </a:gs>
                  <a:gs pos="100000">
                    <a:srgbClr val="FFFFFF"/>
                  </a:gs>
                </a:gsLst>
                <a:lin ang="5400000" scaled="0"/>
              </a:gradFill>
            </a:endParaRPr>
          </a:p>
        </p:txBody>
      </p:sp>
      <p:sp>
        <p:nvSpPr>
          <p:cNvPr id="322" name="Rectangle 321"/>
          <p:cNvSpPr/>
          <p:nvPr/>
        </p:nvSpPr>
        <p:spPr bwMode="auto">
          <a:xfrm>
            <a:off x="1145508" y="2068083"/>
            <a:ext cx="2406975" cy="1918568"/>
          </a:xfrm>
          <a:prstGeom prst="rect">
            <a:avLst/>
          </a:prstGeom>
          <a:solidFill>
            <a:srgbClr val="0070C0"/>
          </a:solidFill>
          <a:ln>
            <a:solidFill>
              <a:srgbClr val="8CC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r>
              <a:rPr lang="en-US" sz="1428" b="1" dirty="0" err="1">
                <a:gradFill>
                  <a:gsLst>
                    <a:gs pos="0">
                      <a:srgbClr val="FFFFFF"/>
                    </a:gs>
                    <a:gs pos="100000">
                      <a:srgbClr val="FFFFFF"/>
                    </a:gs>
                  </a:gsLst>
                  <a:lin ang="5400000" scaled="0"/>
                </a:gradFill>
                <a:ea typeface="Segoe UI" pitchFamily="34" charset="0"/>
                <a:cs typeface="Segoe UI" pitchFamily="34" charset="0"/>
              </a:rPr>
              <a:t>PaaS</a:t>
            </a:r>
            <a:r>
              <a:rPr lang="en-US" sz="1428" b="1" dirty="0">
                <a:gradFill>
                  <a:gsLst>
                    <a:gs pos="0">
                      <a:srgbClr val="FFFFFF"/>
                    </a:gs>
                    <a:gs pos="100000">
                      <a:srgbClr val="FFFFFF"/>
                    </a:gs>
                  </a:gsLst>
                  <a:lin ang="5400000" scaled="0"/>
                </a:gradFill>
                <a:ea typeface="Segoe UI" pitchFamily="34" charset="0"/>
                <a:cs typeface="Segoe UI" pitchFamily="34" charset="0"/>
              </a:rPr>
              <a:t> </a:t>
            </a:r>
            <a:r>
              <a:rPr lang="en-US" sz="1428" b="1" dirty="0" smtClean="0">
                <a:gradFill>
                  <a:gsLst>
                    <a:gs pos="0">
                      <a:srgbClr val="FFFFFF"/>
                    </a:gs>
                    <a:gs pos="100000">
                      <a:srgbClr val="FFFFFF"/>
                    </a:gs>
                  </a:gsLst>
                  <a:lin ang="5400000" scaled="0"/>
                </a:gradFill>
                <a:ea typeface="Segoe UI" pitchFamily="34" charset="0"/>
                <a:cs typeface="Segoe UI" pitchFamily="34" charset="0"/>
              </a:rPr>
              <a:t>Frontend</a:t>
            </a:r>
            <a:endParaRPr lang="en-US" sz="1428"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23" name="Group 322"/>
          <p:cNvGrpSpPr/>
          <p:nvPr/>
        </p:nvGrpSpPr>
        <p:grpSpPr bwMode="black">
          <a:xfrm>
            <a:off x="1787850" y="2737001"/>
            <a:ext cx="1088730" cy="798575"/>
            <a:chOff x="7010400" y="2133600"/>
            <a:chExt cx="1379538" cy="1065213"/>
          </a:xfrm>
        </p:grpSpPr>
        <p:sp>
          <p:nvSpPr>
            <p:cNvPr id="324"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25"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26"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27"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28"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2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3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4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5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6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6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6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36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5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5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5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5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5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5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6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grpSp>
      <p:sp>
        <p:nvSpPr>
          <p:cNvPr id="461" name="Rectangle 460"/>
          <p:cNvSpPr/>
          <p:nvPr/>
        </p:nvSpPr>
        <p:spPr bwMode="auto">
          <a:xfrm>
            <a:off x="1148699" y="2062726"/>
            <a:ext cx="2406975" cy="255283"/>
          </a:xfrm>
          <a:prstGeom prst="rect">
            <a:avLst/>
          </a:prstGeom>
          <a:solidFill>
            <a:srgbClr val="8CC600"/>
          </a:solidFill>
          <a:ln>
            <a:solidFill>
              <a:srgbClr val="8CC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36" b="1" dirty="0">
                <a:solidFill>
                  <a:srgbClr val="FFFFFF"/>
                </a:solidFill>
                <a:ea typeface="Segoe UI" pitchFamily="34" charset="0"/>
                <a:cs typeface="Segoe UI" pitchFamily="34" charset="0"/>
              </a:rPr>
              <a:t>Load Balancer</a:t>
            </a:r>
          </a:p>
        </p:txBody>
      </p:sp>
      <p:sp>
        <p:nvSpPr>
          <p:cNvPr id="462" name="Rectangle 461"/>
          <p:cNvSpPr/>
          <p:nvPr/>
        </p:nvSpPr>
        <p:spPr bwMode="auto">
          <a:xfrm>
            <a:off x="4567196" y="2073439"/>
            <a:ext cx="2406975" cy="1918568"/>
          </a:xfrm>
          <a:prstGeom prst="rect">
            <a:avLst/>
          </a:prstGeom>
          <a:solidFill>
            <a:srgbClr val="0070C0"/>
          </a:solidFill>
          <a:ln>
            <a:solidFill>
              <a:srgbClr val="8CC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r>
              <a:rPr lang="en-US" sz="1224" b="1" dirty="0">
                <a:gradFill>
                  <a:gsLst>
                    <a:gs pos="0">
                      <a:srgbClr val="FFFFFF"/>
                    </a:gs>
                    <a:gs pos="100000">
                      <a:srgbClr val="FFFFFF"/>
                    </a:gs>
                  </a:gsLst>
                  <a:lin ang="5400000" scaled="0"/>
                </a:gradFill>
                <a:ea typeface="Segoe UI" pitchFamily="34" charset="0"/>
                <a:cs typeface="Segoe UI" pitchFamily="34" charset="0"/>
              </a:rPr>
              <a:t>IaaS </a:t>
            </a:r>
            <a:r>
              <a:rPr lang="en-US" sz="1224" b="1" dirty="0" smtClean="0">
                <a:gradFill>
                  <a:gsLst>
                    <a:gs pos="0">
                      <a:srgbClr val="FFFFFF"/>
                    </a:gs>
                    <a:gs pos="100000">
                      <a:srgbClr val="FFFFFF"/>
                    </a:gs>
                  </a:gsLst>
                  <a:lin ang="5400000" scaled="0"/>
                </a:gradFill>
                <a:ea typeface="Segoe UI" pitchFamily="34" charset="0"/>
                <a:cs typeface="Segoe UI" pitchFamily="34" charset="0"/>
              </a:rPr>
              <a:t>DB </a:t>
            </a:r>
            <a:r>
              <a:rPr lang="en-US" sz="1224" b="1" dirty="0">
                <a:gradFill>
                  <a:gsLst>
                    <a:gs pos="0">
                      <a:srgbClr val="FFFFFF"/>
                    </a:gs>
                    <a:gs pos="100000">
                      <a:srgbClr val="FFFFFF"/>
                    </a:gs>
                  </a:gsLst>
                  <a:lin ang="5400000" scaled="0"/>
                </a:gradFill>
                <a:ea typeface="Segoe UI" pitchFamily="34" charset="0"/>
                <a:cs typeface="Segoe UI" pitchFamily="34" charset="0"/>
              </a:rPr>
              <a:t>Cluster</a:t>
            </a:r>
          </a:p>
        </p:txBody>
      </p:sp>
      <p:grpSp>
        <p:nvGrpSpPr>
          <p:cNvPr id="463" name="Group 462"/>
          <p:cNvGrpSpPr/>
          <p:nvPr/>
        </p:nvGrpSpPr>
        <p:grpSpPr bwMode="black">
          <a:xfrm>
            <a:off x="4702605" y="2414016"/>
            <a:ext cx="1088730" cy="798575"/>
            <a:chOff x="7010400" y="2133600"/>
            <a:chExt cx="1379538" cy="1065213"/>
          </a:xfrm>
        </p:grpSpPr>
        <p:sp>
          <p:nvSpPr>
            <p:cNvPr id="464"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65"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66"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67"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68"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6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7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8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49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0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grpSp>
      <p:sp>
        <p:nvSpPr>
          <p:cNvPr id="511" name="Rectangle 510"/>
          <p:cNvSpPr/>
          <p:nvPr/>
        </p:nvSpPr>
        <p:spPr bwMode="auto">
          <a:xfrm>
            <a:off x="4581231" y="2068083"/>
            <a:ext cx="2406975" cy="255283"/>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36" b="1" dirty="0" smtClean="0">
                <a:solidFill>
                  <a:srgbClr val="FFFFFF"/>
                </a:solidFill>
                <a:ea typeface="Segoe UI" pitchFamily="34" charset="0"/>
                <a:cs typeface="Segoe UI" pitchFamily="34" charset="0"/>
              </a:rPr>
              <a:t>Load Balancer</a:t>
            </a:r>
            <a:endParaRPr lang="en-US" sz="1836" b="1" dirty="0">
              <a:solidFill>
                <a:srgbClr val="FFFFFF"/>
              </a:solidFill>
              <a:ea typeface="Segoe UI" pitchFamily="34" charset="0"/>
              <a:cs typeface="Segoe UI" pitchFamily="34" charset="0"/>
            </a:endParaRPr>
          </a:p>
        </p:txBody>
      </p:sp>
      <p:grpSp>
        <p:nvGrpSpPr>
          <p:cNvPr id="512" name="Group 511"/>
          <p:cNvGrpSpPr/>
          <p:nvPr/>
        </p:nvGrpSpPr>
        <p:grpSpPr bwMode="black">
          <a:xfrm>
            <a:off x="5771807" y="2662563"/>
            <a:ext cx="1088730" cy="798575"/>
            <a:chOff x="7010400" y="2133600"/>
            <a:chExt cx="1379538" cy="1065213"/>
          </a:xfrm>
        </p:grpSpPr>
        <p:sp>
          <p:nvSpPr>
            <p:cNvPr id="51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1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2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3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4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5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grpSp>
      <p:grpSp>
        <p:nvGrpSpPr>
          <p:cNvPr id="560" name="Group 559"/>
          <p:cNvGrpSpPr/>
          <p:nvPr/>
        </p:nvGrpSpPr>
        <p:grpSpPr bwMode="black">
          <a:xfrm>
            <a:off x="1924410" y="2473840"/>
            <a:ext cx="1088730" cy="798575"/>
            <a:chOff x="7010400" y="2133600"/>
            <a:chExt cx="1379538" cy="1065213"/>
          </a:xfrm>
          <a:solidFill>
            <a:srgbClr val="8CC600"/>
          </a:solidFill>
        </p:grpSpPr>
        <p:sp>
          <p:nvSpPr>
            <p:cNvPr id="56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6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7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8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59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0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grpSp>
      <p:sp>
        <p:nvSpPr>
          <p:cNvPr id="608" name="TextBox 607"/>
          <p:cNvSpPr txBox="1"/>
          <p:nvPr/>
        </p:nvSpPr>
        <p:spPr>
          <a:xfrm>
            <a:off x="5481388" y="5198413"/>
            <a:ext cx="1673041" cy="288137"/>
          </a:xfrm>
          <a:prstGeom prst="rect">
            <a:avLst/>
          </a:prstGeom>
          <a:noFill/>
        </p:spPr>
        <p:txBody>
          <a:bodyPr wrap="none" lIns="0" tIns="0" rIns="0" bIns="0" rtlCol="0">
            <a:spAutoFit/>
          </a:bodyPr>
          <a:lstStyle/>
          <a:p>
            <a:r>
              <a:rPr lang="en-US" sz="1836" b="1" spc="-71" dirty="0">
                <a:solidFill>
                  <a:schemeClr val="bg1"/>
                </a:solidFill>
              </a:rPr>
              <a:t>Virtual Network</a:t>
            </a:r>
          </a:p>
        </p:txBody>
      </p:sp>
      <p:grpSp>
        <p:nvGrpSpPr>
          <p:cNvPr id="609" name="Group 608"/>
          <p:cNvGrpSpPr/>
          <p:nvPr/>
        </p:nvGrpSpPr>
        <p:grpSpPr>
          <a:xfrm>
            <a:off x="7206509" y="2975026"/>
            <a:ext cx="2234027" cy="2104668"/>
            <a:chOff x="7130797" y="2609946"/>
            <a:chExt cx="2190421" cy="2063587"/>
          </a:xfrm>
          <a:solidFill>
            <a:schemeClr val="tx2">
              <a:lumMod val="75000"/>
            </a:schemeClr>
          </a:solidFill>
        </p:grpSpPr>
        <p:sp>
          <p:nvSpPr>
            <p:cNvPr id="610" name="Freeform 128"/>
            <p:cNvSpPr>
              <a:spLocks noChangeAspect="1"/>
            </p:cNvSpPr>
            <p:nvPr/>
          </p:nvSpPr>
          <p:spPr bwMode="black">
            <a:xfrm>
              <a:off x="7130797" y="2609946"/>
              <a:ext cx="2190421"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pFill/>
            <a:ln>
              <a:solidFill>
                <a:srgbClr val="FFFFFF"/>
              </a:solidFill>
            </a:ln>
            <a:extLst/>
          </p:spPr>
          <p:style>
            <a:lnRef idx="0">
              <a:schemeClr val="accent1"/>
            </a:lnRef>
            <a:fillRef idx="3">
              <a:schemeClr val="accent1"/>
            </a:fillRef>
            <a:effectRef idx="3">
              <a:schemeClr val="accent1"/>
            </a:effectRef>
            <a:fontRef idx="minor">
              <a:schemeClr val="lt1"/>
            </a:fontRef>
          </p:style>
          <p:txBody>
            <a:bodyPr vert="horz" wrap="square" lIns="93273" tIns="46637" rIns="93273" bIns="46637" numCol="1" anchor="t" anchorCtr="0" compatLnSpc="1">
              <a:prstTxWarp prst="textNoShape">
                <a:avLst/>
              </a:prstTxWarp>
            </a:bodyPr>
            <a:lstStyle/>
            <a:p>
              <a:pPr defTabSz="1243276"/>
              <a:endParaRPr lang="en-US" sz="2448" b="1">
                <a:solidFill>
                  <a:srgbClr val="FFFFFF"/>
                </a:solidFill>
              </a:endParaRPr>
            </a:p>
          </p:txBody>
        </p:sp>
        <p:sp>
          <p:nvSpPr>
            <p:cNvPr id="611" name="Rectangle 610"/>
            <p:cNvSpPr/>
            <p:nvPr/>
          </p:nvSpPr>
          <p:spPr>
            <a:xfrm>
              <a:off x="7328499" y="3617028"/>
              <a:ext cx="1688051" cy="921036"/>
            </a:xfrm>
            <a:prstGeom prst="rect">
              <a:avLst/>
            </a:prstGeom>
            <a:grpFill/>
            <a:ln>
              <a:solidFill>
                <a:srgbClr val="FFFFFF"/>
              </a:solidFill>
            </a:ln>
          </p:spPr>
          <p:style>
            <a:lnRef idx="0">
              <a:schemeClr val="accent1"/>
            </a:lnRef>
            <a:fillRef idx="3">
              <a:schemeClr val="accent1"/>
            </a:fillRef>
            <a:effectRef idx="3">
              <a:schemeClr val="accent1"/>
            </a:effectRef>
            <a:fontRef idx="minor">
              <a:schemeClr val="lt1"/>
            </a:fontRef>
          </p:style>
          <p:txBody>
            <a:bodyPr wrap="none" lIns="93273" tIns="46637" rIns="93273" bIns="46637">
              <a:spAutoFit/>
            </a:bodyPr>
            <a:lstStyle/>
            <a:p>
              <a:pPr algn="ctr" defTabSz="932391" fontAlgn="base">
                <a:lnSpc>
                  <a:spcPct val="90000"/>
                </a:lnSpc>
                <a:spcBef>
                  <a:spcPct val="0"/>
                </a:spcBef>
                <a:spcAft>
                  <a:spcPct val="0"/>
                </a:spcAft>
              </a:pPr>
              <a:r>
                <a:rPr lang="en-US" sz="1496" b="1" dirty="0">
                  <a:gradFill>
                    <a:gsLst>
                      <a:gs pos="0">
                        <a:srgbClr val="FFFFFF"/>
                      </a:gs>
                      <a:gs pos="100000">
                        <a:srgbClr val="FFFFFF"/>
                      </a:gs>
                    </a:gsLst>
                    <a:lin ang="5400000" scaled="0"/>
                  </a:gradFill>
                </a:rPr>
                <a:t>S2S VPN Tunnel</a:t>
              </a:r>
            </a:p>
            <a:p>
              <a:pPr algn="ctr" defTabSz="932391" fontAlgn="base">
                <a:lnSpc>
                  <a:spcPct val="90000"/>
                </a:lnSpc>
                <a:spcBef>
                  <a:spcPct val="0"/>
                </a:spcBef>
                <a:spcAft>
                  <a:spcPct val="0"/>
                </a:spcAft>
              </a:pPr>
              <a:endParaRPr lang="en-US" sz="1496" b="1" dirty="0">
                <a:gradFill>
                  <a:gsLst>
                    <a:gs pos="0">
                      <a:srgbClr val="FFFFFF"/>
                    </a:gs>
                    <a:gs pos="100000">
                      <a:srgbClr val="FFFFFF"/>
                    </a:gs>
                  </a:gsLst>
                  <a:lin ang="5400000" scaled="0"/>
                </a:gradFill>
              </a:endParaRPr>
            </a:p>
            <a:p>
              <a:pPr algn="ctr" defTabSz="932391" fontAlgn="base">
                <a:lnSpc>
                  <a:spcPct val="90000"/>
                </a:lnSpc>
                <a:spcBef>
                  <a:spcPct val="0"/>
                </a:spcBef>
                <a:spcAft>
                  <a:spcPct val="0"/>
                </a:spcAft>
              </a:pPr>
              <a:r>
                <a:rPr lang="en-US" sz="1496" b="1" dirty="0">
                  <a:gradFill>
                    <a:gsLst>
                      <a:gs pos="0">
                        <a:srgbClr val="FFFFFF"/>
                      </a:gs>
                      <a:gs pos="100000">
                        <a:srgbClr val="FFFFFF"/>
                      </a:gs>
                    </a:gsLst>
                    <a:lin ang="5400000" scaled="0"/>
                  </a:gradFill>
                </a:rPr>
                <a:t>Virtual Network </a:t>
              </a:r>
            </a:p>
            <a:p>
              <a:pPr algn="ctr" defTabSz="932391" fontAlgn="base">
                <a:lnSpc>
                  <a:spcPct val="90000"/>
                </a:lnSpc>
                <a:spcBef>
                  <a:spcPct val="0"/>
                </a:spcBef>
                <a:spcAft>
                  <a:spcPct val="0"/>
                </a:spcAft>
              </a:pPr>
              <a:r>
                <a:rPr lang="en-US" sz="1496" b="1" dirty="0">
                  <a:gradFill>
                    <a:gsLst>
                      <a:gs pos="0">
                        <a:srgbClr val="FFFFFF"/>
                      </a:gs>
                      <a:gs pos="100000">
                        <a:srgbClr val="FFFFFF"/>
                      </a:gs>
                    </a:gsLst>
                    <a:lin ang="5400000" scaled="0"/>
                  </a:gradFill>
                </a:rPr>
                <a:t>Gateway</a:t>
              </a:r>
            </a:p>
          </p:txBody>
        </p:sp>
      </p:grpSp>
      <p:sp>
        <p:nvSpPr>
          <p:cNvPr id="612" name="Freeform 611"/>
          <p:cNvSpPr>
            <a:spLocks noEditPoints="1"/>
          </p:cNvSpPr>
          <p:nvPr/>
        </p:nvSpPr>
        <p:spPr bwMode="black">
          <a:xfrm>
            <a:off x="9951202" y="3210021"/>
            <a:ext cx="1300654" cy="92605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13" name="Freeform 207"/>
          <p:cNvSpPr>
            <a:spLocks noEditPoints="1"/>
          </p:cNvSpPr>
          <p:nvPr/>
        </p:nvSpPr>
        <p:spPr bwMode="black">
          <a:xfrm>
            <a:off x="9951202" y="4994605"/>
            <a:ext cx="1300654" cy="92605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14" name="Left-Right Arrow 613"/>
          <p:cNvSpPr/>
          <p:nvPr/>
        </p:nvSpPr>
        <p:spPr bwMode="auto">
          <a:xfrm>
            <a:off x="7187531" y="3195200"/>
            <a:ext cx="2373904" cy="741591"/>
          </a:xfrm>
          <a:prstGeom prst="leftRightArrow">
            <a:avLst/>
          </a:prstGeom>
          <a:solidFill>
            <a:srgbClr val="8CC6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2718032" y="4154373"/>
            <a:ext cx="2406975" cy="1918568"/>
          </a:xfrm>
          <a:prstGeom prst="rect">
            <a:avLst/>
          </a:prstGeom>
          <a:solidFill>
            <a:srgbClr val="0070C0"/>
          </a:solidFill>
          <a:ln>
            <a:solidFill>
              <a:srgbClr val="8CC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endParaRPr lang="en-US" sz="1836" b="1" dirty="0">
              <a:gradFill>
                <a:gsLst>
                  <a:gs pos="0">
                    <a:srgbClr val="FFFFFF"/>
                  </a:gs>
                  <a:gs pos="100000">
                    <a:srgbClr val="FFFFFF"/>
                  </a:gs>
                </a:gsLst>
                <a:lin ang="5400000" scaled="0"/>
              </a:gradFill>
              <a:ea typeface="Segoe UI" pitchFamily="34" charset="0"/>
              <a:cs typeface="Segoe UI" pitchFamily="34" charset="0"/>
            </a:endParaRPr>
          </a:p>
          <a:p>
            <a:pPr algn="ctr" defTabSz="932290" fontAlgn="base">
              <a:spcBef>
                <a:spcPct val="0"/>
              </a:spcBef>
              <a:spcAft>
                <a:spcPct val="0"/>
              </a:spcAft>
            </a:pPr>
            <a:r>
              <a:rPr lang="es-MX" sz="1428" b="1" dirty="0">
                <a:gradFill>
                  <a:gsLst>
                    <a:gs pos="0">
                      <a:srgbClr val="FFFFFF"/>
                    </a:gs>
                    <a:gs pos="100000">
                      <a:srgbClr val="FFFFFF"/>
                    </a:gs>
                  </a:gsLst>
                  <a:lin ang="5400000" scaled="0"/>
                </a:gradFill>
                <a:ea typeface="Segoe UI" pitchFamily="34" charset="0"/>
                <a:cs typeface="Segoe UI" pitchFamily="34" charset="0"/>
              </a:rPr>
              <a:t>DNS Server</a:t>
            </a:r>
            <a:endParaRPr lang="en-US" sz="1428"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616" name="Group 615"/>
          <p:cNvGrpSpPr/>
          <p:nvPr/>
        </p:nvGrpSpPr>
        <p:grpSpPr bwMode="black">
          <a:xfrm>
            <a:off x="3381813" y="4646194"/>
            <a:ext cx="1088730" cy="798575"/>
            <a:chOff x="7010400" y="2133600"/>
            <a:chExt cx="1379538" cy="1065213"/>
          </a:xfrm>
        </p:grpSpPr>
        <p:sp>
          <p:nvSpPr>
            <p:cNvPr id="617"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18"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19"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0"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1"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2"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3"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4"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5"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6"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7"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8"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29"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0"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3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4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5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6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6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6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sp>
          <p:nvSpPr>
            <p:cNvPr id="66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b="1" dirty="0">
                <a:latin typeface="Segoe UI" pitchFamily="34" charset="0"/>
              </a:endParaRPr>
            </a:p>
          </p:txBody>
        </p:sp>
      </p:grpSp>
      <p:sp>
        <p:nvSpPr>
          <p:cNvPr id="664" name="Rectangle 663"/>
          <p:cNvSpPr/>
          <p:nvPr/>
        </p:nvSpPr>
        <p:spPr bwMode="auto">
          <a:xfrm>
            <a:off x="2721223" y="4149016"/>
            <a:ext cx="2406975" cy="255283"/>
          </a:xfrm>
          <a:prstGeom prst="rect">
            <a:avLst/>
          </a:prstGeom>
          <a:solidFill>
            <a:srgbClr val="8CC600"/>
          </a:solidFill>
          <a:ln>
            <a:solidFill>
              <a:srgbClr val="8CC6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36" b="1" dirty="0">
                <a:solidFill>
                  <a:srgbClr val="FFFFFF"/>
                </a:solidFill>
                <a:ea typeface="Segoe UI" pitchFamily="34" charset="0"/>
                <a:cs typeface="Segoe UI" pitchFamily="34" charset="0"/>
              </a:rPr>
              <a:t>Load Balancer</a:t>
            </a:r>
          </a:p>
        </p:txBody>
      </p:sp>
      <p:sp>
        <p:nvSpPr>
          <p:cNvPr id="665" name="Left-Right-Up Arrow 664"/>
          <p:cNvSpPr/>
          <p:nvPr/>
        </p:nvSpPr>
        <p:spPr bwMode="auto">
          <a:xfrm flipV="1">
            <a:off x="3099875" y="3005836"/>
            <a:ext cx="1794603" cy="1171465"/>
          </a:xfrm>
          <a:prstGeom prst="leftRightUpArrow">
            <a:avLst/>
          </a:prstGeom>
          <a:solidFill>
            <a:srgbClr val="8CC6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66" name="Up-Down Arrow 665"/>
          <p:cNvSpPr/>
          <p:nvPr/>
        </p:nvSpPr>
        <p:spPr bwMode="auto">
          <a:xfrm>
            <a:off x="1500434" y="1274703"/>
            <a:ext cx="550610" cy="815103"/>
          </a:xfrm>
          <a:prstGeom prst="upDownArrow">
            <a:avLst/>
          </a:prstGeom>
          <a:solidFill>
            <a:srgbClr val="8CC6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448" b="1" dirty="0">
              <a:gradFill>
                <a:gsLst>
                  <a:gs pos="0">
                    <a:srgbClr val="FFFFFF"/>
                  </a:gs>
                  <a:gs pos="100000">
                    <a:srgbClr val="FFFFFF"/>
                  </a:gs>
                </a:gsLst>
                <a:lin ang="5400000" scaled="0"/>
              </a:gradFill>
            </a:endParaRPr>
          </a:p>
        </p:txBody>
      </p:sp>
      <p:sp>
        <p:nvSpPr>
          <p:cNvPr id="667" name="Up-Down Arrow 666"/>
          <p:cNvSpPr/>
          <p:nvPr/>
        </p:nvSpPr>
        <p:spPr bwMode="auto">
          <a:xfrm>
            <a:off x="2094283" y="1274703"/>
            <a:ext cx="550610" cy="815103"/>
          </a:xfrm>
          <a:prstGeom prst="upDownArrow">
            <a:avLst/>
          </a:prstGeom>
          <a:solidFill>
            <a:srgbClr val="8CC6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448" b="1" dirty="0">
              <a:gradFill>
                <a:gsLst>
                  <a:gs pos="0">
                    <a:srgbClr val="FFFFFF"/>
                  </a:gs>
                  <a:gs pos="100000">
                    <a:srgbClr val="FFFFFF"/>
                  </a:gs>
                </a:gsLst>
                <a:lin ang="5400000" scaled="0"/>
              </a:gradFill>
            </a:endParaRPr>
          </a:p>
        </p:txBody>
      </p:sp>
      <p:sp>
        <p:nvSpPr>
          <p:cNvPr id="668" name="Up-Down Arrow 667"/>
          <p:cNvSpPr/>
          <p:nvPr/>
        </p:nvSpPr>
        <p:spPr bwMode="auto">
          <a:xfrm>
            <a:off x="2688761" y="1274703"/>
            <a:ext cx="550610" cy="815103"/>
          </a:xfrm>
          <a:prstGeom prst="upDownArrow">
            <a:avLst/>
          </a:prstGeom>
          <a:solidFill>
            <a:srgbClr val="8CC6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448"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46418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animBg="1"/>
      <p:bldP spid="321" grpId="0" animBg="1"/>
      <p:bldP spid="322" grpId="0" animBg="1"/>
      <p:bldP spid="461" grpId="0" animBg="1"/>
      <p:bldP spid="462" grpId="0" animBg="1"/>
      <p:bldP spid="511" grpId="0" animBg="1"/>
      <p:bldP spid="608" grpId="0"/>
      <p:bldP spid="612" grpId="0" animBg="1"/>
      <p:bldP spid="613" grpId="0" animBg="1"/>
      <p:bldP spid="614" grpId="0" animBg="1"/>
      <p:bldP spid="615" grpId="0" animBg="1"/>
      <p:bldP spid="664" grpId="0" animBg="1"/>
      <p:bldP spid="665" grpId="0" animBg="1"/>
      <p:bldP spid="666" grpId="0" animBg="1"/>
      <p:bldP spid="667" grpId="0" animBg="1"/>
      <p:bldP spid="6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9"/>
          <p:cNvSpPr>
            <a:spLocks/>
          </p:cNvSpPr>
          <p:nvPr/>
        </p:nvSpPr>
        <p:spPr bwMode="auto">
          <a:xfrm>
            <a:off x="2240849" y="1909681"/>
            <a:ext cx="2102061" cy="116420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alpha val="20000"/>
            </a:schemeClr>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grpSp>
        <p:nvGrpSpPr>
          <p:cNvPr id="12" name="Group 12"/>
          <p:cNvGrpSpPr/>
          <p:nvPr/>
        </p:nvGrpSpPr>
        <p:grpSpPr>
          <a:xfrm>
            <a:off x="4103142" y="1871948"/>
            <a:ext cx="4095718" cy="1919002"/>
            <a:chOff x="4536831" y="2037048"/>
            <a:chExt cx="3228340" cy="1512602"/>
          </a:xfrm>
        </p:grpSpPr>
        <p:sp>
          <p:nvSpPr>
            <p:cNvPr id="4" name="Rectangle 13"/>
            <p:cNvSpPr/>
            <p:nvPr/>
          </p:nvSpPr>
          <p:spPr bwMode="auto">
            <a:xfrm>
              <a:off x="4536831" y="2037048"/>
              <a:ext cx="3228340" cy="15126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Hyper-V  virtual machine</a:t>
              </a:r>
            </a:p>
          </p:txBody>
        </p:sp>
        <p:sp>
          <p:nvSpPr>
            <p:cNvPr id="5" name="Rectangle 14"/>
            <p:cNvSpPr/>
            <p:nvPr/>
          </p:nvSpPr>
          <p:spPr bwMode="auto">
            <a:xfrm>
              <a:off x="4599935" y="2110715"/>
              <a:ext cx="1507597" cy="9710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15"/>
            <p:cNvSpPr/>
            <p:nvPr/>
          </p:nvSpPr>
          <p:spPr bwMode="auto">
            <a:xfrm>
              <a:off x="6223298" y="2117586"/>
              <a:ext cx="1467039" cy="964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 </a:t>
              </a:r>
              <a:r>
                <a:rPr lang="en-US" sz="1600" dirty="0" smtClean="0">
                  <a:gradFill>
                    <a:gsLst>
                      <a:gs pos="0">
                        <a:srgbClr val="FFFFFF"/>
                      </a:gs>
                      <a:gs pos="100000">
                        <a:srgbClr val="FFFFFF"/>
                      </a:gs>
                    </a:gsLst>
                    <a:lin ang="5400000" scaled="0"/>
                  </a:gradFill>
                  <a:ea typeface="Segoe UI" pitchFamily="34" charset="0"/>
                  <a:cs typeface="Segoe UI" pitchFamily="34" charset="0"/>
                </a:rPr>
                <a:t>Linux</a:t>
              </a:r>
            </a:p>
          </p:txBody>
        </p:sp>
        <p:pic>
          <p:nvPicPr>
            <p:cNvPr id="11" name="Picture 1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565807" y="2474616"/>
              <a:ext cx="226888" cy="266403"/>
            </a:xfrm>
            <a:prstGeom prst="rect">
              <a:avLst/>
            </a:prstGeom>
          </p:spPr>
        </p:pic>
      </p:grpSp>
      <p:sp>
        <p:nvSpPr>
          <p:cNvPr id="63" name="Freeform 9"/>
          <p:cNvSpPr>
            <a:spLocks/>
          </p:cNvSpPr>
          <p:nvPr/>
        </p:nvSpPr>
        <p:spPr bwMode="auto">
          <a:xfrm>
            <a:off x="726497" y="2032348"/>
            <a:ext cx="2621992" cy="1452166"/>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grpSp>
        <p:nvGrpSpPr>
          <p:cNvPr id="151" name="Group 25"/>
          <p:cNvGrpSpPr>
            <a:grpSpLocks noChangeAspect="1"/>
          </p:cNvGrpSpPr>
          <p:nvPr/>
        </p:nvGrpSpPr>
        <p:grpSpPr bwMode="auto">
          <a:xfrm>
            <a:off x="1371840" y="2915714"/>
            <a:ext cx="1331306" cy="161334"/>
            <a:chOff x="-1699" y="1488"/>
            <a:chExt cx="11074" cy="1342"/>
          </a:xfrm>
          <a:solidFill>
            <a:schemeClr val="bg1"/>
          </a:solidFill>
        </p:grpSpPr>
        <p:sp>
          <p:nvSpPr>
            <p:cNvPr id="152" name="Freeform 26"/>
            <p:cNvSpPr>
              <a:spLocks/>
            </p:cNvSpPr>
            <p:nvPr/>
          </p:nvSpPr>
          <p:spPr bwMode="auto">
            <a:xfrm>
              <a:off x="-1699" y="1578"/>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7"/>
            <p:cNvSpPr>
              <a:spLocks noEditPoints="1"/>
            </p:cNvSpPr>
            <p:nvPr/>
          </p:nvSpPr>
          <p:spPr bwMode="auto">
            <a:xfrm>
              <a:off x="-222" y="1523"/>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8"/>
            <p:cNvSpPr>
              <a:spLocks/>
            </p:cNvSpPr>
            <p:nvPr/>
          </p:nvSpPr>
          <p:spPr bwMode="auto">
            <a:xfrm>
              <a:off x="100" y="1908"/>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9"/>
            <p:cNvSpPr>
              <a:spLocks/>
            </p:cNvSpPr>
            <p:nvPr/>
          </p:nvSpPr>
          <p:spPr bwMode="auto">
            <a:xfrm>
              <a:off x="913" y="1913"/>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0"/>
            <p:cNvSpPr>
              <a:spLocks noEditPoints="1"/>
            </p:cNvSpPr>
            <p:nvPr/>
          </p:nvSpPr>
          <p:spPr bwMode="auto">
            <a:xfrm>
              <a:off x="1376" y="1908"/>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1"/>
            <p:cNvSpPr>
              <a:spLocks/>
            </p:cNvSpPr>
            <p:nvPr/>
          </p:nvSpPr>
          <p:spPr bwMode="auto">
            <a:xfrm>
              <a:off x="2341" y="1908"/>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32"/>
            <p:cNvSpPr>
              <a:spLocks noEditPoints="1"/>
            </p:cNvSpPr>
            <p:nvPr/>
          </p:nvSpPr>
          <p:spPr bwMode="auto">
            <a:xfrm>
              <a:off x="2960" y="1908"/>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33"/>
            <p:cNvSpPr>
              <a:spLocks/>
            </p:cNvSpPr>
            <p:nvPr/>
          </p:nvSpPr>
          <p:spPr bwMode="auto">
            <a:xfrm>
              <a:off x="3856" y="1488"/>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34"/>
            <p:cNvSpPr>
              <a:spLocks/>
            </p:cNvSpPr>
            <p:nvPr/>
          </p:nvSpPr>
          <p:spPr bwMode="auto">
            <a:xfrm>
              <a:off x="4338" y="1668"/>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35"/>
            <p:cNvSpPr>
              <a:spLocks noEditPoints="1"/>
            </p:cNvSpPr>
            <p:nvPr/>
          </p:nvSpPr>
          <p:spPr bwMode="auto">
            <a:xfrm>
              <a:off x="5212" y="1578"/>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36"/>
            <p:cNvSpPr>
              <a:spLocks/>
            </p:cNvSpPr>
            <p:nvPr/>
          </p:nvSpPr>
          <p:spPr bwMode="auto">
            <a:xfrm>
              <a:off x="6363" y="1930"/>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7"/>
            <p:cNvSpPr>
              <a:spLocks/>
            </p:cNvSpPr>
            <p:nvPr/>
          </p:nvSpPr>
          <p:spPr bwMode="auto">
            <a:xfrm>
              <a:off x="7193" y="1930"/>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8"/>
            <p:cNvSpPr>
              <a:spLocks/>
            </p:cNvSpPr>
            <p:nvPr/>
          </p:nvSpPr>
          <p:spPr bwMode="auto">
            <a:xfrm>
              <a:off x="8148" y="1913"/>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9"/>
            <p:cNvSpPr>
              <a:spLocks noEditPoints="1"/>
            </p:cNvSpPr>
            <p:nvPr/>
          </p:nvSpPr>
          <p:spPr bwMode="auto">
            <a:xfrm>
              <a:off x="8611" y="1908"/>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22"/>
          <p:cNvGrpSpPr/>
          <p:nvPr/>
        </p:nvGrpSpPr>
        <p:grpSpPr>
          <a:xfrm>
            <a:off x="8824191" y="2032348"/>
            <a:ext cx="2621992" cy="1452166"/>
            <a:chOff x="8025057" y="1942760"/>
            <a:chExt cx="3220676" cy="1783742"/>
          </a:xfrm>
        </p:grpSpPr>
        <p:sp>
          <p:nvSpPr>
            <p:cNvPr id="34" name="Freeform 9"/>
            <p:cNvSpPr>
              <a:spLocks/>
            </p:cNvSpPr>
            <p:nvPr/>
          </p:nvSpPr>
          <p:spPr bwMode="auto">
            <a:xfrm>
              <a:off x="8025057" y="1942760"/>
              <a:ext cx="3220676" cy="178374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w="57150">
              <a:noFill/>
            </a:ln>
          </p:spPr>
          <p:txBody>
            <a:bodyPr vert="horz" wrap="square" lIns="124347" tIns="62174" rIns="124347" bIns="62174" numCol="1" anchor="t" anchorCtr="0" compatLnSpc="1">
              <a:prstTxWarp prst="textNoShape">
                <a:avLst/>
              </a:prstTxWarp>
            </a:bodyPr>
            <a:lstStyle/>
            <a:p>
              <a:endParaRPr lang="en-US" sz="2400">
                <a:gradFill>
                  <a:gsLst>
                    <a:gs pos="20354">
                      <a:schemeClr val="bg1"/>
                    </a:gs>
                    <a:gs pos="36283">
                      <a:schemeClr val="bg1"/>
                    </a:gs>
                  </a:gsLst>
                  <a:lin ang="5400000" scaled="1"/>
                </a:gradFill>
              </a:endParaRPr>
            </a:p>
          </p:txBody>
        </p:sp>
        <p:sp>
          <p:nvSpPr>
            <p:cNvPr id="6" name="TextBox 24"/>
            <p:cNvSpPr txBox="1"/>
            <p:nvPr/>
          </p:nvSpPr>
          <p:spPr>
            <a:xfrm>
              <a:off x="8271166" y="2652515"/>
              <a:ext cx="2945726" cy="975374"/>
            </a:xfrm>
            <a:prstGeom prst="rect">
              <a:avLst/>
            </a:prstGeom>
            <a:noFill/>
          </p:spPr>
          <p:txBody>
            <a:bodyPr wrap="square" lIns="182880" tIns="146304" rIns="182880" bIns="146304" rtlCol="0">
              <a:spAutoFit/>
            </a:bodyPr>
            <a:lstStyle/>
            <a:p>
              <a:pPr algn="ctr">
                <a:lnSpc>
                  <a:spcPct val="90000"/>
                </a:lnSpc>
                <a:spcAft>
                  <a:spcPts val="600"/>
                </a:spcAft>
              </a:pPr>
              <a:r>
                <a:rPr lang="ru-RU" spc="-20" dirty="0" smtClean="0">
                  <a:gradFill>
                    <a:gsLst>
                      <a:gs pos="20354">
                        <a:schemeClr val="bg1"/>
                      </a:gs>
                      <a:gs pos="36283">
                        <a:schemeClr val="bg1"/>
                      </a:gs>
                    </a:gsLst>
                    <a:lin ang="5400000" scaled="1"/>
                  </a:gradFill>
                </a:rPr>
                <a:t>ЦОД сервис провайдера</a:t>
              </a:r>
              <a:endParaRPr lang="en-US" spc="-20" dirty="0" smtClean="0">
                <a:gradFill>
                  <a:gsLst>
                    <a:gs pos="20354">
                      <a:schemeClr val="bg1"/>
                    </a:gs>
                    <a:gs pos="36283">
                      <a:schemeClr val="bg1"/>
                    </a:gs>
                  </a:gsLst>
                  <a:lin ang="5400000" scaled="1"/>
                </a:gradFill>
              </a:endParaRPr>
            </a:p>
          </p:txBody>
        </p:sp>
      </p:grpSp>
      <p:grpSp>
        <p:nvGrpSpPr>
          <p:cNvPr id="7" name="Group 6"/>
          <p:cNvGrpSpPr/>
          <p:nvPr/>
        </p:nvGrpSpPr>
        <p:grpSpPr>
          <a:xfrm>
            <a:off x="4827004" y="4410349"/>
            <a:ext cx="2687488" cy="1452166"/>
            <a:chOff x="4500437" y="4079461"/>
            <a:chExt cx="3301127" cy="1783742"/>
          </a:xfrm>
        </p:grpSpPr>
        <p:sp>
          <p:nvSpPr>
            <p:cNvPr id="35" name="Freeform 9"/>
            <p:cNvSpPr>
              <a:spLocks/>
            </p:cNvSpPr>
            <p:nvPr/>
          </p:nvSpPr>
          <p:spPr bwMode="auto">
            <a:xfrm>
              <a:off x="4540662" y="4079461"/>
              <a:ext cx="3220676" cy="178374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solidFill>
            <a:ln w="57150">
              <a:noFill/>
            </a:ln>
          </p:spPr>
          <p:txBody>
            <a:bodyPr vert="horz" wrap="square" lIns="124347" tIns="62174" rIns="124347" bIns="62174" numCol="1" anchor="t" anchorCtr="0" compatLnSpc="1">
              <a:prstTxWarp prst="textNoShape">
                <a:avLst/>
              </a:prstTxWarp>
            </a:bodyPr>
            <a:lstStyle/>
            <a:p>
              <a:endParaRPr lang="en-US" sz="2400">
                <a:gradFill>
                  <a:gsLst>
                    <a:gs pos="20354">
                      <a:schemeClr val="bg1"/>
                    </a:gs>
                    <a:gs pos="36283">
                      <a:schemeClr val="bg1"/>
                    </a:gs>
                  </a:gsLst>
                  <a:lin ang="5400000" scaled="1"/>
                </a:gradFill>
              </a:endParaRPr>
            </a:p>
          </p:txBody>
        </p:sp>
        <p:sp>
          <p:nvSpPr>
            <p:cNvPr id="189" name="TextBox 188"/>
            <p:cNvSpPr txBox="1"/>
            <p:nvPr/>
          </p:nvSpPr>
          <p:spPr>
            <a:xfrm>
              <a:off x="4500437" y="4735901"/>
              <a:ext cx="3301127" cy="1069887"/>
            </a:xfrm>
            <a:prstGeom prst="rect">
              <a:avLst/>
            </a:prstGeom>
            <a:noFill/>
          </p:spPr>
          <p:txBody>
            <a:bodyPr wrap="square" lIns="182880" tIns="146304" rIns="182880" bIns="146304" rtlCol="0">
              <a:spAutoFit/>
            </a:bodyPr>
            <a:lstStyle/>
            <a:p>
              <a:pPr algn="ctr">
                <a:lnSpc>
                  <a:spcPct val="90000"/>
                </a:lnSpc>
                <a:spcAft>
                  <a:spcPts val="600"/>
                </a:spcAft>
              </a:pPr>
              <a:r>
                <a:rPr lang="ru-RU" spc="-20" dirty="0">
                  <a:gradFill>
                    <a:gsLst>
                      <a:gs pos="20354">
                        <a:schemeClr val="bg1"/>
                      </a:gs>
                      <a:gs pos="36283">
                        <a:schemeClr val="bg1"/>
                      </a:gs>
                    </a:gsLst>
                    <a:lin ang="5400000" scaled="1"/>
                  </a:gradFill>
                </a:rPr>
                <a:t>Собственный </a:t>
              </a:r>
            </a:p>
            <a:p>
              <a:pPr algn="ctr">
                <a:lnSpc>
                  <a:spcPct val="90000"/>
                </a:lnSpc>
                <a:spcAft>
                  <a:spcPts val="600"/>
                </a:spcAft>
              </a:pPr>
              <a:r>
                <a:rPr lang="ru-RU" spc="-20" dirty="0">
                  <a:gradFill>
                    <a:gsLst>
                      <a:gs pos="20354">
                        <a:schemeClr val="bg1"/>
                      </a:gs>
                      <a:gs pos="36283">
                        <a:schemeClr val="bg1"/>
                      </a:gs>
                    </a:gsLst>
                    <a:lin ang="5400000" scaled="1"/>
                  </a:gradFill>
                </a:rPr>
                <a:t>ЦОД</a:t>
              </a:r>
            </a:p>
          </p:txBody>
        </p:sp>
      </p:grpSp>
      <p:sp>
        <p:nvSpPr>
          <p:cNvPr id="2" name="Title 1"/>
          <p:cNvSpPr>
            <a:spLocks noGrp="1"/>
          </p:cNvSpPr>
          <p:nvPr>
            <p:ph type="title"/>
          </p:nvPr>
        </p:nvSpPr>
        <p:spPr/>
        <p:txBody>
          <a:bodyPr/>
          <a:lstStyle/>
          <a:p>
            <a:r>
              <a:rPr lang="ru-RU" dirty="0" smtClean="0"/>
              <a:t>Вычислительные мощности</a:t>
            </a:r>
            <a:endParaRPr lang="en-US" dirty="0"/>
          </a:p>
        </p:txBody>
      </p:sp>
      <p:sp>
        <p:nvSpPr>
          <p:cNvPr id="3" name="Text Placeholder 2"/>
          <p:cNvSpPr>
            <a:spLocks noGrp="1"/>
          </p:cNvSpPr>
          <p:nvPr>
            <p:ph type="body" sz="quarter" idx="4294967295"/>
          </p:nvPr>
        </p:nvSpPr>
        <p:spPr>
          <a:xfrm>
            <a:off x="294970" y="1075525"/>
            <a:ext cx="11888788" cy="627864"/>
          </a:xfrm>
        </p:spPr>
        <p:txBody>
          <a:bodyPr/>
          <a:lstStyle/>
          <a:p>
            <a:pPr marL="0" indent="0">
              <a:buNone/>
            </a:pPr>
            <a:r>
              <a:rPr lang="en-US" sz="3200" dirty="0" smtClean="0">
                <a:ln w="3175">
                  <a:noFill/>
                </a:ln>
                <a:gradFill>
                  <a:gsLst>
                    <a:gs pos="0">
                      <a:schemeClr val="accent1"/>
                    </a:gs>
                    <a:gs pos="100000">
                      <a:schemeClr val="accent1"/>
                    </a:gs>
                  </a:gsLst>
                  <a:lin ang="5400000" scaled="1"/>
                </a:gradFill>
                <a:cs typeface="Segoe UI" pitchFamily="34" charset="0"/>
              </a:rPr>
              <a:t>Hyper-V </a:t>
            </a:r>
            <a:r>
              <a:rPr lang="ru-RU" sz="3200" dirty="0" smtClean="0">
                <a:ln w="3175">
                  <a:noFill/>
                </a:ln>
                <a:gradFill>
                  <a:gsLst>
                    <a:gs pos="0">
                      <a:schemeClr val="accent1"/>
                    </a:gs>
                    <a:gs pos="100000">
                      <a:schemeClr val="accent1"/>
                    </a:gs>
                  </a:gsLst>
                  <a:lin ang="5400000" scaled="1"/>
                </a:gradFill>
                <a:cs typeface="Segoe UI" pitchFamily="34" charset="0"/>
              </a:rPr>
              <a:t>поддерживает перемещение </a:t>
            </a:r>
            <a:r>
              <a:rPr lang="en-US" sz="3200" dirty="0" smtClean="0">
                <a:ln w="3175">
                  <a:noFill/>
                </a:ln>
                <a:gradFill>
                  <a:gsLst>
                    <a:gs pos="0">
                      <a:schemeClr val="accent1"/>
                    </a:gs>
                    <a:gs pos="100000">
                      <a:schemeClr val="accent1"/>
                    </a:gs>
                  </a:gsLst>
                  <a:lin ang="5400000" scaled="1"/>
                </a:gradFill>
                <a:cs typeface="Segoe UI" pitchFamily="34" charset="0"/>
              </a:rPr>
              <a:t>VM</a:t>
            </a:r>
            <a:r>
              <a:rPr lang="ru-RU" sz="3200" dirty="0" smtClean="0">
                <a:ln w="3175">
                  <a:noFill/>
                </a:ln>
                <a:gradFill>
                  <a:gsLst>
                    <a:gs pos="0">
                      <a:schemeClr val="accent1"/>
                    </a:gs>
                    <a:gs pos="100000">
                      <a:schemeClr val="accent1"/>
                    </a:gs>
                  </a:gsLst>
                  <a:lin ang="5400000" scaled="1"/>
                </a:gradFill>
                <a:cs typeface="Segoe UI" pitchFamily="34" charset="0"/>
              </a:rPr>
              <a:t> между облаками</a:t>
            </a:r>
            <a:endParaRPr lang="en-US" sz="3200" dirty="0">
              <a:ln w="3175">
                <a:noFill/>
              </a:ln>
              <a:gradFill>
                <a:gsLst>
                  <a:gs pos="0">
                    <a:schemeClr val="accent1"/>
                  </a:gs>
                  <a:gs pos="100000">
                    <a:schemeClr val="accent1"/>
                  </a:gs>
                </a:gsLst>
                <a:lin ang="5400000" scaled="1"/>
              </a:gradFill>
              <a:cs typeface="Segoe UI" pitchFamily="34" charset="0"/>
            </a:endParaRPr>
          </a:p>
        </p:txBody>
      </p:sp>
      <p:sp>
        <p:nvSpPr>
          <p:cNvPr id="227" name="Left-Right Arrow 226"/>
          <p:cNvSpPr/>
          <p:nvPr/>
        </p:nvSpPr>
        <p:spPr bwMode="auto">
          <a:xfrm rot="16200000">
            <a:off x="5748096" y="3837194"/>
            <a:ext cx="805811" cy="370259"/>
          </a:xfrm>
          <a:prstGeom prst="leftRightArrow">
            <a:avLst>
              <a:gd name="adj1" fmla="val 39710"/>
              <a:gd name="adj2" fmla="val 50000"/>
            </a:avLst>
          </a:prstGeom>
          <a:solidFill>
            <a:srgbClr val="00188F"/>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0" name="Title 1"/>
          <p:cNvSpPr txBox="1">
            <a:spLocks/>
          </p:cNvSpPr>
          <p:nvPr/>
        </p:nvSpPr>
        <p:spPr>
          <a:xfrm>
            <a:off x="149612" y="6143148"/>
            <a:ext cx="2053062" cy="739294"/>
          </a:xfrm>
          <a:prstGeom prst="rect">
            <a:avLst/>
          </a:prstGeom>
        </p:spPr>
        <p:txBody>
          <a:bodyPr vert="horz" wrap="square" lIns="198955" tIns="124347" rIns="198955" bIns="124347" rtlCol="0" anchor="ctr">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pPr>
              <a:lnSpc>
                <a:spcPct val="100000"/>
              </a:lnSpc>
            </a:pPr>
            <a:r>
              <a:rPr lang="ru-RU" sz="1836" spc="0" dirty="0" smtClean="0">
                <a:gradFill>
                  <a:gsLst>
                    <a:gs pos="0">
                      <a:srgbClr val="505050"/>
                    </a:gs>
                    <a:gs pos="100000">
                      <a:srgbClr val="505050"/>
                    </a:gs>
                  </a:gsLst>
                  <a:lin ang="5400000" scaled="1"/>
                </a:gradFill>
                <a:latin typeface="Segoe UI"/>
              </a:rPr>
              <a:t>Важные особенности</a:t>
            </a:r>
            <a:r>
              <a:rPr sz="1836" spc="0" dirty="0" smtClean="0">
                <a:gradFill>
                  <a:gsLst>
                    <a:gs pos="0">
                      <a:srgbClr val="505050"/>
                    </a:gs>
                    <a:gs pos="100000">
                      <a:srgbClr val="505050"/>
                    </a:gs>
                  </a:gsLst>
                  <a:lin ang="5400000" scaled="1"/>
                </a:gradFill>
                <a:latin typeface="Segoe UI"/>
              </a:rPr>
              <a:t>:</a:t>
            </a:r>
            <a:endParaRPr sz="1836" spc="0" dirty="0">
              <a:gradFill>
                <a:gsLst>
                  <a:gs pos="0">
                    <a:srgbClr val="505050"/>
                  </a:gs>
                  <a:gs pos="100000">
                    <a:srgbClr val="505050"/>
                  </a:gs>
                </a:gsLst>
                <a:lin ang="5400000" scaled="1"/>
              </a:gradFill>
              <a:latin typeface="Segoe UI"/>
            </a:endParaRPr>
          </a:p>
        </p:txBody>
      </p:sp>
      <p:sp>
        <p:nvSpPr>
          <p:cNvPr id="511" name="TextBox 510"/>
          <p:cNvSpPr txBox="1"/>
          <p:nvPr/>
        </p:nvSpPr>
        <p:spPr>
          <a:xfrm>
            <a:off x="2268193" y="6129596"/>
            <a:ext cx="4336784" cy="760208"/>
          </a:xfrm>
          <a:prstGeom prst="rect">
            <a:avLst/>
          </a:prstGeom>
          <a:noFill/>
        </p:spPr>
        <p:txBody>
          <a:bodyPr wrap="square" lIns="182880" tIns="146304" rIns="182880" bIns="146304" rtlCol="0" anchor="ctr">
            <a:spAutoFit/>
          </a:bodyPr>
          <a:lstStyle/>
          <a:p>
            <a:pPr defTabSz="949516" fontAlgn="base">
              <a:lnSpc>
                <a:spcPct val="90000"/>
              </a:lnSpc>
              <a:spcAft>
                <a:spcPts val="612"/>
              </a:spcAft>
            </a:pPr>
            <a:r>
              <a:rPr lang="en-US" sz="1400" dirty="0">
                <a:gradFill>
                  <a:gsLst>
                    <a:gs pos="0">
                      <a:srgbClr val="505050"/>
                    </a:gs>
                    <a:gs pos="100000">
                      <a:srgbClr val="505050"/>
                    </a:gs>
                  </a:gsLst>
                  <a:lin ang="5400000" scaled="1"/>
                </a:gradFill>
                <a:cs typeface="Segoe UI" panose="020B0502040204020203" pitchFamily="34" charset="0"/>
              </a:rPr>
              <a:t>Hyper-V virtual machine mobility across clouds</a:t>
            </a:r>
          </a:p>
          <a:p>
            <a:pPr defTabSz="949516" fontAlgn="base">
              <a:lnSpc>
                <a:spcPct val="90000"/>
              </a:lnSpc>
              <a:spcAft>
                <a:spcPts val="612"/>
              </a:spcAft>
            </a:pPr>
            <a:r>
              <a:rPr lang="en-US" sz="1400" dirty="0">
                <a:gradFill>
                  <a:gsLst>
                    <a:gs pos="0">
                      <a:srgbClr val="505050"/>
                    </a:gs>
                    <a:gs pos="100000">
                      <a:srgbClr val="505050"/>
                    </a:gs>
                  </a:gsLst>
                  <a:lin ang="5400000" scaled="1"/>
                </a:gradFill>
                <a:cs typeface="Segoe UI" panose="020B0502040204020203" pitchFamily="34" charset="0"/>
              </a:rPr>
              <a:t>Linux and Windows Server </a:t>
            </a:r>
            <a:r>
              <a:rPr lang="en-US" sz="1400" dirty="0" smtClean="0">
                <a:gradFill>
                  <a:gsLst>
                    <a:gs pos="0">
                      <a:srgbClr val="505050"/>
                    </a:gs>
                    <a:gs pos="100000">
                      <a:srgbClr val="505050"/>
                    </a:gs>
                  </a:gsLst>
                  <a:lin ang="5400000" scaled="1"/>
                </a:gradFill>
                <a:cs typeface="Segoe UI" panose="020B0502040204020203" pitchFamily="34" charset="0"/>
              </a:rPr>
              <a:t>guest OS</a:t>
            </a:r>
            <a:endParaRPr lang="en-US" sz="1400" dirty="0">
              <a:gradFill>
                <a:gsLst>
                  <a:gs pos="0">
                    <a:srgbClr val="505050"/>
                  </a:gs>
                  <a:gs pos="100000">
                    <a:srgbClr val="505050"/>
                  </a:gs>
                </a:gsLst>
                <a:lin ang="5400000" scaled="1"/>
              </a:gradFill>
              <a:cs typeface="Segoe UI" panose="020B0502040204020203" pitchFamily="34" charset="0"/>
            </a:endParaRPr>
          </a:p>
        </p:txBody>
      </p:sp>
      <p:sp>
        <p:nvSpPr>
          <p:cNvPr id="512" name="TextBox 511"/>
          <p:cNvSpPr txBox="1"/>
          <p:nvPr/>
        </p:nvSpPr>
        <p:spPr>
          <a:xfrm>
            <a:off x="7073288" y="6143148"/>
            <a:ext cx="4372895" cy="760208"/>
          </a:xfrm>
          <a:prstGeom prst="rect">
            <a:avLst/>
          </a:prstGeom>
          <a:noFill/>
        </p:spPr>
        <p:txBody>
          <a:bodyPr wrap="square" lIns="182880" tIns="146304" rIns="182880" bIns="146304" rtlCol="0" anchor="ctr">
            <a:spAutoFit/>
          </a:bodyPr>
          <a:lstStyle/>
          <a:p>
            <a:pPr defTabSz="949516" fontAlgn="base">
              <a:lnSpc>
                <a:spcPct val="90000"/>
              </a:lnSpc>
              <a:spcAft>
                <a:spcPts val="612"/>
              </a:spcAft>
            </a:pPr>
            <a:r>
              <a:rPr lang="en-US" sz="1400" dirty="0" smtClean="0">
                <a:gradFill>
                  <a:gsLst>
                    <a:gs pos="0">
                      <a:srgbClr val="505050"/>
                    </a:gs>
                    <a:gs pos="100000">
                      <a:srgbClr val="505050"/>
                    </a:gs>
                  </a:gsLst>
                  <a:lin ang="5400000" scaled="1"/>
                </a:gradFill>
                <a:cs typeface="Segoe UI" panose="020B0502040204020203" pitchFamily="34" charset="0"/>
              </a:rPr>
              <a:t>Bring cloud virtual machines back on-premises</a:t>
            </a:r>
          </a:p>
          <a:p>
            <a:pPr defTabSz="949516" fontAlgn="base">
              <a:lnSpc>
                <a:spcPct val="90000"/>
              </a:lnSpc>
              <a:spcAft>
                <a:spcPts val="612"/>
              </a:spcAft>
            </a:pPr>
            <a:r>
              <a:rPr lang="en-US" sz="1400" dirty="0" smtClean="0">
                <a:gradFill>
                  <a:gsLst>
                    <a:gs pos="0">
                      <a:srgbClr val="505050"/>
                    </a:gs>
                    <a:gs pos="100000">
                      <a:srgbClr val="505050"/>
                    </a:gs>
                  </a:gsLst>
                  <a:lin ang="5400000" scaled="1"/>
                </a:gradFill>
                <a:cs typeface="Segoe UI" panose="020B0502040204020203" pitchFamily="34" charset="0"/>
              </a:rPr>
              <a:t>Service-provider-cloud friendly</a:t>
            </a:r>
            <a:endParaRPr lang="en-US" sz="1400" dirty="0">
              <a:gradFill>
                <a:gsLst>
                  <a:gs pos="0">
                    <a:srgbClr val="505050"/>
                  </a:gs>
                  <a:gs pos="100000">
                    <a:srgbClr val="505050"/>
                  </a:gs>
                </a:gsLst>
                <a:lin ang="5400000" scaled="1"/>
              </a:gradFill>
              <a:cs typeface="Segoe UI" panose="020B0502040204020203" pitchFamily="34" charset="0"/>
            </a:endParaRPr>
          </a:p>
        </p:txBody>
      </p:sp>
      <p:cxnSp>
        <p:nvCxnSpPr>
          <p:cNvPr id="514" name="Straight Connector 513"/>
          <p:cNvCxnSpPr/>
          <p:nvPr/>
        </p:nvCxnSpPr>
        <p:spPr>
          <a:xfrm>
            <a:off x="273614" y="6075414"/>
            <a:ext cx="11889246"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Left-Right Arrow 7"/>
          <p:cNvSpPr/>
          <p:nvPr/>
        </p:nvSpPr>
        <p:spPr bwMode="auto">
          <a:xfrm>
            <a:off x="8015514" y="2808847"/>
            <a:ext cx="804672" cy="370259"/>
          </a:xfrm>
          <a:prstGeom prst="leftRightArrow">
            <a:avLst>
              <a:gd name="adj1" fmla="val 39710"/>
              <a:gd name="adj2" fmla="val 50000"/>
            </a:avLst>
          </a:prstGeom>
          <a:solidFill>
            <a:srgbClr val="00188F"/>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6" name="Left-Right Arrow 225"/>
          <p:cNvSpPr/>
          <p:nvPr/>
        </p:nvSpPr>
        <p:spPr bwMode="auto">
          <a:xfrm>
            <a:off x="3481815" y="2808847"/>
            <a:ext cx="804672" cy="370259"/>
          </a:xfrm>
          <a:prstGeom prst="leftRightArrow">
            <a:avLst>
              <a:gd name="adj1" fmla="val 39710"/>
              <a:gd name="adj2" fmla="val 50000"/>
            </a:avLst>
          </a:prstGeom>
          <a:solidFill>
            <a:srgbClr val="00188F"/>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Freeform 9"/>
          <p:cNvSpPr>
            <a:spLocks/>
          </p:cNvSpPr>
          <p:nvPr/>
        </p:nvSpPr>
        <p:spPr bwMode="auto">
          <a:xfrm>
            <a:off x="7835301" y="1834631"/>
            <a:ext cx="2102061" cy="116420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alpha val="20000"/>
            </a:schemeClr>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sp>
        <p:nvSpPr>
          <p:cNvPr id="65" name="Freeform 9"/>
          <p:cNvSpPr>
            <a:spLocks/>
          </p:cNvSpPr>
          <p:nvPr/>
        </p:nvSpPr>
        <p:spPr bwMode="auto">
          <a:xfrm>
            <a:off x="3931820" y="3843125"/>
            <a:ext cx="2102061" cy="116420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alpha val="20000"/>
            </a:schemeClr>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sp>
        <p:nvSpPr>
          <p:cNvPr id="66" name="Freeform 9"/>
          <p:cNvSpPr>
            <a:spLocks/>
          </p:cNvSpPr>
          <p:nvPr/>
        </p:nvSpPr>
        <p:spPr bwMode="auto">
          <a:xfrm>
            <a:off x="6242722" y="3843125"/>
            <a:ext cx="2102061" cy="116420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1">
              <a:alpha val="20000"/>
            </a:schemeClr>
          </a:solidFill>
          <a:ln w="57150">
            <a:noFill/>
          </a:ln>
        </p:spPr>
        <p:txBody>
          <a:bodyPr vert="horz" wrap="square" lIns="124347" tIns="62174" rIns="124347" bIns="62174" numCol="1" anchor="t" anchorCtr="0" compatLnSpc="1">
            <a:prstTxWarp prst="textNoShape">
              <a:avLst/>
            </a:prstTxWarp>
          </a:bodyPr>
          <a:lstStyle/>
          <a:p>
            <a:endParaRPr lang="en-US" sz="2448">
              <a:solidFill>
                <a:srgbClr val="505050"/>
              </a:solidFill>
            </a:endParaRPr>
          </a:p>
        </p:txBody>
      </p:sp>
      <p:pic>
        <p:nvPicPr>
          <p:cNvPr id="10" name="Picture 28"/>
          <p:cNvPicPr>
            <a:picLocks noChangeAspect="1"/>
          </p:cNvPicPr>
          <p:nvPr/>
        </p:nvPicPr>
        <p:blipFill>
          <a:blip r:embed="rId4"/>
          <a:stretch>
            <a:fillRect/>
          </a:stretch>
        </p:blipFill>
        <p:spPr>
          <a:xfrm>
            <a:off x="4240058" y="2447658"/>
            <a:ext cx="1778545" cy="254739"/>
          </a:xfrm>
          <a:prstGeom prst="rect">
            <a:avLst/>
          </a:prstGeom>
        </p:spPr>
      </p:pic>
    </p:spTree>
    <p:extLst>
      <p:ext uri="{BB962C8B-B14F-4D97-AF65-F5344CB8AC3E}">
        <p14:creationId xmlns:p14="http://schemas.microsoft.com/office/powerpoint/2010/main" val="1219697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barn(outVertical)">
                                      <p:cBhvr>
                                        <p:cTn id="7" dur="300"/>
                                        <p:tgtEl>
                                          <p:spTgt spid="22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300"/>
                                        <p:tgtEl>
                                          <p:spTgt spid="8"/>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barn(outHorizontal)">
                                      <p:cBhvr>
                                        <p:cTn id="13" dur="300"/>
                                        <p:tgtEl>
                                          <p:spTgt spid="2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63" presetClass="path" presetSubtype="0" decel="100000" fill="hold" grpId="1" nodeType="withEffect">
                                  <p:stCondLst>
                                    <p:cond delay="0"/>
                                  </p:stCondLst>
                                  <p:childTnLst>
                                    <p:animMotion origin="layout" path="M -3.42609E-6 4.68906E-6 L 0.02885 4.68906E-6 " pathEditMode="relative" rAng="0" ptsTypes="AA">
                                      <p:cBhvr>
                                        <p:cTn id="18" dur="500" spd="-100000" fill="hold"/>
                                        <p:tgtEl>
                                          <p:spTgt spid="60"/>
                                        </p:tgtEl>
                                        <p:attrNameLst>
                                          <p:attrName>ppt_x</p:attrName>
                                          <p:attrName>ppt_y</p:attrName>
                                        </p:attrNameLst>
                                      </p:cBhvr>
                                      <p:rCtr x="1442" y="0"/>
                                    </p:animMotion>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35" presetClass="path" presetSubtype="0" decel="100000" fill="hold" grpId="1" nodeType="withEffect">
                                  <p:stCondLst>
                                    <p:cond delay="0"/>
                                  </p:stCondLst>
                                  <p:childTnLst>
                                    <p:animMotion origin="layout" path="M 6.96962E-7 3.47254E-6 L -0.02323 3.47254E-6 " pathEditMode="relative" rAng="0" ptsTypes="AA">
                                      <p:cBhvr>
                                        <p:cTn id="23" dur="500" spd="-100000" fill="hold"/>
                                        <p:tgtEl>
                                          <p:spTgt spid="63"/>
                                        </p:tgtEl>
                                        <p:attrNameLst>
                                          <p:attrName>ppt_x</p:attrName>
                                          <p:attrName>ppt_y</p:attrName>
                                        </p:attrNameLst>
                                      </p:cBhvr>
                                      <p:rCtr x="-1162" y="0"/>
                                    </p:animMotion>
                                  </p:childTnLst>
                                </p:cTn>
                              </p:par>
                              <p:par>
                                <p:cTn id="24" presetID="10" presetClass="entr" presetSubtype="0" fill="hold"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500"/>
                                        <p:tgtEl>
                                          <p:spTgt spid="151"/>
                                        </p:tgtEl>
                                      </p:cBhvr>
                                    </p:animEffect>
                                  </p:childTnLst>
                                </p:cTn>
                              </p:par>
                              <p:par>
                                <p:cTn id="27" presetID="35" presetClass="path" presetSubtype="0" decel="100000" fill="hold" nodeType="withEffect">
                                  <p:stCondLst>
                                    <p:cond delay="0"/>
                                  </p:stCondLst>
                                  <p:childTnLst>
                                    <p:animMotion origin="layout" path="M 6.96962E-7 3.47254E-6 L -0.02323 3.47254E-6 " pathEditMode="relative" rAng="0" ptsTypes="AA">
                                      <p:cBhvr>
                                        <p:cTn id="28" dur="500" spd="-100000" fill="hold"/>
                                        <p:tgtEl>
                                          <p:spTgt spid="151"/>
                                        </p:tgtEl>
                                        <p:attrNameLst>
                                          <p:attrName>ppt_x</p:attrName>
                                          <p:attrName>ppt_y</p:attrName>
                                        </p:attrNameLst>
                                      </p:cBhvr>
                                      <p:rCtr x="-1162" y="0"/>
                                    </p:animMotion>
                                  </p:childTnLst>
                                </p:cTn>
                              </p:par>
                              <p:par>
                                <p:cTn id="29" presetID="10" presetClass="entr" presetSubtype="0" fill="hold" nodeType="withEffect">
                                  <p:stCondLst>
                                    <p:cond delay="1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63" presetClass="path" presetSubtype="0" decel="100000" fill="hold" nodeType="withEffect">
                                  <p:stCondLst>
                                    <p:cond delay="100"/>
                                  </p:stCondLst>
                                  <p:childTnLst>
                                    <p:animMotion origin="layout" path="M 6.30585E-7 4.86609E-6 L 0.02885 4.86609E-6 " pathEditMode="relative" rAng="0" ptsTypes="AA">
                                      <p:cBhvr>
                                        <p:cTn id="33" dur="500" spd="-100000" fill="hold"/>
                                        <p:tgtEl>
                                          <p:spTgt spid="9"/>
                                        </p:tgtEl>
                                        <p:attrNameLst>
                                          <p:attrName>ppt_x</p:attrName>
                                          <p:attrName>ppt_y</p:attrName>
                                        </p:attrNameLst>
                                      </p:cBhvr>
                                      <p:rCtr x="1442" y="0"/>
                                    </p:animMotion>
                                  </p:childTnLst>
                                </p:cTn>
                              </p:par>
                              <p:par>
                                <p:cTn id="34" presetID="10" presetClass="entr" presetSubtype="0" fill="hold" grpId="0" nodeType="withEffect">
                                  <p:stCondLst>
                                    <p:cond delay="10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35" presetClass="path" presetSubtype="0" decel="100000" fill="hold" grpId="1" nodeType="withEffect">
                                  <p:stCondLst>
                                    <p:cond delay="100"/>
                                  </p:stCondLst>
                                  <p:childTnLst>
                                    <p:animMotion origin="layout" path="M 6.96962E-7 3.47254E-6 L -0.02323 3.47254E-6 " pathEditMode="relative" rAng="0" ptsTypes="AA">
                                      <p:cBhvr>
                                        <p:cTn id="38" dur="500" spd="-100000" fill="hold"/>
                                        <p:tgtEl>
                                          <p:spTgt spid="61"/>
                                        </p:tgtEl>
                                        <p:attrNameLst>
                                          <p:attrName>ppt_x</p:attrName>
                                          <p:attrName>ppt_y</p:attrName>
                                        </p:attrNameLst>
                                      </p:cBhvr>
                                      <p:rCtr x="-1162" y="0"/>
                                    </p:animMotion>
                                  </p:childTnLst>
                                </p:cTn>
                              </p:par>
                              <p:par>
                                <p:cTn id="39" presetID="10" presetClass="entr" presetSubtype="0" fill="hold" nodeType="withEffect">
                                  <p:stCondLst>
                                    <p:cond delay="2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63" presetClass="path" presetSubtype="0" decel="100000" fill="hold" nodeType="withEffect">
                                  <p:stCondLst>
                                    <p:cond delay="200"/>
                                  </p:stCondLst>
                                  <p:childTnLst>
                                    <p:animMotion origin="layout" path="M -1.75645E-6 3.94462E-6 L 0.02885 3.94462E-6 " pathEditMode="relative" rAng="0" ptsTypes="AA">
                                      <p:cBhvr>
                                        <p:cTn id="43" dur="500" spd="-100000" fill="hold"/>
                                        <p:tgtEl>
                                          <p:spTgt spid="7"/>
                                        </p:tgtEl>
                                        <p:attrNameLst>
                                          <p:attrName>ppt_x</p:attrName>
                                          <p:attrName>ppt_y</p:attrName>
                                        </p:attrNameLst>
                                      </p:cBhvr>
                                      <p:rCtr x="1442" y="0"/>
                                    </p:animMotion>
                                  </p:childTnLst>
                                </p:cTn>
                              </p:par>
                              <p:par>
                                <p:cTn id="44" presetID="10" presetClass="entr" presetSubtype="0" fill="hold" grpId="0" nodeType="withEffect">
                                  <p:stCondLst>
                                    <p:cond delay="20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35" presetClass="path" presetSubtype="0" decel="100000" fill="hold" grpId="1" nodeType="withEffect">
                                  <p:stCondLst>
                                    <p:cond delay="200"/>
                                  </p:stCondLst>
                                  <p:childTnLst>
                                    <p:animMotion origin="layout" path="M 6.96962E-7 3.47254E-6 L -0.02323 3.47254E-6 " pathEditMode="relative" rAng="0" ptsTypes="AA">
                                      <p:cBhvr>
                                        <p:cTn id="48" dur="500" spd="-100000" fill="hold"/>
                                        <p:tgtEl>
                                          <p:spTgt spid="65"/>
                                        </p:tgtEl>
                                        <p:attrNameLst>
                                          <p:attrName>ppt_x</p:attrName>
                                          <p:attrName>ppt_y</p:attrName>
                                        </p:attrNameLst>
                                      </p:cBhvr>
                                      <p:rCtr x="-1162" y="0"/>
                                    </p:animMotion>
                                  </p:childTnLst>
                                </p:cTn>
                              </p:par>
                              <p:par>
                                <p:cTn id="49" presetID="10" presetClass="entr" presetSubtype="0" fill="hold" grpId="0" nodeType="withEffect">
                                  <p:stCondLst>
                                    <p:cond delay="20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63" presetClass="path" presetSubtype="0" decel="100000" fill="hold" grpId="1" nodeType="withEffect">
                                  <p:stCondLst>
                                    <p:cond delay="200"/>
                                  </p:stCondLst>
                                  <p:childTnLst>
                                    <p:animMotion origin="layout" path="M 1.82282E-6 3.47254E-6 L 0.02885 3.47254E-6 " pathEditMode="relative" rAng="0" ptsTypes="AA">
                                      <p:cBhvr>
                                        <p:cTn id="53" dur="500" spd="-100000" fill="hold"/>
                                        <p:tgtEl>
                                          <p:spTgt spid="66"/>
                                        </p:tgtEl>
                                        <p:attrNameLst>
                                          <p:attrName>ppt_x</p:attrName>
                                          <p:attrName>ppt_y</p:attrName>
                                        </p:attrNameLst>
                                      </p:cBhvr>
                                      <p:rCtr x="14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3" grpId="0" animBg="1"/>
      <p:bldP spid="63" grpId="1" animBg="1"/>
      <p:bldP spid="227" grpId="0" animBg="1"/>
      <p:bldP spid="8" grpId="0" animBg="1"/>
      <p:bldP spid="226" grpId="0" animBg="1"/>
      <p:bldP spid="61" grpId="0" animBg="1"/>
      <p:bldP spid="61" grpId="1" animBg="1"/>
      <p:bldP spid="65" grpId="0" animBg="1"/>
      <p:bldP spid="65" grpId="1" animBg="1"/>
      <p:bldP spid="66" grpId="0" animBg="1"/>
      <p:bldP spid="66"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Azure Pack </a:t>
            </a:r>
            <a:r>
              <a:rPr lang="ru-RU" sz="4800" dirty="0" smtClean="0"/>
              <a:t>– создание облачных сервисов</a:t>
            </a:r>
            <a:endParaRPr lang="en-US" sz="4800" dirty="0"/>
          </a:p>
        </p:txBody>
      </p:sp>
      <p:sp>
        <p:nvSpPr>
          <p:cNvPr id="195" name="Rectangle 194"/>
          <p:cNvSpPr/>
          <p:nvPr/>
        </p:nvSpPr>
        <p:spPr bwMode="auto">
          <a:xfrm>
            <a:off x="274638" y="5056909"/>
            <a:ext cx="11887200" cy="791265"/>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Windows Server and System Center</a:t>
            </a:r>
          </a:p>
        </p:txBody>
      </p:sp>
      <p:sp>
        <p:nvSpPr>
          <p:cNvPr id="197" name="Rectangle 196"/>
          <p:cNvSpPr/>
          <p:nvPr/>
        </p:nvSpPr>
        <p:spPr bwMode="auto">
          <a:xfrm>
            <a:off x="274638" y="5913322"/>
            <a:ext cx="11887200" cy="78180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ru-RU" sz="2800" dirty="0" smtClean="0">
                <a:gradFill>
                  <a:gsLst>
                    <a:gs pos="0">
                      <a:srgbClr val="FFFFFF"/>
                    </a:gs>
                    <a:gs pos="100000">
                      <a:srgbClr val="FFFFFF"/>
                    </a:gs>
                  </a:gsLst>
                  <a:lin ang="5400000" scaled="0"/>
                </a:gradFill>
                <a:latin typeface="+mj-lt"/>
                <a:ea typeface="Segoe UI" pitchFamily="34" charset="0"/>
                <a:cs typeface="Segoe UI" pitchFamily="34" charset="0"/>
              </a:rPr>
              <a:t>Оборудование </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(compute, storage, networking)</a:t>
            </a:r>
          </a:p>
        </p:txBody>
      </p:sp>
      <p:grpSp>
        <p:nvGrpSpPr>
          <p:cNvPr id="8" name="Group 7"/>
          <p:cNvGrpSpPr/>
          <p:nvPr/>
        </p:nvGrpSpPr>
        <p:grpSpPr>
          <a:xfrm>
            <a:off x="6299883" y="1207008"/>
            <a:ext cx="5861955" cy="3780629"/>
            <a:chOff x="6299883" y="1207008"/>
            <a:chExt cx="5861955" cy="3780629"/>
          </a:xfrm>
        </p:grpSpPr>
        <p:grpSp>
          <p:nvGrpSpPr>
            <p:cNvPr id="11" name="Group 10"/>
            <p:cNvGrpSpPr/>
            <p:nvPr/>
          </p:nvGrpSpPr>
          <p:grpSpPr>
            <a:xfrm>
              <a:off x="8671829" y="1207008"/>
              <a:ext cx="1343570" cy="1343570"/>
              <a:chOff x="9269774" y="2766160"/>
              <a:chExt cx="1580231" cy="1580231"/>
            </a:xfrm>
          </p:grpSpPr>
          <p:sp>
            <p:nvSpPr>
              <p:cNvPr id="5" name="Oval 4"/>
              <p:cNvSpPr/>
              <p:nvPr/>
            </p:nvSpPr>
            <p:spPr bwMode="auto">
              <a:xfrm>
                <a:off x="9269774" y="2766160"/>
                <a:ext cx="1580231" cy="15802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3" name="Freeform 5"/>
              <p:cNvSpPr>
                <a:spLocks noChangeAspect="1" noEditPoints="1"/>
              </p:cNvSpPr>
              <p:nvPr/>
            </p:nvSpPr>
            <p:spPr bwMode="auto">
              <a:xfrm>
                <a:off x="9562114" y="3144253"/>
                <a:ext cx="995550" cy="824044"/>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p:cNvSpPr/>
            <p:nvPr/>
          </p:nvSpPr>
          <p:spPr bwMode="auto">
            <a:xfrm rot="16200000">
              <a:off x="5608437" y="3731510"/>
              <a:ext cx="1947572" cy="564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CUSTOMER PORTAL</a:t>
              </a:r>
            </a:p>
          </p:txBody>
        </p:sp>
        <p:sp>
          <p:nvSpPr>
            <p:cNvPr id="91" name="TextBox 90"/>
            <p:cNvSpPr txBox="1"/>
            <p:nvPr/>
          </p:nvSpPr>
          <p:spPr>
            <a:xfrm>
              <a:off x="8541463" y="2425128"/>
              <a:ext cx="1622880"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gradFill>
                    <a:gsLst>
                      <a:gs pos="2917">
                        <a:schemeClr val="tx1"/>
                      </a:gs>
                      <a:gs pos="100000">
                        <a:schemeClr val="tx1"/>
                      </a:gs>
                    </a:gsLst>
                    <a:lin ang="5400000" scaled="0"/>
                  </a:gradFill>
                  <a:latin typeface="+mj-lt"/>
                </a:rPr>
                <a:t>Business</a:t>
              </a:r>
            </a:p>
          </p:txBody>
        </p:sp>
        <p:sp>
          <p:nvSpPr>
            <p:cNvPr id="88" name="Rectangle 87"/>
            <p:cNvSpPr/>
            <p:nvPr/>
          </p:nvSpPr>
          <p:spPr bwMode="auto">
            <a:xfrm>
              <a:off x="6864563" y="3032761"/>
              <a:ext cx="5297275" cy="1954876"/>
            </a:xfrm>
            <a:prstGeom prst="rect">
              <a:avLst/>
            </a:prstGeom>
            <a:solidFill>
              <a:srgbClr val="E8E8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7051183" y="3397525"/>
              <a:ext cx="5029772" cy="1490124"/>
              <a:chOff x="7051183" y="3397525"/>
              <a:chExt cx="5029772" cy="1490124"/>
            </a:xfrm>
          </p:grpSpPr>
          <p:sp>
            <p:nvSpPr>
              <p:cNvPr id="147" name="TextBox 146"/>
              <p:cNvSpPr txBox="1"/>
              <p:nvPr/>
            </p:nvSpPr>
            <p:spPr>
              <a:xfrm>
                <a:off x="8126397" y="4093585"/>
                <a:ext cx="1007327" cy="794064"/>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gradFill>
                      <a:gsLst>
                        <a:gs pos="2917">
                          <a:schemeClr val="tx1"/>
                        </a:gs>
                        <a:gs pos="100000">
                          <a:schemeClr val="tx1"/>
                        </a:gs>
                      </a:gsLst>
                      <a:lin ang="5400000" scaled="0"/>
                    </a:gradFill>
                  </a:rPr>
                  <a:t>IaaS</a:t>
                </a:r>
                <a:r>
                  <a:rPr lang="en-US" sz="1200" dirty="0" smtClean="0">
                    <a:gradFill>
                      <a:gsLst>
                        <a:gs pos="2917">
                          <a:schemeClr val="tx1"/>
                        </a:gs>
                        <a:gs pos="100000">
                          <a:schemeClr val="tx1"/>
                        </a:gs>
                      </a:gsLst>
                      <a:lin ang="5400000" scaled="0"/>
                    </a:gradFill>
                  </a:rPr>
                  <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Virtual</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machines</a:t>
                </a:r>
              </a:p>
            </p:txBody>
          </p:sp>
          <p:sp>
            <p:nvSpPr>
              <p:cNvPr id="148" name="TextBox 147"/>
              <p:cNvSpPr txBox="1"/>
              <p:nvPr/>
            </p:nvSpPr>
            <p:spPr>
              <a:xfrm>
                <a:off x="9290259" y="4093585"/>
                <a:ext cx="851580" cy="794064"/>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gradFill>
                      <a:gsLst>
                        <a:gs pos="2917">
                          <a:schemeClr val="tx1"/>
                        </a:gs>
                        <a:gs pos="100000">
                          <a:schemeClr val="tx1"/>
                        </a:gs>
                      </a:gsLst>
                      <a:lin ang="5400000" scaled="0"/>
                    </a:gradFill>
                  </a:rPr>
                  <a:t>PaaS</a:t>
                </a:r>
                <a:r>
                  <a:rPr lang="en-US" sz="1200" dirty="0" smtClean="0">
                    <a:gradFill>
                      <a:gsLst>
                        <a:gs pos="2917">
                          <a:schemeClr val="tx1"/>
                        </a:gs>
                        <a:gs pos="100000">
                          <a:schemeClr val="tx1"/>
                        </a:gs>
                      </a:gsLst>
                      <a:lin ang="5400000" scaled="0"/>
                    </a:gradFill>
                  </a:rPr>
                  <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Service</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bus</a:t>
                </a:r>
              </a:p>
            </p:txBody>
          </p:sp>
          <p:grpSp>
            <p:nvGrpSpPr>
              <p:cNvPr id="6" name="Group 5"/>
              <p:cNvGrpSpPr/>
              <p:nvPr/>
            </p:nvGrpSpPr>
            <p:grpSpPr>
              <a:xfrm>
                <a:off x="7051183" y="3397525"/>
                <a:ext cx="5029772" cy="1323924"/>
                <a:chOff x="7051183" y="3397525"/>
                <a:chExt cx="5029772" cy="1323924"/>
              </a:xfrm>
            </p:grpSpPr>
            <p:sp>
              <p:nvSpPr>
                <p:cNvPr id="146" name="TextBox 145"/>
                <p:cNvSpPr txBox="1"/>
                <p:nvPr/>
              </p:nvSpPr>
              <p:spPr>
                <a:xfrm>
                  <a:off x="7051183" y="4093585"/>
                  <a:ext cx="980012" cy="627864"/>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smtClean="0">
                      <a:gradFill>
                        <a:gsLst>
                          <a:gs pos="2917">
                            <a:schemeClr val="tx1"/>
                          </a:gs>
                          <a:gs pos="100000">
                            <a:schemeClr val="tx1"/>
                          </a:gs>
                        </a:gsLst>
                        <a:lin ang="5400000" scaled="0"/>
                      </a:gradFill>
                    </a:rPr>
                    <a:t>PaaS</a:t>
                  </a:r>
                  <a:r>
                    <a:rPr lang="en-US" sz="1200" dirty="0" smtClean="0">
                      <a:gradFill>
                        <a:gsLst>
                          <a:gs pos="2917">
                            <a:schemeClr val="tx1"/>
                          </a:gs>
                          <a:gs pos="100000">
                            <a:schemeClr val="tx1"/>
                          </a:gs>
                        </a:gsLst>
                        <a:lin ang="5400000" scaled="0"/>
                      </a:gradFill>
                    </a:rPr>
                    <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Websites</a:t>
                  </a:r>
                </a:p>
              </p:txBody>
            </p:sp>
            <p:sp>
              <p:nvSpPr>
                <p:cNvPr id="149" name="TextBox 148"/>
                <p:cNvSpPr txBox="1"/>
                <p:nvPr/>
              </p:nvSpPr>
              <p:spPr>
                <a:xfrm>
                  <a:off x="10189751" y="4093585"/>
                  <a:ext cx="947567" cy="627864"/>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gradFill>
                        <a:gsLst>
                          <a:gs pos="2917">
                            <a:schemeClr val="tx1"/>
                          </a:gs>
                          <a:gs pos="100000">
                            <a:schemeClr val="tx1"/>
                          </a:gs>
                        </a:gsLst>
                        <a:lin ang="5400000" scaled="0"/>
                      </a:gradFill>
                    </a:rPr>
                    <a:t>IaaS</a:t>
                  </a:r>
                  <a:r>
                    <a:rPr lang="en-US" sz="1200" dirty="0" smtClean="0">
                      <a:gradFill>
                        <a:gsLst>
                          <a:gs pos="2917">
                            <a:schemeClr val="tx1"/>
                          </a:gs>
                          <a:gs pos="100000">
                            <a:schemeClr val="tx1"/>
                          </a:gs>
                        </a:gsLst>
                        <a:lin ang="5400000" scaled="0"/>
                      </a:gradFill>
                    </a:rPr>
                    <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Network</a:t>
                  </a:r>
                </a:p>
              </p:txBody>
            </p:sp>
            <p:sp>
              <p:nvSpPr>
                <p:cNvPr id="150" name="TextBox 149"/>
                <p:cNvSpPr txBox="1"/>
                <p:nvPr/>
              </p:nvSpPr>
              <p:spPr>
                <a:xfrm>
                  <a:off x="11082092" y="4093585"/>
                  <a:ext cx="998863" cy="627864"/>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gradFill>
                        <a:gsLst>
                          <a:gs pos="2917">
                            <a:schemeClr val="tx1"/>
                          </a:gs>
                          <a:gs pos="100000">
                            <a:schemeClr val="tx1"/>
                          </a:gs>
                        </a:gsLst>
                        <a:lin ang="5400000" scaled="0"/>
                      </a:gradFill>
                    </a:rPr>
                    <a:t>PaaS</a:t>
                  </a:r>
                  <a:r>
                    <a:rPr lang="en-US" sz="1200" dirty="0">
                      <a:gradFill>
                        <a:gsLst>
                          <a:gs pos="2917">
                            <a:schemeClr val="tx1"/>
                          </a:gs>
                          <a:gs pos="100000">
                            <a:schemeClr val="tx1"/>
                          </a:gs>
                        </a:gsLst>
                        <a:lin ang="5400000" scaled="0"/>
                      </a:gradFill>
                    </a:rPr>
                    <a:t/>
                  </a:r>
                  <a:br>
                    <a:rPr lang="en-US" sz="1200" dirty="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Database</a:t>
                  </a:r>
                </a:p>
              </p:txBody>
            </p:sp>
            <p:cxnSp>
              <p:nvCxnSpPr>
                <p:cNvPr id="151" name="Straight Connector 150"/>
                <p:cNvCxnSpPr/>
                <p:nvPr/>
              </p:nvCxnSpPr>
              <p:spPr>
                <a:xfrm>
                  <a:off x="7113672" y="4124827"/>
                  <a:ext cx="484811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Freeform 357"/>
                <p:cNvSpPr>
                  <a:spLocks noChangeAspect="1" noEditPoints="1"/>
                </p:cNvSpPr>
                <p:nvPr/>
              </p:nvSpPr>
              <p:spPr bwMode="auto">
                <a:xfrm>
                  <a:off x="7255952" y="3459228"/>
                  <a:ext cx="526503" cy="526511"/>
                </a:xfrm>
                <a:custGeom>
                  <a:avLst/>
                  <a:gdLst>
                    <a:gd name="T0" fmla="*/ 200 w 400"/>
                    <a:gd name="T1" fmla="*/ 400 h 400"/>
                    <a:gd name="T2" fmla="*/ 200 w 400"/>
                    <a:gd name="T3" fmla="*/ 0 h 400"/>
                    <a:gd name="T4" fmla="*/ 96 w 400"/>
                    <a:gd name="T5" fmla="*/ 190 h 400"/>
                    <a:gd name="T6" fmla="*/ 43 w 400"/>
                    <a:gd name="T7" fmla="*/ 111 h 400"/>
                    <a:gd name="T8" fmla="*/ 96 w 400"/>
                    <a:gd name="T9" fmla="*/ 190 h 400"/>
                    <a:gd name="T10" fmla="*/ 131 w 400"/>
                    <a:gd name="T11" fmla="*/ 111 h 400"/>
                    <a:gd name="T12" fmla="*/ 190 w 400"/>
                    <a:gd name="T13" fmla="*/ 190 h 400"/>
                    <a:gd name="T14" fmla="*/ 190 w 400"/>
                    <a:gd name="T15" fmla="*/ 20 h 400"/>
                    <a:gd name="T16" fmla="*/ 190 w 400"/>
                    <a:gd name="T17" fmla="*/ 91 h 400"/>
                    <a:gd name="T18" fmla="*/ 56 w 400"/>
                    <a:gd name="T19" fmla="*/ 91 h 400"/>
                    <a:gd name="T20" fmla="*/ 158 w 400"/>
                    <a:gd name="T21" fmla="*/ 24 h 400"/>
                    <a:gd name="T22" fmla="*/ 380 w 400"/>
                    <a:gd name="T23" fmla="*/ 190 h 400"/>
                    <a:gd name="T24" fmla="*/ 290 w 400"/>
                    <a:gd name="T25" fmla="*/ 111 h 400"/>
                    <a:gd name="T26" fmla="*/ 380 w 400"/>
                    <a:gd name="T27" fmla="*/ 190 h 400"/>
                    <a:gd name="T28" fmla="*/ 284 w 400"/>
                    <a:gd name="T29" fmla="*/ 190 h 400"/>
                    <a:gd name="T30" fmla="*/ 210 w 400"/>
                    <a:gd name="T31" fmla="*/ 111 h 400"/>
                    <a:gd name="T32" fmla="*/ 210 w 400"/>
                    <a:gd name="T33" fmla="*/ 91 h 400"/>
                    <a:gd name="T34" fmla="*/ 210 w 400"/>
                    <a:gd name="T35" fmla="*/ 20 h 400"/>
                    <a:gd name="T36" fmla="*/ 242 w 400"/>
                    <a:gd name="T37" fmla="*/ 24 h 400"/>
                    <a:gd name="T38" fmla="*/ 344 w 400"/>
                    <a:gd name="T39" fmla="*/ 91 h 400"/>
                    <a:gd name="T40" fmla="*/ 20 w 400"/>
                    <a:gd name="T41" fmla="*/ 210 h 400"/>
                    <a:gd name="T42" fmla="*/ 110 w 400"/>
                    <a:gd name="T43" fmla="*/ 289 h 400"/>
                    <a:gd name="T44" fmla="*/ 20 w 400"/>
                    <a:gd name="T45" fmla="*/ 210 h 400"/>
                    <a:gd name="T46" fmla="*/ 116 w 400"/>
                    <a:gd name="T47" fmla="*/ 210 h 400"/>
                    <a:gd name="T48" fmla="*/ 190 w 400"/>
                    <a:gd name="T49" fmla="*/ 289 h 400"/>
                    <a:gd name="T50" fmla="*/ 190 w 400"/>
                    <a:gd name="T51" fmla="*/ 309 h 400"/>
                    <a:gd name="T52" fmla="*/ 190 w 400"/>
                    <a:gd name="T53" fmla="*/ 380 h 400"/>
                    <a:gd name="T54" fmla="*/ 158 w 400"/>
                    <a:gd name="T55" fmla="*/ 376 h 400"/>
                    <a:gd name="T56" fmla="*/ 56 w 400"/>
                    <a:gd name="T57" fmla="*/ 309 h 400"/>
                    <a:gd name="T58" fmla="*/ 304 w 400"/>
                    <a:gd name="T59" fmla="*/ 210 h 400"/>
                    <a:gd name="T60" fmla="*/ 357 w 400"/>
                    <a:gd name="T61" fmla="*/ 289 h 400"/>
                    <a:gd name="T62" fmla="*/ 304 w 400"/>
                    <a:gd name="T63" fmla="*/ 210 h 400"/>
                    <a:gd name="T64" fmla="*/ 269 w 400"/>
                    <a:gd name="T65" fmla="*/ 289 h 400"/>
                    <a:gd name="T66" fmla="*/ 210 w 400"/>
                    <a:gd name="T67" fmla="*/ 210 h 400"/>
                    <a:gd name="T68" fmla="*/ 210 w 400"/>
                    <a:gd name="T69" fmla="*/ 380 h 400"/>
                    <a:gd name="T70" fmla="*/ 210 w 400"/>
                    <a:gd name="T71" fmla="*/ 309 h 400"/>
                    <a:gd name="T72" fmla="*/ 344 w 400"/>
                    <a:gd name="T73" fmla="*/ 309 h 400"/>
                    <a:gd name="T74" fmla="*/ 242 w 400"/>
                    <a:gd name="T75" fmla="*/ 3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0" h="400">
                      <a:moveTo>
                        <a:pt x="400" y="200"/>
                      </a:moveTo>
                      <a:cubicBezTo>
                        <a:pt x="400" y="310"/>
                        <a:pt x="310" y="400"/>
                        <a:pt x="200" y="400"/>
                      </a:cubicBezTo>
                      <a:cubicBezTo>
                        <a:pt x="90" y="400"/>
                        <a:pt x="0" y="310"/>
                        <a:pt x="0" y="200"/>
                      </a:cubicBezTo>
                      <a:cubicBezTo>
                        <a:pt x="0" y="90"/>
                        <a:pt x="90" y="0"/>
                        <a:pt x="200" y="0"/>
                      </a:cubicBezTo>
                      <a:cubicBezTo>
                        <a:pt x="310" y="0"/>
                        <a:pt x="400" y="90"/>
                        <a:pt x="400" y="200"/>
                      </a:cubicBezTo>
                      <a:close/>
                      <a:moveTo>
                        <a:pt x="96" y="190"/>
                      </a:moveTo>
                      <a:cubicBezTo>
                        <a:pt x="97" y="162"/>
                        <a:pt x="102" y="135"/>
                        <a:pt x="110" y="111"/>
                      </a:cubicBezTo>
                      <a:cubicBezTo>
                        <a:pt x="43" y="111"/>
                        <a:pt x="43" y="111"/>
                        <a:pt x="43" y="111"/>
                      </a:cubicBezTo>
                      <a:cubicBezTo>
                        <a:pt x="30" y="134"/>
                        <a:pt x="21" y="161"/>
                        <a:pt x="20" y="190"/>
                      </a:cubicBezTo>
                      <a:lnTo>
                        <a:pt x="96" y="190"/>
                      </a:lnTo>
                      <a:close/>
                      <a:moveTo>
                        <a:pt x="190" y="111"/>
                      </a:moveTo>
                      <a:cubicBezTo>
                        <a:pt x="131" y="111"/>
                        <a:pt x="131" y="111"/>
                        <a:pt x="131" y="111"/>
                      </a:cubicBezTo>
                      <a:cubicBezTo>
                        <a:pt x="122" y="135"/>
                        <a:pt x="117" y="162"/>
                        <a:pt x="116" y="190"/>
                      </a:cubicBezTo>
                      <a:cubicBezTo>
                        <a:pt x="190" y="190"/>
                        <a:pt x="190" y="190"/>
                        <a:pt x="190" y="190"/>
                      </a:cubicBezTo>
                      <a:cubicBezTo>
                        <a:pt x="190" y="111"/>
                        <a:pt x="190" y="111"/>
                        <a:pt x="190" y="111"/>
                      </a:cubicBezTo>
                      <a:close/>
                      <a:moveTo>
                        <a:pt x="190" y="20"/>
                      </a:moveTo>
                      <a:cubicBezTo>
                        <a:pt x="169" y="39"/>
                        <a:pt x="151" y="63"/>
                        <a:pt x="139" y="91"/>
                      </a:cubicBezTo>
                      <a:cubicBezTo>
                        <a:pt x="190" y="91"/>
                        <a:pt x="190" y="91"/>
                        <a:pt x="190" y="91"/>
                      </a:cubicBezTo>
                      <a:lnTo>
                        <a:pt x="190" y="20"/>
                      </a:lnTo>
                      <a:close/>
                      <a:moveTo>
                        <a:pt x="56" y="91"/>
                      </a:moveTo>
                      <a:cubicBezTo>
                        <a:pt x="117" y="91"/>
                        <a:pt x="117" y="91"/>
                        <a:pt x="117" y="91"/>
                      </a:cubicBezTo>
                      <a:cubicBezTo>
                        <a:pt x="128" y="66"/>
                        <a:pt x="142" y="43"/>
                        <a:pt x="158" y="24"/>
                      </a:cubicBezTo>
                      <a:cubicBezTo>
                        <a:pt x="116" y="34"/>
                        <a:pt x="80" y="59"/>
                        <a:pt x="56" y="91"/>
                      </a:cubicBezTo>
                      <a:close/>
                      <a:moveTo>
                        <a:pt x="380" y="190"/>
                      </a:moveTo>
                      <a:cubicBezTo>
                        <a:pt x="379" y="161"/>
                        <a:pt x="370" y="134"/>
                        <a:pt x="357" y="111"/>
                      </a:cubicBezTo>
                      <a:cubicBezTo>
                        <a:pt x="290" y="111"/>
                        <a:pt x="290" y="111"/>
                        <a:pt x="290" y="111"/>
                      </a:cubicBezTo>
                      <a:cubicBezTo>
                        <a:pt x="298" y="135"/>
                        <a:pt x="303" y="162"/>
                        <a:pt x="304" y="190"/>
                      </a:cubicBezTo>
                      <a:lnTo>
                        <a:pt x="380" y="190"/>
                      </a:lnTo>
                      <a:close/>
                      <a:moveTo>
                        <a:pt x="210" y="190"/>
                      </a:moveTo>
                      <a:cubicBezTo>
                        <a:pt x="284" y="190"/>
                        <a:pt x="284" y="190"/>
                        <a:pt x="284" y="190"/>
                      </a:cubicBezTo>
                      <a:cubicBezTo>
                        <a:pt x="283" y="162"/>
                        <a:pt x="278" y="135"/>
                        <a:pt x="269" y="111"/>
                      </a:cubicBezTo>
                      <a:cubicBezTo>
                        <a:pt x="210" y="111"/>
                        <a:pt x="210" y="111"/>
                        <a:pt x="210" y="111"/>
                      </a:cubicBezTo>
                      <a:lnTo>
                        <a:pt x="210" y="190"/>
                      </a:lnTo>
                      <a:close/>
                      <a:moveTo>
                        <a:pt x="210" y="91"/>
                      </a:moveTo>
                      <a:cubicBezTo>
                        <a:pt x="261" y="91"/>
                        <a:pt x="261" y="91"/>
                        <a:pt x="261" y="91"/>
                      </a:cubicBezTo>
                      <a:cubicBezTo>
                        <a:pt x="249" y="63"/>
                        <a:pt x="231" y="39"/>
                        <a:pt x="210" y="20"/>
                      </a:cubicBezTo>
                      <a:lnTo>
                        <a:pt x="210" y="91"/>
                      </a:lnTo>
                      <a:close/>
                      <a:moveTo>
                        <a:pt x="242" y="24"/>
                      </a:moveTo>
                      <a:cubicBezTo>
                        <a:pt x="258" y="43"/>
                        <a:pt x="272" y="66"/>
                        <a:pt x="283" y="91"/>
                      </a:cubicBezTo>
                      <a:cubicBezTo>
                        <a:pt x="344" y="91"/>
                        <a:pt x="344" y="91"/>
                        <a:pt x="344" y="91"/>
                      </a:cubicBezTo>
                      <a:cubicBezTo>
                        <a:pt x="320" y="59"/>
                        <a:pt x="284" y="34"/>
                        <a:pt x="242" y="24"/>
                      </a:cubicBezTo>
                      <a:close/>
                      <a:moveTo>
                        <a:pt x="20" y="210"/>
                      </a:moveTo>
                      <a:cubicBezTo>
                        <a:pt x="21" y="239"/>
                        <a:pt x="30" y="266"/>
                        <a:pt x="43" y="289"/>
                      </a:cubicBezTo>
                      <a:cubicBezTo>
                        <a:pt x="110" y="289"/>
                        <a:pt x="110" y="289"/>
                        <a:pt x="110" y="289"/>
                      </a:cubicBezTo>
                      <a:cubicBezTo>
                        <a:pt x="102" y="265"/>
                        <a:pt x="97" y="238"/>
                        <a:pt x="96" y="210"/>
                      </a:cubicBezTo>
                      <a:cubicBezTo>
                        <a:pt x="20" y="210"/>
                        <a:pt x="20" y="210"/>
                        <a:pt x="20" y="210"/>
                      </a:cubicBezTo>
                      <a:close/>
                      <a:moveTo>
                        <a:pt x="190" y="210"/>
                      </a:moveTo>
                      <a:cubicBezTo>
                        <a:pt x="116" y="210"/>
                        <a:pt x="116" y="210"/>
                        <a:pt x="116" y="210"/>
                      </a:cubicBezTo>
                      <a:cubicBezTo>
                        <a:pt x="117" y="238"/>
                        <a:pt x="122" y="265"/>
                        <a:pt x="131" y="289"/>
                      </a:cubicBezTo>
                      <a:cubicBezTo>
                        <a:pt x="190" y="289"/>
                        <a:pt x="190" y="289"/>
                        <a:pt x="190" y="289"/>
                      </a:cubicBezTo>
                      <a:lnTo>
                        <a:pt x="190" y="210"/>
                      </a:lnTo>
                      <a:close/>
                      <a:moveTo>
                        <a:pt x="190" y="309"/>
                      </a:moveTo>
                      <a:cubicBezTo>
                        <a:pt x="139" y="309"/>
                        <a:pt x="139" y="309"/>
                        <a:pt x="139" y="309"/>
                      </a:cubicBezTo>
                      <a:cubicBezTo>
                        <a:pt x="151" y="337"/>
                        <a:pt x="169" y="361"/>
                        <a:pt x="190" y="380"/>
                      </a:cubicBezTo>
                      <a:cubicBezTo>
                        <a:pt x="190" y="309"/>
                        <a:pt x="190" y="309"/>
                        <a:pt x="190" y="309"/>
                      </a:cubicBezTo>
                      <a:close/>
                      <a:moveTo>
                        <a:pt x="158" y="376"/>
                      </a:moveTo>
                      <a:cubicBezTo>
                        <a:pt x="142" y="357"/>
                        <a:pt x="128" y="334"/>
                        <a:pt x="117" y="309"/>
                      </a:cubicBezTo>
                      <a:cubicBezTo>
                        <a:pt x="56" y="309"/>
                        <a:pt x="56" y="309"/>
                        <a:pt x="56" y="309"/>
                      </a:cubicBezTo>
                      <a:cubicBezTo>
                        <a:pt x="80" y="341"/>
                        <a:pt x="116" y="366"/>
                        <a:pt x="158" y="376"/>
                      </a:cubicBezTo>
                      <a:close/>
                      <a:moveTo>
                        <a:pt x="304" y="210"/>
                      </a:moveTo>
                      <a:cubicBezTo>
                        <a:pt x="303" y="238"/>
                        <a:pt x="298" y="265"/>
                        <a:pt x="290" y="289"/>
                      </a:cubicBezTo>
                      <a:cubicBezTo>
                        <a:pt x="357" y="289"/>
                        <a:pt x="357" y="289"/>
                        <a:pt x="357" y="289"/>
                      </a:cubicBezTo>
                      <a:cubicBezTo>
                        <a:pt x="370" y="266"/>
                        <a:pt x="379" y="239"/>
                        <a:pt x="380" y="210"/>
                      </a:cubicBezTo>
                      <a:cubicBezTo>
                        <a:pt x="304" y="210"/>
                        <a:pt x="304" y="210"/>
                        <a:pt x="304" y="210"/>
                      </a:cubicBezTo>
                      <a:close/>
                      <a:moveTo>
                        <a:pt x="210" y="289"/>
                      </a:moveTo>
                      <a:cubicBezTo>
                        <a:pt x="269" y="289"/>
                        <a:pt x="269" y="289"/>
                        <a:pt x="269" y="289"/>
                      </a:cubicBezTo>
                      <a:cubicBezTo>
                        <a:pt x="278" y="265"/>
                        <a:pt x="283" y="238"/>
                        <a:pt x="284" y="210"/>
                      </a:cubicBezTo>
                      <a:cubicBezTo>
                        <a:pt x="210" y="210"/>
                        <a:pt x="210" y="210"/>
                        <a:pt x="210" y="210"/>
                      </a:cubicBezTo>
                      <a:lnTo>
                        <a:pt x="210" y="289"/>
                      </a:lnTo>
                      <a:close/>
                      <a:moveTo>
                        <a:pt x="210" y="380"/>
                      </a:moveTo>
                      <a:cubicBezTo>
                        <a:pt x="231" y="361"/>
                        <a:pt x="249" y="337"/>
                        <a:pt x="261" y="309"/>
                      </a:cubicBezTo>
                      <a:cubicBezTo>
                        <a:pt x="210" y="309"/>
                        <a:pt x="210" y="309"/>
                        <a:pt x="210" y="309"/>
                      </a:cubicBezTo>
                      <a:lnTo>
                        <a:pt x="210" y="380"/>
                      </a:lnTo>
                      <a:close/>
                      <a:moveTo>
                        <a:pt x="344" y="309"/>
                      </a:moveTo>
                      <a:cubicBezTo>
                        <a:pt x="283" y="309"/>
                        <a:pt x="283" y="309"/>
                        <a:pt x="283" y="309"/>
                      </a:cubicBezTo>
                      <a:cubicBezTo>
                        <a:pt x="272" y="334"/>
                        <a:pt x="258" y="357"/>
                        <a:pt x="242" y="376"/>
                      </a:cubicBezTo>
                      <a:cubicBezTo>
                        <a:pt x="284" y="366"/>
                        <a:pt x="320" y="341"/>
                        <a:pt x="344" y="309"/>
                      </a:cubicBezTo>
                      <a:close/>
                    </a:path>
                  </a:pathLst>
                </a:custGeom>
                <a:solidFill>
                  <a:schemeClr val="accent1"/>
                </a:solidFill>
                <a:ln>
                  <a:noFill/>
                </a:ln>
                <a:extLst/>
              </p:spPr>
              <p:txBody>
                <a:bodyPr vert="horz" wrap="square" lIns="91311" tIns="45652" rIns="91311" bIns="45652" numCol="1" anchor="t" anchorCtr="0" compatLnSpc="1">
                  <a:prstTxWarp prst="textNoShape">
                    <a:avLst/>
                  </a:prstTxWarp>
                </a:bodyPr>
                <a:lstStyle/>
                <a:p>
                  <a:pPr defTabSz="912329">
                    <a:defRPr/>
                  </a:pPr>
                  <a:endParaRPr lang="en-US" sz="2200" kern="0">
                    <a:solidFill>
                      <a:srgbClr val="FFFFFF"/>
                    </a:solidFill>
                  </a:endParaRPr>
                </a:p>
              </p:txBody>
            </p:sp>
            <p:grpSp>
              <p:nvGrpSpPr>
                <p:cNvPr id="164" name="Group 163"/>
                <p:cNvGrpSpPr/>
                <p:nvPr/>
              </p:nvGrpSpPr>
              <p:grpSpPr>
                <a:xfrm>
                  <a:off x="9406746" y="3397525"/>
                  <a:ext cx="617369" cy="570202"/>
                  <a:chOff x="7936129" y="10163167"/>
                  <a:chExt cx="617369" cy="570202"/>
                </a:xfrm>
                <a:solidFill>
                  <a:srgbClr val="00188F"/>
                </a:solidFill>
              </p:grpSpPr>
              <p:sp>
                <p:nvSpPr>
                  <p:cNvPr id="45" name="Freeform 5"/>
                  <p:cNvSpPr>
                    <a:spLocks/>
                  </p:cNvSpPr>
                  <p:nvPr/>
                </p:nvSpPr>
                <p:spPr bwMode="auto">
                  <a:xfrm>
                    <a:off x="8101151" y="103683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46" name="Freeform 6"/>
                  <p:cNvSpPr>
                    <a:spLocks/>
                  </p:cNvSpPr>
                  <p:nvPr/>
                </p:nvSpPr>
                <p:spPr bwMode="auto">
                  <a:xfrm>
                    <a:off x="8101151" y="10361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47" name="Freeform 7"/>
                  <p:cNvSpPr>
                    <a:spLocks/>
                  </p:cNvSpPr>
                  <p:nvPr/>
                </p:nvSpPr>
                <p:spPr bwMode="auto">
                  <a:xfrm>
                    <a:off x="8352455" y="1033998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48" name="Freeform 8"/>
                  <p:cNvSpPr>
                    <a:spLocks/>
                  </p:cNvSpPr>
                  <p:nvPr/>
                </p:nvSpPr>
                <p:spPr bwMode="auto">
                  <a:xfrm>
                    <a:off x="8183244" y="10258065"/>
                    <a:ext cx="0" cy="81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0"/>
                          <a:pt x="0" y="0"/>
                          <a:pt x="0" y="0"/>
                        </a:cubicBezTo>
                        <a:cubicBezTo>
                          <a:pt x="0" y="1"/>
                          <a:pt x="0" y="1"/>
                          <a:pt x="0" y="1"/>
                        </a:cubicBezTo>
                        <a:close/>
                      </a:path>
                    </a:pathLst>
                  </a:custGeom>
                  <a:grp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49" name="Freeform 9"/>
                  <p:cNvSpPr>
                    <a:spLocks/>
                  </p:cNvSpPr>
                  <p:nvPr/>
                </p:nvSpPr>
                <p:spPr bwMode="auto">
                  <a:xfrm>
                    <a:off x="8240207" y="10400819"/>
                    <a:ext cx="0" cy="81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0" name="Freeform 10"/>
                  <p:cNvSpPr>
                    <a:spLocks noEditPoints="1"/>
                  </p:cNvSpPr>
                  <p:nvPr/>
                </p:nvSpPr>
                <p:spPr bwMode="auto">
                  <a:xfrm>
                    <a:off x="8019059" y="10163167"/>
                    <a:ext cx="433918" cy="285506"/>
                  </a:xfrm>
                  <a:custGeom>
                    <a:avLst/>
                    <a:gdLst>
                      <a:gd name="T0" fmla="*/ 804 w 913"/>
                      <a:gd name="T1" fmla="*/ 236 h 620"/>
                      <a:gd name="T2" fmla="*/ 765 w 913"/>
                      <a:gd name="T3" fmla="*/ 243 h 620"/>
                      <a:gd name="T4" fmla="*/ 763 w 913"/>
                      <a:gd name="T5" fmla="*/ 193 h 620"/>
                      <a:gd name="T6" fmla="*/ 522 w 913"/>
                      <a:gd name="T7" fmla="*/ 18 h 620"/>
                      <a:gd name="T8" fmla="*/ 368 w 913"/>
                      <a:gd name="T9" fmla="*/ 129 h 620"/>
                      <a:gd name="T10" fmla="*/ 368 w 913"/>
                      <a:gd name="T11" fmla="*/ 129 h 620"/>
                      <a:gd name="T12" fmla="*/ 276 w 913"/>
                      <a:gd name="T13" fmla="*/ 82 h 620"/>
                      <a:gd name="T14" fmla="*/ 130 w 913"/>
                      <a:gd name="T15" fmla="*/ 206 h 620"/>
                      <a:gd name="T16" fmla="*/ 138 w 913"/>
                      <a:gd name="T17" fmla="*/ 262 h 620"/>
                      <a:gd name="T18" fmla="*/ 138 w 913"/>
                      <a:gd name="T19" fmla="*/ 262 h 620"/>
                      <a:gd name="T20" fmla="*/ 22 w 913"/>
                      <a:gd name="T21" fmla="*/ 333 h 620"/>
                      <a:gd name="T22" fmla="*/ 86 w 913"/>
                      <a:gd name="T23" fmla="*/ 476 h 620"/>
                      <a:gd name="T24" fmla="*/ 174 w 913"/>
                      <a:gd name="T25" fmla="*/ 472 h 620"/>
                      <a:gd name="T26" fmla="*/ 174 w 913"/>
                      <a:gd name="T27" fmla="*/ 472 h 620"/>
                      <a:gd name="T28" fmla="*/ 188 w 913"/>
                      <a:gd name="T29" fmla="*/ 512 h 620"/>
                      <a:gd name="T30" fmla="*/ 398 w 913"/>
                      <a:gd name="T31" fmla="*/ 582 h 620"/>
                      <a:gd name="T32" fmla="*/ 452 w 913"/>
                      <a:gd name="T33" fmla="*/ 538 h 620"/>
                      <a:gd name="T34" fmla="*/ 567 w 913"/>
                      <a:gd name="T35" fmla="*/ 576 h 620"/>
                      <a:gd name="T36" fmla="*/ 637 w 913"/>
                      <a:gd name="T37" fmla="*/ 500 h 620"/>
                      <a:gd name="T38" fmla="*/ 731 w 913"/>
                      <a:gd name="T39" fmla="*/ 506 h 620"/>
                      <a:gd name="T40" fmla="*/ 768 w 913"/>
                      <a:gd name="T41" fmla="*/ 448 h 620"/>
                      <a:gd name="T42" fmla="*/ 804 w 913"/>
                      <a:gd name="T43" fmla="*/ 454 h 620"/>
                      <a:gd name="T44" fmla="*/ 913 w 913"/>
                      <a:gd name="T45" fmla="*/ 346 h 620"/>
                      <a:gd name="T46" fmla="*/ 804 w 913"/>
                      <a:gd name="T47" fmla="*/ 236 h 620"/>
                      <a:gd name="T48" fmla="*/ 172 w 913"/>
                      <a:gd name="T49" fmla="*/ 446 h 620"/>
                      <a:gd name="T50" fmla="*/ 172 w 913"/>
                      <a:gd name="T51" fmla="*/ 446 h 620"/>
                      <a:gd name="T52" fmla="*/ 172 w 913"/>
                      <a:gd name="T53" fmla="*/ 446 h 620"/>
                      <a:gd name="T54" fmla="*/ 172 w 913"/>
                      <a:gd name="T55" fmla="*/ 446 h 620"/>
                      <a:gd name="T56" fmla="*/ 172 w 913"/>
                      <a:gd name="T57" fmla="*/ 431 h 620"/>
                      <a:gd name="T58" fmla="*/ 172 w 913"/>
                      <a:gd name="T59" fmla="*/ 431 h 620"/>
                      <a:gd name="T60" fmla="*/ 172 w 913"/>
                      <a:gd name="T61" fmla="*/ 431 h 620"/>
                      <a:gd name="T62" fmla="*/ 172 w 913"/>
                      <a:gd name="T63" fmla="*/ 431 h 620"/>
                      <a:gd name="T64" fmla="*/ 345 w 913"/>
                      <a:gd name="T65" fmla="*/ 208 h 620"/>
                      <a:gd name="T66" fmla="*/ 345 w 913"/>
                      <a:gd name="T67" fmla="*/ 207 h 620"/>
                      <a:gd name="T68" fmla="*/ 345 w 913"/>
                      <a:gd name="T69" fmla="*/ 207 h 620"/>
                      <a:gd name="T70" fmla="*/ 345 w 913"/>
                      <a:gd name="T71" fmla="*/ 208 h 620"/>
                      <a:gd name="T72" fmla="*/ 465 w 913"/>
                      <a:gd name="T73" fmla="*/ 518 h 620"/>
                      <a:gd name="T74" fmla="*/ 465 w 913"/>
                      <a:gd name="T75" fmla="*/ 518 h 620"/>
                      <a:gd name="T76" fmla="*/ 465 w 913"/>
                      <a:gd name="T77" fmla="*/ 517 h 620"/>
                      <a:gd name="T78" fmla="*/ 465 w 913"/>
                      <a:gd name="T79" fmla="*/ 518 h 620"/>
                      <a:gd name="T80" fmla="*/ 702 w 913"/>
                      <a:gd name="T81" fmla="*/ 385 h 620"/>
                      <a:gd name="T82" fmla="*/ 702 w 913"/>
                      <a:gd name="T83" fmla="*/ 385 h 620"/>
                      <a:gd name="T84" fmla="*/ 702 w 913"/>
                      <a:gd name="T85" fmla="*/ 385 h 620"/>
                      <a:gd name="T86" fmla="*/ 702 w 913"/>
                      <a:gd name="T87" fmla="*/ 385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3" h="620">
                        <a:moveTo>
                          <a:pt x="804" y="236"/>
                        </a:moveTo>
                        <a:cubicBezTo>
                          <a:pt x="791" y="236"/>
                          <a:pt x="778" y="239"/>
                          <a:pt x="765" y="243"/>
                        </a:cubicBezTo>
                        <a:cubicBezTo>
                          <a:pt x="767" y="227"/>
                          <a:pt x="766" y="210"/>
                          <a:pt x="763" y="193"/>
                        </a:cubicBezTo>
                        <a:cubicBezTo>
                          <a:pt x="745" y="78"/>
                          <a:pt x="637" y="0"/>
                          <a:pt x="522" y="18"/>
                        </a:cubicBezTo>
                        <a:cubicBezTo>
                          <a:pt x="453" y="29"/>
                          <a:pt x="398" y="72"/>
                          <a:pt x="368" y="129"/>
                        </a:cubicBezTo>
                        <a:cubicBezTo>
                          <a:pt x="368" y="129"/>
                          <a:pt x="368" y="129"/>
                          <a:pt x="368" y="129"/>
                        </a:cubicBezTo>
                        <a:cubicBezTo>
                          <a:pt x="346" y="102"/>
                          <a:pt x="314" y="85"/>
                          <a:pt x="276" y="82"/>
                        </a:cubicBezTo>
                        <a:cubicBezTo>
                          <a:pt x="202" y="75"/>
                          <a:pt x="136" y="131"/>
                          <a:pt x="130" y="206"/>
                        </a:cubicBezTo>
                        <a:cubicBezTo>
                          <a:pt x="128" y="225"/>
                          <a:pt x="131" y="245"/>
                          <a:pt x="138" y="262"/>
                        </a:cubicBezTo>
                        <a:cubicBezTo>
                          <a:pt x="138" y="262"/>
                          <a:pt x="138" y="262"/>
                          <a:pt x="138" y="262"/>
                        </a:cubicBezTo>
                        <a:cubicBezTo>
                          <a:pt x="89" y="257"/>
                          <a:pt x="41" y="285"/>
                          <a:pt x="22" y="333"/>
                        </a:cubicBezTo>
                        <a:cubicBezTo>
                          <a:pt x="0" y="390"/>
                          <a:pt x="29" y="454"/>
                          <a:pt x="86" y="476"/>
                        </a:cubicBezTo>
                        <a:cubicBezTo>
                          <a:pt x="116" y="488"/>
                          <a:pt x="148" y="485"/>
                          <a:pt x="174" y="472"/>
                        </a:cubicBezTo>
                        <a:cubicBezTo>
                          <a:pt x="174" y="472"/>
                          <a:pt x="174" y="472"/>
                          <a:pt x="174" y="472"/>
                        </a:cubicBezTo>
                        <a:cubicBezTo>
                          <a:pt x="177" y="485"/>
                          <a:pt x="182" y="499"/>
                          <a:pt x="188" y="512"/>
                        </a:cubicBezTo>
                        <a:cubicBezTo>
                          <a:pt x="227" y="589"/>
                          <a:pt x="321" y="620"/>
                          <a:pt x="398" y="582"/>
                        </a:cubicBezTo>
                        <a:cubicBezTo>
                          <a:pt x="420" y="571"/>
                          <a:pt x="438" y="556"/>
                          <a:pt x="452" y="538"/>
                        </a:cubicBezTo>
                        <a:cubicBezTo>
                          <a:pt x="477" y="573"/>
                          <a:pt x="523" y="590"/>
                          <a:pt x="567" y="576"/>
                        </a:cubicBezTo>
                        <a:cubicBezTo>
                          <a:pt x="604" y="565"/>
                          <a:pt x="629" y="535"/>
                          <a:pt x="637" y="500"/>
                        </a:cubicBezTo>
                        <a:cubicBezTo>
                          <a:pt x="663" y="521"/>
                          <a:pt x="701" y="525"/>
                          <a:pt x="731" y="506"/>
                        </a:cubicBezTo>
                        <a:cubicBezTo>
                          <a:pt x="752" y="493"/>
                          <a:pt x="765" y="471"/>
                          <a:pt x="768" y="448"/>
                        </a:cubicBezTo>
                        <a:cubicBezTo>
                          <a:pt x="779" y="452"/>
                          <a:pt x="791" y="454"/>
                          <a:pt x="804" y="454"/>
                        </a:cubicBezTo>
                        <a:cubicBezTo>
                          <a:pt x="864" y="455"/>
                          <a:pt x="913" y="406"/>
                          <a:pt x="913" y="346"/>
                        </a:cubicBezTo>
                        <a:cubicBezTo>
                          <a:pt x="913" y="285"/>
                          <a:pt x="864" y="236"/>
                          <a:pt x="804" y="236"/>
                        </a:cubicBezTo>
                        <a:close/>
                        <a:moveTo>
                          <a:pt x="172" y="446"/>
                        </a:moveTo>
                        <a:cubicBezTo>
                          <a:pt x="172" y="446"/>
                          <a:pt x="172" y="446"/>
                          <a:pt x="172" y="446"/>
                        </a:cubicBezTo>
                        <a:cubicBezTo>
                          <a:pt x="172" y="446"/>
                          <a:pt x="172" y="446"/>
                          <a:pt x="172" y="446"/>
                        </a:cubicBezTo>
                        <a:cubicBezTo>
                          <a:pt x="172" y="446"/>
                          <a:pt x="172" y="446"/>
                          <a:pt x="172" y="446"/>
                        </a:cubicBezTo>
                        <a:close/>
                        <a:moveTo>
                          <a:pt x="172" y="431"/>
                        </a:moveTo>
                        <a:cubicBezTo>
                          <a:pt x="172" y="431"/>
                          <a:pt x="172" y="431"/>
                          <a:pt x="172" y="431"/>
                        </a:cubicBezTo>
                        <a:cubicBezTo>
                          <a:pt x="172" y="431"/>
                          <a:pt x="172" y="431"/>
                          <a:pt x="172" y="431"/>
                        </a:cubicBezTo>
                        <a:cubicBezTo>
                          <a:pt x="172" y="431"/>
                          <a:pt x="172" y="431"/>
                          <a:pt x="172" y="431"/>
                        </a:cubicBezTo>
                        <a:close/>
                        <a:moveTo>
                          <a:pt x="345" y="208"/>
                        </a:moveTo>
                        <a:cubicBezTo>
                          <a:pt x="345" y="208"/>
                          <a:pt x="345" y="208"/>
                          <a:pt x="345" y="207"/>
                        </a:cubicBezTo>
                        <a:cubicBezTo>
                          <a:pt x="345" y="207"/>
                          <a:pt x="345" y="207"/>
                          <a:pt x="345" y="207"/>
                        </a:cubicBezTo>
                        <a:cubicBezTo>
                          <a:pt x="345" y="208"/>
                          <a:pt x="345" y="208"/>
                          <a:pt x="345" y="208"/>
                        </a:cubicBezTo>
                        <a:close/>
                        <a:moveTo>
                          <a:pt x="465" y="518"/>
                        </a:moveTo>
                        <a:cubicBezTo>
                          <a:pt x="465" y="518"/>
                          <a:pt x="465" y="518"/>
                          <a:pt x="465" y="518"/>
                        </a:cubicBezTo>
                        <a:cubicBezTo>
                          <a:pt x="465" y="518"/>
                          <a:pt x="465" y="518"/>
                          <a:pt x="465" y="517"/>
                        </a:cubicBezTo>
                        <a:cubicBezTo>
                          <a:pt x="465" y="517"/>
                          <a:pt x="465" y="518"/>
                          <a:pt x="465" y="518"/>
                        </a:cubicBezTo>
                        <a:close/>
                        <a:moveTo>
                          <a:pt x="702" y="385"/>
                        </a:moveTo>
                        <a:cubicBezTo>
                          <a:pt x="702" y="385"/>
                          <a:pt x="702" y="385"/>
                          <a:pt x="702" y="385"/>
                        </a:cubicBezTo>
                        <a:cubicBezTo>
                          <a:pt x="702" y="385"/>
                          <a:pt x="702" y="385"/>
                          <a:pt x="702" y="385"/>
                        </a:cubicBezTo>
                        <a:cubicBezTo>
                          <a:pt x="702" y="385"/>
                          <a:pt x="702" y="385"/>
                          <a:pt x="702" y="385"/>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1" name="Freeform 11"/>
                  <p:cNvSpPr>
                    <a:spLocks noEditPoints="1"/>
                  </p:cNvSpPr>
                  <p:nvPr/>
                </p:nvSpPr>
                <p:spPr bwMode="auto">
                  <a:xfrm>
                    <a:off x="7936129" y="10380541"/>
                    <a:ext cx="73715" cy="168709"/>
                  </a:xfrm>
                  <a:custGeom>
                    <a:avLst/>
                    <a:gdLst>
                      <a:gd name="T0" fmla="*/ 79 w 155"/>
                      <a:gd name="T1" fmla="*/ 328 h 368"/>
                      <a:gd name="T2" fmla="*/ 114 w 155"/>
                      <a:gd name="T3" fmla="*/ 293 h 368"/>
                      <a:gd name="T4" fmla="*/ 113 w 155"/>
                      <a:gd name="T5" fmla="*/ 74 h 368"/>
                      <a:gd name="T6" fmla="*/ 154 w 155"/>
                      <a:gd name="T7" fmla="*/ 116 h 368"/>
                      <a:gd name="T8" fmla="*/ 154 w 155"/>
                      <a:gd name="T9" fmla="*/ 0 h 368"/>
                      <a:gd name="T10" fmla="*/ 38 w 155"/>
                      <a:gd name="T11" fmla="*/ 0 h 368"/>
                      <a:gd name="T12" fmla="*/ 78 w 155"/>
                      <a:gd name="T13" fmla="*/ 40 h 368"/>
                      <a:gd name="T14" fmla="*/ 79 w 155"/>
                      <a:gd name="T15" fmla="*/ 328 h 368"/>
                      <a:gd name="T16" fmla="*/ 39 w 155"/>
                      <a:gd name="T17" fmla="*/ 368 h 368"/>
                      <a:gd name="T18" fmla="*/ 155 w 155"/>
                      <a:gd name="T19" fmla="*/ 368 h 368"/>
                      <a:gd name="T20" fmla="*/ 155 w 155"/>
                      <a:gd name="T21" fmla="*/ 253 h 368"/>
                      <a:gd name="T22" fmla="*/ 39 w 155"/>
                      <a:gd name="T2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5" h="368">
                        <a:moveTo>
                          <a:pt x="79" y="328"/>
                        </a:moveTo>
                        <a:cubicBezTo>
                          <a:pt x="114" y="293"/>
                          <a:pt x="114" y="293"/>
                          <a:pt x="114" y="293"/>
                        </a:cubicBezTo>
                        <a:cubicBezTo>
                          <a:pt x="54" y="233"/>
                          <a:pt x="53" y="135"/>
                          <a:pt x="113" y="74"/>
                        </a:cubicBezTo>
                        <a:cubicBezTo>
                          <a:pt x="154" y="116"/>
                          <a:pt x="154" y="116"/>
                          <a:pt x="154" y="116"/>
                        </a:cubicBezTo>
                        <a:cubicBezTo>
                          <a:pt x="154" y="0"/>
                          <a:pt x="154" y="0"/>
                          <a:pt x="154" y="0"/>
                        </a:cubicBezTo>
                        <a:cubicBezTo>
                          <a:pt x="38" y="0"/>
                          <a:pt x="38" y="0"/>
                          <a:pt x="38" y="0"/>
                        </a:cubicBezTo>
                        <a:cubicBezTo>
                          <a:pt x="78" y="40"/>
                          <a:pt x="78" y="40"/>
                          <a:pt x="78" y="40"/>
                        </a:cubicBezTo>
                        <a:cubicBezTo>
                          <a:pt x="0" y="120"/>
                          <a:pt x="0" y="248"/>
                          <a:pt x="79" y="328"/>
                        </a:cubicBezTo>
                        <a:close/>
                        <a:moveTo>
                          <a:pt x="39" y="368"/>
                        </a:moveTo>
                        <a:cubicBezTo>
                          <a:pt x="155" y="368"/>
                          <a:pt x="155" y="368"/>
                          <a:pt x="155" y="368"/>
                        </a:cubicBezTo>
                        <a:cubicBezTo>
                          <a:pt x="155" y="253"/>
                          <a:pt x="155" y="253"/>
                          <a:pt x="155" y="253"/>
                        </a:cubicBezTo>
                        <a:lnTo>
                          <a:pt x="39" y="368"/>
                        </a:ln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grpSp>
                <p:nvGrpSpPr>
                  <p:cNvPr id="4" name="Group 3"/>
                  <p:cNvGrpSpPr/>
                  <p:nvPr/>
                </p:nvGrpSpPr>
                <p:grpSpPr>
                  <a:xfrm>
                    <a:off x="7995604" y="10546006"/>
                    <a:ext cx="463238" cy="187363"/>
                    <a:chOff x="7995604" y="4550618"/>
                    <a:chExt cx="463238" cy="187363"/>
                  </a:xfrm>
                  <a:grpFill/>
                </p:grpSpPr>
                <p:sp>
                  <p:nvSpPr>
                    <p:cNvPr id="52" name="Freeform 12"/>
                    <p:cNvSpPr>
                      <a:spLocks/>
                    </p:cNvSpPr>
                    <p:nvPr/>
                  </p:nvSpPr>
                  <p:spPr bwMode="auto">
                    <a:xfrm>
                      <a:off x="8068482" y="4602527"/>
                      <a:ext cx="62826" cy="11356"/>
                    </a:xfrm>
                    <a:custGeom>
                      <a:avLst/>
                      <a:gdLst>
                        <a:gd name="T0" fmla="*/ 120 w 132"/>
                        <a:gd name="T1" fmla="*/ 0 h 25"/>
                        <a:gd name="T2" fmla="*/ 12 w 132"/>
                        <a:gd name="T3" fmla="*/ 0 h 25"/>
                        <a:gd name="T4" fmla="*/ 0 w 132"/>
                        <a:gd name="T5" fmla="*/ 13 h 25"/>
                        <a:gd name="T6" fmla="*/ 12 w 132"/>
                        <a:gd name="T7" fmla="*/ 25 h 25"/>
                        <a:gd name="T8" fmla="*/ 120 w 132"/>
                        <a:gd name="T9" fmla="*/ 25 h 25"/>
                        <a:gd name="T10" fmla="*/ 132 w 132"/>
                        <a:gd name="T11" fmla="*/ 13 h 25"/>
                        <a:gd name="T12" fmla="*/ 120 w 13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32" h="25">
                          <a:moveTo>
                            <a:pt x="120" y="0"/>
                          </a:moveTo>
                          <a:cubicBezTo>
                            <a:pt x="12" y="0"/>
                            <a:pt x="12" y="0"/>
                            <a:pt x="12" y="0"/>
                          </a:cubicBezTo>
                          <a:cubicBezTo>
                            <a:pt x="5" y="0"/>
                            <a:pt x="0" y="6"/>
                            <a:pt x="0" y="13"/>
                          </a:cubicBezTo>
                          <a:cubicBezTo>
                            <a:pt x="0" y="20"/>
                            <a:pt x="5" y="25"/>
                            <a:pt x="12" y="25"/>
                          </a:cubicBezTo>
                          <a:cubicBezTo>
                            <a:pt x="120" y="25"/>
                            <a:pt x="120" y="25"/>
                            <a:pt x="120" y="25"/>
                          </a:cubicBezTo>
                          <a:cubicBezTo>
                            <a:pt x="127" y="25"/>
                            <a:pt x="132" y="20"/>
                            <a:pt x="132" y="13"/>
                          </a:cubicBezTo>
                          <a:cubicBezTo>
                            <a:pt x="132" y="6"/>
                            <a:pt x="127" y="0"/>
                            <a:pt x="120"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3" name="Freeform 13"/>
                    <p:cNvSpPr>
                      <a:spLocks/>
                    </p:cNvSpPr>
                    <p:nvPr/>
                  </p:nvSpPr>
                  <p:spPr bwMode="auto">
                    <a:xfrm>
                      <a:off x="8027436" y="4628482"/>
                      <a:ext cx="103873" cy="12166"/>
                    </a:xfrm>
                    <a:custGeom>
                      <a:avLst/>
                      <a:gdLst>
                        <a:gd name="T0" fmla="*/ 206 w 218"/>
                        <a:gd name="T1" fmla="*/ 0 h 25"/>
                        <a:gd name="T2" fmla="*/ 13 w 218"/>
                        <a:gd name="T3" fmla="*/ 0 h 25"/>
                        <a:gd name="T4" fmla="*/ 0 w 218"/>
                        <a:gd name="T5" fmla="*/ 13 h 25"/>
                        <a:gd name="T6" fmla="*/ 13 w 218"/>
                        <a:gd name="T7" fmla="*/ 25 h 25"/>
                        <a:gd name="T8" fmla="*/ 206 w 218"/>
                        <a:gd name="T9" fmla="*/ 25 h 25"/>
                        <a:gd name="T10" fmla="*/ 218 w 218"/>
                        <a:gd name="T11" fmla="*/ 13 h 25"/>
                        <a:gd name="T12" fmla="*/ 206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6" y="0"/>
                          </a:moveTo>
                          <a:cubicBezTo>
                            <a:pt x="13" y="0"/>
                            <a:pt x="13" y="0"/>
                            <a:pt x="13" y="0"/>
                          </a:cubicBezTo>
                          <a:cubicBezTo>
                            <a:pt x="6" y="0"/>
                            <a:pt x="0" y="6"/>
                            <a:pt x="0" y="13"/>
                          </a:cubicBezTo>
                          <a:cubicBezTo>
                            <a:pt x="0" y="20"/>
                            <a:pt x="6" y="25"/>
                            <a:pt x="13" y="25"/>
                          </a:cubicBezTo>
                          <a:cubicBezTo>
                            <a:pt x="206" y="25"/>
                            <a:pt x="206" y="25"/>
                            <a:pt x="206" y="25"/>
                          </a:cubicBezTo>
                          <a:cubicBezTo>
                            <a:pt x="213" y="25"/>
                            <a:pt x="218" y="20"/>
                            <a:pt x="218" y="13"/>
                          </a:cubicBezTo>
                          <a:cubicBezTo>
                            <a:pt x="218" y="6"/>
                            <a:pt x="213" y="0"/>
                            <a:pt x="206"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4" name="Freeform 14"/>
                    <p:cNvSpPr>
                      <a:spLocks/>
                    </p:cNvSpPr>
                    <p:nvPr/>
                  </p:nvSpPr>
                  <p:spPr bwMode="auto">
                    <a:xfrm>
                      <a:off x="8027436" y="4655249"/>
                      <a:ext cx="103873" cy="12166"/>
                    </a:xfrm>
                    <a:custGeom>
                      <a:avLst/>
                      <a:gdLst>
                        <a:gd name="T0" fmla="*/ 206 w 218"/>
                        <a:gd name="T1" fmla="*/ 0 h 25"/>
                        <a:gd name="T2" fmla="*/ 13 w 218"/>
                        <a:gd name="T3" fmla="*/ 0 h 25"/>
                        <a:gd name="T4" fmla="*/ 0 w 218"/>
                        <a:gd name="T5" fmla="*/ 12 h 25"/>
                        <a:gd name="T6" fmla="*/ 13 w 218"/>
                        <a:gd name="T7" fmla="*/ 25 h 25"/>
                        <a:gd name="T8" fmla="*/ 206 w 218"/>
                        <a:gd name="T9" fmla="*/ 25 h 25"/>
                        <a:gd name="T10" fmla="*/ 218 w 218"/>
                        <a:gd name="T11" fmla="*/ 12 h 25"/>
                        <a:gd name="T12" fmla="*/ 206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6" y="0"/>
                          </a:moveTo>
                          <a:cubicBezTo>
                            <a:pt x="13" y="0"/>
                            <a:pt x="13" y="0"/>
                            <a:pt x="13" y="0"/>
                          </a:cubicBezTo>
                          <a:cubicBezTo>
                            <a:pt x="6" y="0"/>
                            <a:pt x="0" y="5"/>
                            <a:pt x="0" y="12"/>
                          </a:cubicBezTo>
                          <a:cubicBezTo>
                            <a:pt x="0" y="19"/>
                            <a:pt x="6" y="25"/>
                            <a:pt x="13" y="25"/>
                          </a:cubicBezTo>
                          <a:cubicBezTo>
                            <a:pt x="206" y="25"/>
                            <a:pt x="206" y="25"/>
                            <a:pt x="206" y="25"/>
                          </a:cubicBezTo>
                          <a:cubicBezTo>
                            <a:pt x="213" y="25"/>
                            <a:pt x="218" y="19"/>
                            <a:pt x="218" y="12"/>
                          </a:cubicBezTo>
                          <a:cubicBezTo>
                            <a:pt x="218" y="5"/>
                            <a:pt x="213" y="0"/>
                            <a:pt x="206"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5" name="Freeform 15"/>
                    <p:cNvSpPr>
                      <a:spLocks/>
                    </p:cNvSpPr>
                    <p:nvPr/>
                  </p:nvSpPr>
                  <p:spPr bwMode="auto">
                    <a:xfrm>
                      <a:off x="8027436" y="4682015"/>
                      <a:ext cx="103873" cy="11356"/>
                    </a:xfrm>
                    <a:custGeom>
                      <a:avLst/>
                      <a:gdLst>
                        <a:gd name="T0" fmla="*/ 206 w 218"/>
                        <a:gd name="T1" fmla="*/ 0 h 25"/>
                        <a:gd name="T2" fmla="*/ 13 w 218"/>
                        <a:gd name="T3" fmla="*/ 0 h 25"/>
                        <a:gd name="T4" fmla="*/ 0 w 218"/>
                        <a:gd name="T5" fmla="*/ 13 h 25"/>
                        <a:gd name="T6" fmla="*/ 13 w 218"/>
                        <a:gd name="T7" fmla="*/ 25 h 25"/>
                        <a:gd name="T8" fmla="*/ 206 w 218"/>
                        <a:gd name="T9" fmla="*/ 25 h 25"/>
                        <a:gd name="T10" fmla="*/ 218 w 218"/>
                        <a:gd name="T11" fmla="*/ 13 h 25"/>
                        <a:gd name="T12" fmla="*/ 206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6" y="0"/>
                          </a:moveTo>
                          <a:cubicBezTo>
                            <a:pt x="13" y="0"/>
                            <a:pt x="13" y="0"/>
                            <a:pt x="13" y="0"/>
                          </a:cubicBezTo>
                          <a:cubicBezTo>
                            <a:pt x="6" y="0"/>
                            <a:pt x="0" y="6"/>
                            <a:pt x="0" y="13"/>
                          </a:cubicBezTo>
                          <a:cubicBezTo>
                            <a:pt x="0" y="20"/>
                            <a:pt x="6" y="25"/>
                            <a:pt x="13" y="25"/>
                          </a:cubicBezTo>
                          <a:cubicBezTo>
                            <a:pt x="206" y="25"/>
                            <a:pt x="206" y="25"/>
                            <a:pt x="206" y="25"/>
                          </a:cubicBezTo>
                          <a:cubicBezTo>
                            <a:pt x="213" y="25"/>
                            <a:pt x="218" y="20"/>
                            <a:pt x="218" y="13"/>
                          </a:cubicBezTo>
                          <a:cubicBezTo>
                            <a:pt x="218" y="6"/>
                            <a:pt x="213" y="0"/>
                            <a:pt x="206"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6" name="Freeform 16"/>
                    <p:cNvSpPr>
                      <a:spLocks noEditPoints="1"/>
                    </p:cNvSpPr>
                    <p:nvPr/>
                  </p:nvSpPr>
                  <p:spPr bwMode="auto">
                    <a:xfrm>
                      <a:off x="7995604" y="4550618"/>
                      <a:ext cx="169211" cy="187363"/>
                    </a:xfrm>
                    <a:custGeom>
                      <a:avLst/>
                      <a:gdLst>
                        <a:gd name="T0" fmla="*/ 332 w 357"/>
                        <a:gd name="T1" fmla="*/ 407 h 407"/>
                        <a:gd name="T2" fmla="*/ 357 w 357"/>
                        <a:gd name="T3" fmla="*/ 407 h 407"/>
                        <a:gd name="T4" fmla="*/ 357 w 357"/>
                        <a:gd name="T5" fmla="*/ 39 h 407"/>
                        <a:gd name="T6" fmla="*/ 315 w 357"/>
                        <a:gd name="T7" fmla="*/ 0 h 407"/>
                        <a:gd name="T8" fmla="*/ 115 w 357"/>
                        <a:gd name="T9" fmla="*/ 0 h 407"/>
                        <a:gd name="T10" fmla="*/ 0 w 357"/>
                        <a:gd name="T11" fmla="*/ 103 h 407"/>
                        <a:gd name="T12" fmla="*/ 0 w 357"/>
                        <a:gd name="T13" fmla="*/ 367 h 407"/>
                        <a:gd name="T14" fmla="*/ 40 w 357"/>
                        <a:gd name="T15" fmla="*/ 407 h 407"/>
                        <a:gd name="T16" fmla="*/ 332 w 357"/>
                        <a:gd name="T17" fmla="*/ 407 h 407"/>
                        <a:gd name="T18" fmla="*/ 52 w 357"/>
                        <a:gd name="T19" fmla="*/ 384 h 407"/>
                        <a:gd name="T20" fmla="*/ 24 w 357"/>
                        <a:gd name="T21" fmla="*/ 356 h 407"/>
                        <a:gd name="T22" fmla="*/ 24 w 357"/>
                        <a:gd name="T23" fmla="*/ 118 h 407"/>
                        <a:gd name="T24" fmla="*/ 95 w 357"/>
                        <a:gd name="T25" fmla="*/ 118 h 407"/>
                        <a:gd name="T26" fmla="*/ 119 w 357"/>
                        <a:gd name="T27" fmla="*/ 113 h 407"/>
                        <a:gd name="T28" fmla="*/ 128 w 357"/>
                        <a:gd name="T29" fmla="*/ 92 h 407"/>
                        <a:gd name="T30" fmla="*/ 128 w 357"/>
                        <a:gd name="T31" fmla="*/ 25 h 407"/>
                        <a:gd name="T32" fmla="*/ 305 w 357"/>
                        <a:gd name="T33" fmla="*/ 25 h 407"/>
                        <a:gd name="T34" fmla="*/ 332 w 357"/>
                        <a:gd name="T35" fmla="*/ 53 h 407"/>
                        <a:gd name="T36" fmla="*/ 332 w 357"/>
                        <a:gd name="T37" fmla="*/ 384 h 407"/>
                        <a:gd name="T38" fmla="*/ 52 w 357"/>
                        <a:gd name="T39" fmla="*/ 38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7" h="407">
                          <a:moveTo>
                            <a:pt x="332" y="407"/>
                          </a:moveTo>
                          <a:cubicBezTo>
                            <a:pt x="357" y="407"/>
                            <a:pt x="357" y="407"/>
                            <a:pt x="357" y="407"/>
                          </a:cubicBezTo>
                          <a:cubicBezTo>
                            <a:pt x="357" y="39"/>
                            <a:pt x="357" y="39"/>
                            <a:pt x="357" y="39"/>
                          </a:cubicBezTo>
                          <a:cubicBezTo>
                            <a:pt x="357" y="16"/>
                            <a:pt x="334" y="0"/>
                            <a:pt x="315" y="0"/>
                          </a:cubicBezTo>
                          <a:cubicBezTo>
                            <a:pt x="115" y="0"/>
                            <a:pt x="115" y="0"/>
                            <a:pt x="115" y="0"/>
                          </a:cubicBezTo>
                          <a:cubicBezTo>
                            <a:pt x="85" y="26"/>
                            <a:pt x="46" y="64"/>
                            <a:pt x="0" y="103"/>
                          </a:cubicBezTo>
                          <a:cubicBezTo>
                            <a:pt x="0" y="367"/>
                            <a:pt x="0" y="367"/>
                            <a:pt x="0" y="367"/>
                          </a:cubicBezTo>
                          <a:cubicBezTo>
                            <a:pt x="0" y="392"/>
                            <a:pt x="21" y="407"/>
                            <a:pt x="40" y="407"/>
                          </a:cubicBezTo>
                          <a:cubicBezTo>
                            <a:pt x="332" y="407"/>
                            <a:pt x="332" y="407"/>
                            <a:pt x="332" y="407"/>
                          </a:cubicBezTo>
                          <a:close/>
                          <a:moveTo>
                            <a:pt x="52" y="384"/>
                          </a:moveTo>
                          <a:cubicBezTo>
                            <a:pt x="37" y="384"/>
                            <a:pt x="24" y="372"/>
                            <a:pt x="24" y="356"/>
                          </a:cubicBezTo>
                          <a:cubicBezTo>
                            <a:pt x="24" y="118"/>
                            <a:pt x="24" y="118"/>
                            <a:pt x="24" y="118"/>
                          </a:cubicBezTo>
                          <a:cubicBezTo>
                            <a:pt x="95" y="118"/>
                            <a:pt x="95" y="118"/>
                            <a:pt x="95" y="118"/>
                          </a:cubicBezTo>
                          <a:cubicBezTo>
                            <a:pt x="95" y="118"/>
                            <a:pt x="111" y="117"/>
                            <a:pt x="119" y="113"/>
                          </a:cubicBezTo>
                          <a:cubicBezTo>
                            <a:pt x="129" y="106"/>
                            <a:pt x="128" y="92"/>
                            <a:pt x="128" y="92"/>
                          </a:cubicBezTo>
                          <a:cubicBezTo>
                            <a:pt x="128" y="25"/>
                            <a:pt x="128" y="25"/>
                            <a:pt x="128" y="25"/>
                          </a:cubicBezTo>
                          <a:cubicBezTo>
                            <a:pt x="305" y="25"/>
                            <a:pt x="305" y="25"/>
                            <a:pt x="305" y="25"/>
                          </a:cubicBezTo>
                          <a:cubicBezTo>
                            <a:pt x="320" y="25"/>
                            <a:pt x="332" y="37"/>
                            <a:pt x="332" y="53"/>
                          </a:cubicBezTo>
                          <a:cubicBezTo>
                            <a:pt x="332" y="384"/>
                            <a:pt x="332" y="384"/>
                            <a:pt x="332" y="384"/>
                          </a:cubicBezTo>
                          <a:lnTo>
                            <a:pt x="52" y="384"/>
                          </a:ln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7" name="Freeform 17"/>
                    <p:cNvSpPr>
                      <a:spLocks/>
                    </p:cNvSpPr>
                    <p:nvPr/>
                  </p:nvSpPr>
                  <p:spPr bwMode="auto">
                    <a:xfrm>
                      <a:off x="8362507" y="4602527"/>
                      <a:ext cx="63664" cy="11356"/>
                    </a:xfrm>
                    <a:custGeom>
                      <a:avLst/>
                      <a:gdLst>
                        <a:gd name="T0" fmla="*/ 120 w 133"/>
                        <a:gd name="T1" fmla="*/ 0 h 25"/>
                        <a:gd name="T2" fmla="*/ 12 w 133"/>
                        <a:gd name="T3" fmla="*/ 0 h 25"/>
                        <a:gd name="T4" fmla="*/ 0 w 133"/>
                        <a:gd name="T5" fmla="*/ 13 h 25"/>
                        <a:gd name="T6" fmla="*/ 12 w 133"/>
                        <a:gd name="T7" fmla="*/ 25 h 25"/>
                        <a:gd name="T8" fmla="*/ 120 w 133"/>
                        <a:gd name="T9" fmla="*/ 25 h 25"/>
                        <a:gd name="T10" fmla="*/ 133 w 133"/>
                        <a:gd name="T11" fmla="*/ 13 h 25"/>
                        <a:gd name="T12" fmla="*/ 120 w 133"/>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33" h="25">
                          <a:moveTo>
                            <a:pt x="120" y="0"/>
                          </a:moveTo>
                          <a:cubicBezTo>
                            <a:pt x="12" y="0"/>
                            <a:pt x="12" y="0"/>
                            <a:pt x="12" y="0"/>
                          </a:cubicBezTo>
                          <a:cubicBezTo>
                            <a:pt x="6" y="0"/>
                            <a:pt x="0" y="6"/>
                            <a:pt x="0" y="13"/>
                          </a:cubicBezTo>
                          <a:cubicBezTo>
                            <a:pt x="0" y="20"/>
                            <a:pt x="6" y="25"/>
                            <a:pt x="12" y="25"/>
                          </a:cubicBezTo>
                          <a:cubicBezTo>
                            <a:pt x="120" y="25"/>
                            <a:pt x="120" y="25"/>
                            <a:pt x="120" y="25"/>
                          </a:cubicBezTo>
                          <a:cubicBezTo>
                            <a:pt x="127" y="25"/>
                            <a:pt x="133" y="20"/>
                            <a:pt x="133" y="13"/>
                          </a:cubicBezTo>
                          <a:cubicBezTo>
                            <a:pt x="133" y="6"/>
                            <a:pt x="127" y="0"/>
                            <a:pt x="120"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8" name="Freeform 18"/>
                    <p:cNvSpPr>
                      <a:spLocks/>
                    </p:cNvSpPr>
                    <p:nvPr/>
                  </p:nvSpPr>
                  <p:spPr bwMode="auto">
                    <a:xfrm>
                      <a:off x="8322298" y="4628482"/>
                      <a:ext cx="103873" cy="12166"/>
                    </a:xfrm>
                    <a:custGeom>
                      <a:avLst/>
                      <a:gdLst>
                        <a:gd name="T0" fmla="*/ 205 w 218"/>
                        <a:gd name="T1" fmla="*/ 0 h 25"/>
                        <a:gd name="T2" fmla="*/ 12 w 218"/>
                        <a:gd name="T3" fmla="*/ 0 h 25"/>
                        <a:gd name="T4" fmla="*/ 0 w 218"/>
                        <a:gd name="T5" fmla="*/ 13 h 25"/>
                        <a:gd name="T6" fmla="*/ 12 w 218"/>
                        <a:gd name="T7" fmla="*/ 25 h 25"/>
                        <a:gd name="T8" fmla="*/ 205 w 218"/>
                        <a:gd name="T9" fmla="*/ 25 h 25"/>
                        <a:gd name="T10" fmla="*/ 218 w 218"/>
                        <a:gd name="T11" fmla="*/ 13 h 25"/>
                        <a:gd name="T12" fmla="*/ 205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5" y="0"/>
                          </a:moveTo>
                          <a:cubicBezTo>
                            <a:pt x="12" y="0"/>
                            <a:pt x="12" y="0"/>
                            <a:pt x="12" y="0"/>
                          </a:cubicBezTo>
                          <a:cubicBezTo>
                            <a:pt x="5" y="0"/>
                            <a:pt x="0" y="6"/>
                            <a:pt x="0" y="13"/>
                          </a:cubicBezTo>
                          <a:cubicBezTo>
                            <a:pt x="0" y="20"/>
                            <a:pt x="5" y="25"/>
                            <a:pt x="12" y="25"/>
                          </a:cubicBezTo>
                          <a:cubicBezTo>
                            <a:pt x="205" y="25"/>
                            <a:pt x="205" y="25"/>
                            <a:pt x="205" y="25"/>
                          </a:cubicBezTo>
                          <a:cubicBezTo>
                            <a:pt x="212" y="25"/>
                            <a:pt x="218" y="20"/>
                            <a:pt x="218" y="13"/>
                          </a:cubicBezTo>
                          <a:cubicBezTo>
                            <a:pt x="218" y="6"/>
                            <a:pt x="212" y="0"/>
                            <a:pt x="205"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59" name="Freeform 19"/>
                    <p:cNvSpPr>
                      <a:spLocks/>
                    </p:cNvSpPr>
                    <p:nvPr/>
                  </p:nvSpPr>
                  <p:spPr bwMode="auto">
                    <a:xfrm>
                      <a:off x="8322298" y="4655249"/>
                      <a:ext cx="103873" cy="12166"/>
                    </a:xfrm>
                    <a:custGeom>
                      <a:avLst/>
                      <a:gdLst>
                        <a:gd name="T0" fmla="*/ 205 w 218"/>
                        <a:gd name="T1" fmla="*/ 0 h 25"/>
                        <a:gd name="T2" fmla="*/ 12 w 218"/>
                        <a:gd name="T3" fmla="*/ 0 h 25"/>
                        <a:gd name="T4" fmla="*/ 0 w 218"/>
                        <a:gd name="T5" fmla="*/ 12 h 25"/>
                        <a:gd name="T6" fmla="*/ 12 w 218"/>
                        <a:gd name="T7" fmla="*/ 25 h 25"/>
                        <a:gd name="T8" fmla="*/ 205 w 218"/>
                        <a:gd name="T9" fmla="*/ 25 h 25"/>
                        <a:gd name="T10" fmla="*/ 218 w 218"/>
                        <a:gd name="T11" fmla="*/ 12 h 25"/>
                        <a:gd name="T12" fmla="*/ 205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5" y="0"/>
                          </a:moveTo>
                          <a:cubicBezTo>
                            <a:pt x="12" y="0"/>
                            <a:pt x="12" y="0"/>
                            <a:pt x="12" y="0"/>
                          </a:cubicBezTo>
                          <a:cubicBezTo>
                            <a:pt x="5" y="0"/>
                            <a:pt x="0" y="5"/>
                            <a:pt x="0" y="12"/>
                          </a:cubicBezTo>
                          <a:cubicBezTo>
                            <a:pt x="0" y="19"/>
                            <a:pt x="5" y="25"/>
                            <a:pt x="12" y="25"/>
                          </a:cubicBezTo>
                          <a:cubicBezTo>
                            <a:pt x="205" y="25"/>
                            <a:pt x="205" y="25"/>
                            <a:pt x="205" y="25"/>
                          </a:cubicBezTo>
                          <a:cubicBezTo>
                            <a:pt x="212" y="25"/>
                            <a:pt x="218" y="19"/>
                            <a:pt x="218" y="12"/>
                          </a:cubicBezTo>
                          <a:cubicBezTo>
                            <a:pt x="218" y="5"/>
                            <a:pt x="212" y="0"/>
                            <a:pt x="205"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60" name="Freeform 20"/>
                    <p:cNvSpPr>
                      <a:spLocks/>
                    </p:cNvSpPr>
                    <p:nvPr/>
                  </p:nvSpPr>
                  <p:spPr bwMode="auto">
                    <a:xfrm>
                      <a:off x="8322298" y="4682015"/>
                      <a:ext cx="103873" cy="11356"/>
                    </a:xfrm>
                    <a:custGeom>
                      <a:avLst/>
                      <a:gdLst>
                        <a:gd name="T0" fmla="*/ 205 w 218"/>
                        <a:gd name="T1" fmla="*/ 0 h 25"/>
                        <a:gd name="T2" fmla="*/ 12 w 218"/>
                        <a:gd name="T3" fmla="*/ 0 h 25"/>
                        <a:gd name="T4" fmla="*/ 0 w 218"/>
                        <a:gd name="T5" fmla="*/ 13 h 25"/>
                        <a:gd name="T6" fmla="*/ 12 w 218"/>
                        <a:gd name="T7" fmla="*/ 25 h 25"/>
                        <a:gd name="T8" fmla="*/ 205 w 218"/>
                        <a:gd name="T9" fmla="*/ 25 h 25"/>
                        <a:gd name="T10" fmla="*/ 218 w 218"/>
                        <a:gd name="T11" fmla="*/ 13 h 25"/>
                        <a:gd name="T12" fmla="*/ 205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5" y="0"/>
                          </a:moveTo>
                          <a:cubicBezTo>
                            <a:pt x="12" y="0"/>
                            <a:pt x="12" y="0"/>
                            <a:pt x="12" y="0"/>
                          </a:cubicBezTo>
                          <a:cubicBezTo>
                            <a:pt x="5" y="0"/>
                            <a:pt x="0" y="6"/>
                            <a:pt x="0" y="13"/>
                          </a:cubicBezTo>
                          <a:cubicBezTo>
                            <a:pt x="0" y="20"/>
                            <a:pt x="5" y="25"/>
                            <a:pt x="12" y="25"/>
                          </a:cubicBezTo>
                          <a:cubicBezTo>
                            <a:pt x="205" y="25"/>
                            <a:pt x="205" y="25"/>
                            <a:pt x="205" y="25"/>
                          </a:cubicBezTo>
                          <a:cubicBezTo>
                            <a:pt x="212" y="25"/>
                            <a:pt x="218" y="20"/>
                            <a:pt x="218" y="13"/>
                          </a:cubicBezTo>
                          <a:cubicBezTo>
                            <a:pt x="218" y="6"/>
                            <a:pt x="212" y="0"/>
                            <a:pt x="205" y="0"/>
                          </a:cubicBez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61" name="Freeform 21"/>
                    <p:cNvSpPr>
                      <a:spLocks noEditPoints="1"/>
                    </p:cNvSpPr>
                    <p:nvPr/>
                  </p:nvSpPr>
                  <p:spPr bwMode="auto">
                    <a:xfrm>
                      <a:off x="8289631" y="4550618"/>
                      <a:ext cx="169211" cy="187363"/>
                    </a:xfrm>
                    <a:custGeom>
                      <a:avLst/>
                      <a:gdLst>
                        <a:gd name="T0" fmla="*/ 333 w 357"/>
                        <a:gd name="T1" fmla="*/ 407 h 407"/>
                        <a:gd name="T2" fmla="*/ 357 w 357"/>
                        <a:gd name="T3" fmla="*/ 407 h 407"/>
                        <a:gd name="T4" fmla="*/ 357 w 357"/>
                        <a:gd name="T5" fmla="*/ 39 h 407"/>
                        <a:gd name="T6" fmla="*/ 316 w 357"/>
                        <a:gd name="T7" fmla="*/ 0 h 407"/>
                        <a:gd name="T8" fmla="*/ 116 w 357"/>
                        <a:gd name="T9" fmla="*/ 0 h 407"/>
                        <a:gd name="T10" fmla="*/ 0 w 357"/>
                        <a:gd name="T11" fmla="*/ 103 h 407"/>
                        <a:gd name="T12" fmla="*/ 0 w 357"/>
                        <a:gd name="T13" fmla="*/ 367 h 407"/>
                        <a:gd name="T14" fmla="*/ 41 w 357"/>
                        <a:gd name="T15" fmla="*/ 407 h 407"/>
                        <a:gd name="T16" fmla="*/ 333 w 357"/>
                        <a:gd name="T17" fmla="*/ 407 h 407"/>
                        <a:gd name="T18" fmla="*/ 52 w 357"/>
                        <a:gd name="T19" fmla="*/ 384 h 407"/>
                        <a:gd name="T20" fmla="*/ 25 w 357"/>
                        <a:gd name="T21" fmla="*/ 356 h 407"/>
                        <a:gd name="T22" fmla="*/ 25 w 357"/>
                        <a:gd name="T23" fmla="*/ 118 h 407"/>
                        <a:gd name="T24" fmla="*/ 96 w 357"/>
                        <a:gd name="T25" fmla="*/ 118 h 407"/>
                        <a:gd name="T26" fmla="*/ 119 w 357"/>
                        <a:gd name="T27" fmla="*/ 113 h 407"/>
                        <a:gd name="T28" fmla="*/ 129 w 357"/>
                        <a:gd name="T29" fmla="*/ 92 h 407"/>
                        <a:gd name="T30" fmla="*/ 129 w 357"/>
                        <a:gd name="T31" fmla="*/ 25 h 407"/>
                        <a:gd name="T32" fmla="*/ 305 w 357"/>
                        <a:gd name="T33" fmla="*/ 25 h 407"/>
                        <a:gd name="T34" fmla="*/ 333 w 357"/>
                        <a:gd name="T35" fmla="*/ 53 h 407"/>
                        <a:gd name="T36" fmla="*/ 333 w 357"/>
                        <a:gd name="T37" fmla="*/ 384 h 407"/>
                        <a:gd name="T38" fmla="*/ 52 w 357"/>
                        <a:gd name="T39" fmla="*/ 38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7" h="407">
                          <a:moveTo>
                            <a:pt x="333" y="407"/>
                          </a:moveTo>
                          <a:cubicBezTo>
                            <a:pt x="357" y="407"/>
                            <a:pt x="357" y="407"/>
                            <a:pt x="357" y="407"/>
                          </a:cubicBezTo>
                          <a:cubicBezTo>
                            <a:pt x="357" y="39"/>
                            <a:pt x="357" y="39"/>
                            <a:pt x="357" y="39"/>
                          </a:cubicBezTo>
                          <a:cubicBezTo>
                            <a:pt x="357" y="16"/>
                            <a:pt x="334" y="0"/>
                            <a:pt x="316" y="0"/>
                          </a:cubicBezTo>
                          <a:cubicBezTo>
                            <a:pt x="116" y="0"/>
                            <a:pt x="116" y="0"/>
                            <a:pt x="116" y="0"/>
                          </a:cubicBezTo>
                          <a:cubicBezTo>
                            <a:pt x="86" y="26"/>
                            <a:pt x="47" y="64"/>
                            <a:pt x="0" y="103"/>
                          </a:cubicBezTo>
                          <a:cubicBezTo>
                            <a:pt x="0" y="367"/>
                            <a:pt x="0" y="367"/>
                            <a:pt x="0" y="367"/>
                          </a:cubicBezTo>
                          <a:cubicBezTo>
                            <a:pt x="0" y="392"/>
                            <a:pt x="22" y="407"/>
                            <a:pt x="41" y="407"/>
                          </a:cubicBezTo>
                          <a:cubicBezTo>
                            <a:pt x="333" y="407"/>
                            <a:pt x="333" y="407"/>
                            <a:pt x="333" y="407"/>
                          </a:cubicBezTo>
                          <a:close/>
                          <a:moveTo>
                            <a:pt x="52" y="384"/>
                          </a:moveTo>
                          <a:cubicBezTo>
                            <a:pt x="37" y="384"/>
                            <a:pt x="25" y="372"/>
                            <a:pt x="25" y="356"/>
                          </a:cubicBezTo>
                          <a:cubicBezTo>
                            <a:pt x="25" y="118"/>
                            <a:pt x="25" y="118"/>
                            <a:pt x="25" y="118"/>
                          </a:cubicBezTo>
                          <a:cubicBezTo>
                            <a:pt x="96" y="118"/>
                            <a:pt x="96" y="118"/>
                            <a:pt x="96" y="118"/>
                          </a:cubicBezTo>
                          <a:cubicBezTo>
                            <a:pt x="96" y="118"/>
                            <a:pt x="112" y="117"/>
                            <a:pt x="119" y="113"/>
                          </a:cubicBezTo>
                          <a:cubicBezTo>
                            <a:pt x="130" y="106"/>
                            <a:pt x="129" y="92"/>
                            <a:pt x="129" y="92"/>
                          </a:cubicBezTo>
                          <a:cubicBezTo>
                            <a:pt x="129" y="25"/>
                            <a:pt x="129" y="25"/>
                            <a:pt x="129" y="25"/>
                          </a:cubicBezTo>
                          <a:cubicBezTo>
                            <a:pt x="305" y="25"/>
                            <a:pt x="305" y="25"/>
                            <a:pt x="305" y="25"/>
                          </a:cubicBezTo>
                          <a:cubicBezTo>
                            <a:pt x="320" y="25"/>
                            <a:pt x="333" y="37"/>
                            <a:pt x="333" y="53"/>
                          </a:cubicBezTo>
                          <a:cubicBezTo>
                            <a:pt x="333" y="384"/>
                            <a:pt x="333" y="384"/>
                            <a:pt x="333" y="384"/>
                          </a:cubicBezTo>
                          <a:lnTo>
                            <a:pt x="52" y="384"/>
                          </a:ln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62" name="Freeform 22"/>
                    <p:cNvSpPr>
                      <a:spLocks/>
                    </p:cNvSpPr>
                    <p:nvPr/>
                  </p:nvSpPr>
                  <p:spPr bwMode="auto">
                    <a:xfrm>
                      <a:off x="8178218" y="4611449"/>
                      <a:ext cx="38532" cy="76243"/>
                    </a:xfrm>
                    <a:custGeom>
                      <a:avLst/>
                      <a:gdLst>
                        <a:gd name="T0" fmla="*/ 46 w 46"/>
                        <a:gd name="T1" fmla="*/ 0 h 94"/>
                        <a:gd name="T2" fmla="*/ 0 w 46"/>
                        <a:gd name="T3" fmla="*/ 47 h 94"/>
                        <a:gd name="T4" fmla="*/ 46 w 46"/>
                        <a:gd name="T5" fmla="*/ 94 h 94"/>
                        <a:gd name="T6" fmla="*/ 46 w 46"/>
                        <a:gd name="T7" fmla="*/ 0 h 94"/>
                      </a:gdLst>
                      <a:ahLst/>
                      <a:cxnLst>
                        <a:cxn ang="0">
                          <a:pos x="T0" y="T1"/>
                        </a:cxn>
                        <a:cxn ang="0">
                          <a:pos x="T2" y="T3"/>
                        </a:cxn>
                        <a:cxn ang="0">
                          <a:pos x="T4" y="T5"/>
                        </a:cxn>
                        <a:cxn ang="0">
                          <a:pos x="T6" y="T7"/>
                        </a:cxn>
                      </a:cxnLst>
                      <a:rect l="0" t="0" r="r" b="b"/>
                      <a:pathLst>
                        <a:path w="46" h="94">
                          <a:moveTo>
                            <a:pt x="46" y="0"/>
                          </a:moveTo>
                          <a:lnTo>
                            <a:pt x="0" y="47"/>
                          </a:lnTo>
                          <a:lnTo>
                            <a:pt x="46" y="94"/>
                          </a:lnTo>
                          <a:lnTo>
                            <a:pt x="46" y="0"/>
                          </a:ln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sp>
                  <p:nvSpPr>
                    <p:cNvPr id="63" name="Freeform 23"/>
                    <p:cNvSpPr>
                      <a:spLocks/>
                    </p:cNvSpPr>
                    <p:nvPr/>
                  </p:nvSpPr>
                  <p:spPr bwMode="auto">
                    <a:xfrm>
                      <a:off x="8236019" y="4611449"/>
                      <a:ext cx="38532" cy="76243"/>
                    </a:xfrm>
                    <a:custGeom>
                      <a:avLst/>
                      <a:gdLst>
                        <a:gd name="T0" fmla="*/ 0 w 46"/>
                        <a:gd name="T1" fmla="*/ 94 h 94"/>
                        <a:gd name="T2" fmla="*/ 46 w 46"/>
                        <a:gd name="T3" fmla="*/ 47 h 94"/>
                        <a:gd name="T4" fmla="*/ 0 w 46"/>
                        <a:gd name="T5" fmla="*/ 0 h 94"/>
                        <a:gd name="T6" fmla="*/ 0 w 46"/>
                        <a:gd name="T7" fmla="*/ 94 h 94"/>
                      </a:gdLst>
                      <a:ahLst/>
                      <a:cxnLst>
                        <a:cxn ang="0">
                          <a:pos x="T0" y="T1"/>
                        </a:cxn>
                        <a:cxn ang="0">
                          <a:pos x="T2" y="T3"/>
                        </a:cxn>
                        <a:cxn ang="0">
                          <a:pos x="T4" y="T5"/>
                        </a:cxn>
                        <a:cxn ang="0">
                          <a:pos x="T6" y="T7"/>
                        </a:cxn>
                      </a:cxnLst>
                      <a:rect l="0" t="0" r="r" b="b"/>
                      <a:pathLst>
                        <a:path w="46" h="94">
                          <a:moveTo>
                            <a:pt x="0" y="94"/>
                          </a:moveTo>
                          <a:lnTo>
                            <a:pt x="46" y="47"/>
                          </a:lnTo>
                          <a:lnTo>
                            <a:pt x="0" y="0"/>
                          </a:lnTo>
                          <a:lnTo>
                            <a:pt x="0" y="94"/>
                          </a:ln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grpSp>
              <p:sp>
                <p:nvSpPr>
                  <p:cNvPr id="64" name="Freeform 24"/>
                  <p:cNvSpPr>
                    <a:spLocks noEditPoints="1"/>
                  </p:cNvSpPr>
                  <p:nvPr/>
                </p:nvSpPr>
                <p:spPr bwMode="auto">
                  <a:xfrm>
                    <a:off x="8479783" y="10380541"/>
                    <a:ext cx="73715" cy="168709"/>
                  </a:xfrm>
                  <a:custGeom>
                    <a:avLst/>
                    <a:gdLst>
                      <a:gd name="T0" fmla="*/ 76 w 155"/>
                      <a:gd name="T1" fmla="*/ 41 h 368"/>
                      <a:gd name="T2" fmla="*/ 41 w 155"/>
                      <a:gd name="T3" fmla="*/ 75 h 368"/>
                      <a:gd name="T4" fmla="*/ 42 w 155"/>
                      <a:gd name="T5" fmla="*/ 294 h 368"/>
                      <a:gd name="T6" fmla="*/ 1 w 155"/>
                      <a:gd name="T7" fmla="*/ 253 h 368"/>
                      <a:gd name="T8" fmla="*/ 1 w 155"/>
                      <a:gd name="T9" fmla="*/ 368 h 368"/>
                      <a:gd name="T10" fmla="*/ 117 w 155"/>
                      <a:gd name="T11" fmla="*/ 368 h 368"/>
                      <a:gd name="T12" fmla="*/ 77 w 155"/>
                      <a:gd name="T13" fmla="*/ 329 h 368"/>
                      <a:gd name="T14" fmla="*/ 76 w 155"/>
                      <a:gd name="T15" fmla="*/ 41 h 368"/>
                      <a:gd name="T16" fmla="*/ 116 w 155"/>
                      <a:gd name="T17" fmla="*/ 0 h 368"/>
                      <a:gd name="T18" fmla="*/ 0 w 155"/>
                      <a:gd name="T19" fmla="*/ 0 h 368"/>
                      <a:gd name="T20" fmla="*/ 0 w 155"/>
                      <a:gd name="T21" fmla="*/ 116 h 368"/>
                      <a:gd name="T22" fmla="*/ 116 w 155"/>
                      <a:gd name="T23"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5" h="368">
                        <a:moveTo>
                          <a:pt x="76" y="41"/>
                        </a:moveTo>
                        <a:cubicBezTo>
                          <a:pt x="41" y="75"/>
                          <a:pt x="41" y="75"/>
                          <a:pt x="41" y="75"/>
                        </a:cubicBezTo>
                        <a:cubicBezTo>
                          <a:pt x="101" y="136"/>
                          <a:pt x="102" y="233"/>
                          <a:pt x="42" y="294"/>
                        </a:cubicBezTo>
                        <a:cubicBezTo>
                          <a:pt x="1" y="253"/>
                          <a:pt x="1" y="253"/>
                          <a:pt x="1" y="253"/>
                        </a:cubicBezTo>
                        <a:cubicBezTo>
                          <a:pt x="1" y="368"/>
                          <a:pt x="1" y="368"/>
                          <a:pt x="1" y="368"/>
                        </a:cubicBezTo>
                        <a:cubicBezTo>
                          <a:pt x="117" y="368"/>
                          <a:pt x="117" y="368"/>
                          <a:pt x="117" y="368"/>
                        </a:cubicBezTo>
                        <a:cubicBezTo>
                          <a:pt x="77" y="329"/>
                          <a:pt x="77" y="329"/>
                          <a:pt x="77" y="329"/>
                        </a:cubicBezTo>
                        <a:cubicBezTo>
                          <a:pt x="155" y="249"/>
                          <a:pt x="155" y="120"/>
                          <a:pt x="76" y="41"/>
                        </a:cubicBezTo>
                        <a:close/>
                        <a:moveTo>
                          <a:pt x="116" y="0"/>
                        </a:moveTo>
                        <a:cubicBezTo>
                          <a:pt x="0" y="0"/>
                          <a:pt x="0" y="0"/>
                          <a:pt x="0" y="0"/>
                        </a:cubicBezTo>
                        <a:cubicBezTo>
                          <a:pt x="0" y="116"/>
                          <a:pt x="0" y="116"/>
                          <a:pt x="0" y="116"/>
                        </a:cubicBezTo>
                        <a:lnTo>
                          <a:pt x="116" y="0"/>
                        </a:lnTo>
                        <a:close/>
                      </a:path>
                    </a:pathLst>
                  </a:custGeom>
                  <a:solidFill>
                    <a:schemeClr val="accent1"/>
                  </a:solidFill>
                  <a:ln>
                    <a:noFill/>
                  </a:ln>
                  <a:extLst/>
                </p:spPr>
                <p:txBody>
                  <a:bodyPr vert="horz" wrap="square" lIns="93247" tIns="46623" rIns="93247" bIns="46623" numCol="1" anchor="t" anchorCtr="0" compatLnSpc="1">
                    <a:prstTxWarp prst="textNoShape">
                      <a:avLst/>
                    </a:prstTxWarp>
                  </a:bodyPr>
                  <a:lstStyle/>
                  <a:p>
                    <a:pPr algn="ctr" defTabSz="1107794">
                      <a:defRPr/>
                    </a:pPr>
                    <a:endParaRPr lang="en-US" sz="2200" kern="0">
                      <a:solidFill>
                        <a:srgbClr val="505050"/>
                      </a:solidFill>
                    </a:endParaRPr>
                  </a:p>
                </p:txBody>
              </p:sp>
            </p:grpSp>
            <p:sp>
              <p:nvSpPr>
                <p:cNvPr id="43" name="Freeform 78"/>
                <p:cNvSpPr>
                  <a:spLocks noEditPoints="1"/>
                </p:cNvSpPr>
                <p:nvPr/>
              </p:nvSpPr>
              <p:spPr bwMode="black">
                <a:xfrm>
                  <a:off x="10369826" y="3406644"/>
                  <a:ext cx="624884" cy="54410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1"/>
                </a:solidFill>
                <a:ln>
                  <a:noFill/>
                </a:ln>
              </p:spPr>
              <p:txBody>
                <a:bodyPr vert="horz" wrap="square" lIns="80646" tIns="40323" rIns="80646" bIns="40323" numCol="1" anchor="t" anchorCtr="0" compatLnSpc="1">
                  <a:prstTxWarp prst="textNoShape">
                    <a:avLst/>
                  </a:prstTxWarp>
                </a:bodyPr>
                <a:lstStyle/>
                <a:p>
                  <a:pPr defTabSz="670418">
                    <a:defRPr/>
                  </a:pPr>
                  <a:endParaRPr lang="en-US" sz="900" kern="0" dirty="0">
                    <a:solidFill>
                      <a:srgbClr val="FFFFFF"/>
                    </a:solidFill>
                  </a:endParaRPr>
                </a:p>
              </p:txBody>
            </p:sp>
            <p:sp>
              <p:nvSpPr>
                <p:cNvPr id="121" name="Freeform 30"/>
                <p:cNvSpPr>
                  <a:spLocks noEditPoints="1"/>
                </p:cNvSpPr>
                <p:nvPr/>
              </p:nvSpPr>
              <p:spPr bwMode="auto">
                <a:xfrm flipH="1">
                  <a:off x="11301202" y="3406644"/>
                  <a:ext cx="519613" cy="568954"/>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accent1"/>
                </a:solidFill>
                <a:ln>
                  <a:noFill/>
                </a:ln>
                <a:extLst/>
              </p:spPr>
              <p:txBody>
                <a:bodyPr vert="horz" wrap="square" lIns="87880" tIns="43940" rIns="87880" bIns="43940" numCol="1" anchor="t" anchorCtr="0" compatLnSpc="1">
                  <a:prstTxWarp prst="textNoShape">
                    <a:avLst/>
                  </a:prstTxWarp>
                </a:bodyPr>
                <a:lstStyle/>
                <a:p>
                  <a:pPr marL="0" marR="0" lvl="0" indent="0" defTabSz="895451"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nvGrpSpPr>
                <p:cNvPr id="3" name="Group 2"/>
                <p:cNvGrpSpPr/>
                <p:nvPr/>
              </p:nvGrpSpPr>
              <p:grpSpPr>
                <a:xfrm>
                  <a:off x="8309447" y="3479875"/>
                  <a:ext cx="585208" cy="496251"/>
                  <a:chOff x="8309447" y="3464885"/>
                  <a:chExt cx="585208" cy="496251"/>
                </a:xfrm>
              </p:grpSpPr>
              <p:sp>
                <p:nvSpPr>
                  <p:cNvPr id="127"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grpSp>
      <p:grpSp>
        <p:nvGrpSpPr>
          <p:cNvPr id="9" name="Group 8"/>
          <p:cNvGrpSpPr/>
          <p:nvPr/>
        </p:nvGrpSpPr>
        <p:grpSpPr>
          <a:xfrm>
            <a:off x="274322" y="1214855"/>
            <a:ext cx="5946369" cy="3772783"/>
            <a:chOff x="274322" y="1214855"/>
            <a:chExt cx="5946369" cy="3772783"/>
          </a:xfrm>
        </p:grpSpPr>
        <p:sp>
          <p:nvSpPr>
            <p:cNvPr id="85" name="Rectangle 84"/>
            <p:cNvSpPr/>
            <p:nvPr/>
          </p:nvSpPr>
          <p:spPr bwMode="auto">
            <a:xfrm rot="16200000">
              <a:off x="-417125" y="3731511"/>
              <a:ext cx="1947574" cy="56468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ADMIN PORTAL</a:t>
              </a:r>
            </a:p>
          </p:txBody>
        </p:sp>
        <p:sp>
          <p:nvSpPr>
            <p:cNvPr id="87" name="Rectangle 86"/>
            <p:cNvSpPr/>
            <p:nvPr/>
          </p:nvSpPr>
          <p:spPr bwMode="auto">
            <a:xfrm>
              <a:off x="839001" y="3032761"/>
              <a:ext cx="5381690" cy="1954876"/>
            </a:xfrm>
            <a:prstGeom prst="rect">
              <a:avLst/>
            </a:prstGeom>
            <a:solidFill>
              <a:srgbClr val="E8E8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2369397" y="2425128"/>
              <a:ext cx="1672574"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gradFill>
                    <a:gsLst>
                      <a:gs pos="2917">
                        <a:schemeClr val="tx1"/>
                      </a:gs>
                      <a:gs pos="100000">
                        <a:schemeClr val="tx1"/>
                      </a:gs>
                    </a:gsLst>
                    <a:lin ang="5400000" scaled="0"/>
                  </a:gradFill>
                  <a:latin typeface="+mj-lt"/>
                </a:rPr>
                <a:t>IT admin</a:t>
              </a:r>
            </a:p>
          </p:txBody>
        </p:sp>
        <p:grpSp>
          <p:nvGrpSpPr>
            <p:cNvPr id="139" name="Group 138"/>
            <p:cNvGrpSpPr/>
            <p:nvPr/>
          </p:nvGrpSpPr>
          <p:grpSpPr>
            <a:xfrm>
              <a:off x="1005019" y="3338942"/>
              <a:ext cx="5002007" cy="1382507"/>
              <a:chOff x="1005019" y="3532911"/>
              <a:chExt cx="5002007" cy="1382507"/>
            </a:xfrm>
          </p:grpSpPr>
          <p:sp>
            <p:nvSpPr>
              <p:cNvPr id="92" name="Freeform 128"/>
              <p:cNvSpPr>
                <a:spLocks noChangeAspect="1"/>
              </p:cNvSpPr>
              <p:nvPr/>
            </p:nvSpPr>
            <p:spPr bwMode="black">
              <a:xfrm>
                <a:off x="1032991" y="3629329"/>
                <a:ext cx="993584" cy="5471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89629" tIns="44815" rIns="89629" bIns="44815" numCol="1" anchor="b" anchorCtr="1" compatLnSpc="1">
                <a:prstTxWarp prst="textNoShape">
                  <a:avLst/>
                </a:prstTxWarp>
              </a:bodyPr>
              <a:lstStyle/>
              <a:p>
                <a:pPr defTabSz="914073">
                  <a:defRPr/>
                </a:pPr>
                <a:endParaRPr lang="en-US" sz="1765" kern="0" dirty="0">
                  <a:solidFill>
                    <a:srgbClr val="FFFFFF"/>
                  </a:solidFill>
                </a:endParaRPr>
              </a:p>
            </p:txBody>
          </p:sp>
          <p:grpSp>
            <p:nvGrpSpPr>
              <p:cNvPr id="99" name="Group 98"/>
              <p:cNvGrpSpPr/>
              <p:nvPr/>
            </p:nvGrpSpPr>
            <p:grpSpPr>
              <a:xfrm>
                <a:off x="2299253" y="3560620"/>
                <a:ext cx="655388" cy="601422"/>
                <a:chOff x="2362200" y="-44450"/>
                <a:chExt cx="7712075" cy="7077076"/>
              </a:xfrm>
              <a:solidFill>
                <a:schemeClr val="accent1"/>
              </a:solidFill>
            </p:grpSpPr>
            <p:sp>
              <p:nvSpPr>
                <p:cNvPr id="96" name="Freeform 9"/>
                <p:cNvSpPr>
                  <a:spLocks noEditPoints="1"/>
                </p:cNvSpPr>
                <p:nvPr/>
              </p:nvSpPr>
              <p:spPr bwMode="auto">
                <a:xfrm>
                  <a:off x="2362200" y="920750"/>
                  <a:ext cx="5140325" cy="5141913"/>
                </a:xfrm>
                <a:custGeom>
                  <a:avLst/>
                  <a:gdLst>
                    <a:gd name="T0" fmla="*/ 1241 w 1369"/>
                    <a:gd name="T1" fmla="*/ 1047 h 1369"/>
                    <a:gd name="T2" fmla="*/ 1179 w 1369"/>
                    <a:gd name="T3" fmla="*/ 843 h 1369"/>
                    <a:gd name="T4" fmla="*/ 1362 w 1369"/>
                    <a:gd name="T5" fmla="*/ 806 h 1369"/>
                    <a:gd name="T6" fmla="*/ 1369 w 1369"/>
                    <a:gd name="T7" fmla="*/ 587 h 1369"/>
                    <a:gd name="T8" fmla="*/ 1344 w 1369"/>
                    <a:gd name="T9" fmla="*/ 555 h 1369"/>
                    <a:gd name="T10" fmla="*/ 1145 w 1369"/>
                    <a:gd name="T11" fmla="*/ 443 h 1369"/>
                    <a:gd name="T12" fmla="*/ 1238 w 1369"/>
                    <a:gd name="T13" fmla="*/ 321 h 1369"/>
                    <a:gd name="T14" fmla="*/ 1091 w 1369"/>
                    <a:gd name="T15" fmla="*/ 129 h 1369"/>
                    <a:gd name="T16" fmla="*/ 1047 w 1369"/>
                    <a:gd name="T17" fmla="*/ 128 h 1369"/>
                    <a:gd name="T18" fmla="*/ 841 w 1369"/>
                    <a:gd name="T19" fmla="*/ 190 h 1369"/>
                    <a:gd name="T20" fmla="*/ 805 w 1369"/>
                    <a:gd name="T21" fmla="*/ 8 h 1369"/>
                    <a:gd name="T22" fmla="*/ 585 w 1369"/>
                    <a:gd name="T23" fmla="*/ 0 h 1369"/>
                    <a:gd name="T24" fmla="*/ 528 w 1369"/>
                    <a:gd name="T25" fmla="*/ 190 h 1369"/>
                    <a:gd name="T26" fmla="*/ 323 w 1369"/>
                    <a:gd name="T27" fmla="*/ 128 h 1369"/>
                    <a:gd name="T28" fmla="*/ 216 w 1369"/>
                    <a:gd name="T29" fmla="*/ 184 h 1369"/>
                    <a:gd name="T30" fmla="*/ 121 w 1369"/>
                    <a:gd name="T31" fmla="*/ 300 h 1369"/>
                    <a:gd name="T32" fmla="*/ 224 w 1369"/>
                    <a:gd name="T33" fmla="*/ 445 h 1369"/>
                    <a:gd name="T34" fmla="*/ 24 w 1369"/>
                    <a:gd name="T35" fmla="*/ 552 h 1369"/>
                    <a:gd name="T36" fmla="*/ 0 w 1369"/>
                    <a:gd name="T37" fmla="*/ 584 h 1369"/>
                    <a:gd name="T38" fmla="*/ 7 w 1369"/>
                    <a:gd name="T39" fmla="*/ 803 h 1369"/>
                    <a:gd name="T40" fmla="*/ 188 w 1369"/>
                    <a:gd name="T41" fmla="*/ 839 h 1369"/>
                    <a:gd name="T42" fmla="*/ 175 w 1369"/>
                    <a:gd name="T43" fmla="*/ 992 h 1369"/>
                    <a:gd name="T44" fmla="*/ 124 w 1369"/>
                    <a:gd name="T45" fmla="*/ 1069 h 1369"/>
                    <a:gd name="T46" fmla="*/ 300 w 1369"/>
                    <a:gd name="T47" fmla="*/ 1248 h 1369"/>
                    <a:gd name="T48" fmla="*/ 448 w 1369"/>
                    <a:gd name="T49" fmla="*/ 1146 h 1369"/>
                    <a:gd name="T50" fmla="*/ 553 w 1369"/>
                    <a:gd name="T51" fmla="*/ 1343 h 1369"/>
                    <a:gd name="T52" fmla="*/ 585 w 1369"/>
                    <a:gd name="T53" fmla="*/ 1369 h 1369"/>
                    <a:gd name="T54" fmla="*/ 816 w 1369"/>
                    <a:gd name="T55" fmla="*/ 1344 h 1369"/>
                    <a:gd name="T56" fmla="*/ 923 w 1369"/>
                    <a:gd name="T57" fmla="*/ 1145 h 1369"/>
                    <a:gd name="T58" fmla="*/ 1069 w 1369"/>
                    <a:gd name="T59" fmla="*/ 1248 h 1369"/>
                    <a:gd name="T60" fmla="*/ 1241 w 1369"/>
                    <a:gd name="T61" fmla="*/ 1089 h 1369"/>
                    <a:gd name="T62" fmla="*/ 878 w 1369"/>
                    <a:gd name="T63" fmla="*/ 878 h 1369"/>
                    <a:gd name="T64" fmla="*/ 491 w 1369"/>
                    <a:gd name="T65" fmla="*/ 878 h 1369"/>
                    <a:gd name="T66" fmla="*/ 491 w 1369"/>
                    <a:gd name="T67" fmla="*/ 491 h 1369"/>
                    <a:gd name="T68" fmla="*/ 878 w 1369"/>
                    <a:gd name="T69" fmla="*/ 491 h 1369"/>
                    <a:gd name="T70" fmla="*/ 878 w 1369"/>
                    <a:gd name="T71" fmla="*/ 87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9" h="1369">
                      <a:moveTo>
                        <a:pt x="1249" y="1069"/>
                      </a:moveTo>
                      <a:cubicBezTo>
                        <a:pt x="1249" y="1062"/>
                        <a:pt x="1246" y="1054"/>
                        <a:pt x="1241" y="1047"/>
                      </a:cubicBezTo>
                      <a:cubicBezTo>
                        <a:pt x="1201" y="999"/>
                        <a:pt x="1169" y="958"/>
                        <a:pt x="1145" y="924"/>
                      </a:cubicBezTo>
                      <a:cubicBezTo>
                        <a:pt x="1160" y="895"/>
                        <a:pt x="1171" y="868"/>
                        <a:pt x="1179" y="843"/>
                      </a:cubicBezTo>
                      <a:cubicBezTo>
                        <a:pt x="1345" y="817"/>
                        <a:pt x="1345" y="817"/>
                        <a:pt x="1345" y="817"/>
                      </a:cubicBezTo>
                      <a:cubicBezTo>
                        <a:pt x="1351" y="816"/>
                        <a:pt x="1357" y="813"/>
                        <a:pt x="1362" y="806"/>
                      </a:cubicBezTo>
                      <a:cubicBezTo>
                        <a:pt x="1367" y="799"/>
                        <a:pt x="1369" y="792"/>
                        <a:pt x="1369" y="785"/>
                      </a:cubicBezTo>
                      <a:cubicBezTo>
                        <a:pt x="1369" y="587"/>
                        <a:pt x="1369" y="587"/>
                        <a:pt x="1369" y="587"/>
                      </a:cubicBezTo>
                      <a:cubicBezTo>
                        <a:pt x="1369" y="579"/>
                        <a:pt x="1367" y="572"/>
                        <a:pt x="1362" y="566"/>
                      </a:cubicBezTo>
                      <a:cubicBezTo>
                        <a:pt x="1357" y="560"/>
                        <a:pt x="1351" y="556"/>
                        <a:pt x="1344" y="555"/>
                      </a:cubicBezTo>
                      <a:cubicBezTo>
                        <a:pt x="1181" y="530"/>
                        <a:pt x="1181" y="530"/>
                        <a:pt x="1181" y="530"/>
                      </a:cubicBezTo>
                      <a:cubicBezTo>
                        <a:pt x="1173" y="506"/>
                        <a:pt x="1161" y="477"/>
                        <a:pt x="1145" y="443"/>
                      </a:cubicBezTo>
                      <a:cubicBezTo>
                        <a:pt x="1155" y="427"/>
                        <a:pt x="1171" y="406"/>
                        <a:pt x="1193" y="378"/>
                      </a:cubicBezTo>
                      <a:cubicBezTo>
                        <a:pt x="1214" y="351"/>
                        <a:pt x="1229" y="332"/>
                        <a:pt x="1238" y="321"/>
                      </a:cubicBezTo>
                      <a:cubicBezTo>
                        <a:pt x="1243" y="314"/>
                        <a:pt x="1245" y="307"/>
                        <a:pt x="1245" y="300"/>
                      </a:cubicBezTo>
                      <a:cubicBezTo>
                        <a:pt x="1245" y="281"/>
                        <a:pt x="1194" y="224"/>
                        <a:pt x="1091" y="129"/>
                      </a:cubicBezTo>
                      <a:cubicBezTo>
                        <a:pt x="1084" y="123"/>
                        <a:pt x="1077" y="121"/>
                        <a:pt x="1069" y="121"/>
                      </a:cubicBezTo>
                      <a:cubicBezTo>
                        <a:pt x="1060" y="121"/>
                        <a:pt x="1053" y="123"/>
                        <a:pt x="1047" y="128"/>
                      </a:cubicBezTo>
                      <a:cubicBezTo>
                        <a:pt x="921" y="223"/>
                        <a:pt x="921" y="223"/>
                        <a:pt x="921" y="223"/>
                      </a:cubicBezTo>
                      <a:cubicBezTo>
                        <a:pt x="892" y="208"/>
                        <a:pt x="865" y="197"/>
                        <a:pt x="841" y="190"/>
                      </a:cubicBezTo>
                      <a:cubicBezTo>
                        <a:pt x="816" y="26"/>
                        <a:pt x="816" y="26"/>
                        <a:pt x="816" y="26"/>
                      </a:cubicBezTo>
                      <a:cubicBezTo>
                        <a:pt x="815" y="19"/>
                        <a:pt x="812" y="13"/>
                        <a:pt x="805" y="8"/>
                      </a:cubicBezTo>
                      <a:cubicBezTo>
                        <a:pt x="799" y="2"/>
                        <a:pt x="792" y="0"/>
                        <a:pt x="784" y="0"/>
                      </a:cubicBezTo>
                      <a:cubicBezTo>
                        <a:pt x="585" y="0"/>
                        <a:pt x="585" y="0"/>
                        <a:pt x="585" y="0"/>
                      </a:cubicBezTo>
                      <a:cubicBezTo>
                        <a:pt x="569" y="0"/>
                        <a:pt x="558" y="8"/>
                        <a:pt x="553" y="25"/>
                      </a:cubicBezTo>
                      <a:cubicBezTo>
                        <a:pt x="544" y="58"/>
                        <a:pt x="536" y="113"/>
                        <a:pt x="528" y="190"/>
                      </a:cubicBezTo>
                      <a:cubicBezTo>
                        <a:pt x="498" y="200"/>
                        <a:pt x="470" y="211"/>
                        <a:pt x="446" y="224"/>
                      </a:cubicBezTo>
                      <a:cubicBezTo>
                        <a:pt x="323" y="128"/>
                        <a:pt x="323" y="128"/>
                        <a:pt x="323" y="128"/>
                      </a:cubicBezTo>
                      <a:cubicBezTo>
                        <a:pt x="316" y="123"/>
                        <a:pt x="308" y="121"/>
                        <a:pt x="300" y="121"/>
                      </a:cubicBezTo>
                      <a:cubicBezTo>
                        <a:pt x="287" y="121"/>
                        <a:pt x="259" y="142"/>
                        <a:pt x="216" y="184"/>
                      </a:cubicBezTo>
                      <a:cubicBezTo>
                        <a:pt x="173" y="226"/>
                        <a:pt x="144" y="258"/>
                        <a:pt x="128" y="279"/>
                      </a:cubicBezTo>
                      <a:cubicBezTo>
                        <a:pt x="123" y="285"/>
                        <a:pt x="121" y="292"/>
                        <a:pt x="121" y="300"/>
                      </a:cubicBezTo>
                      <a:cubicBezTo>
                        <a:pt x="121" y="307"/>
                        <a:pt x="123" y="314"/>
                        <a:pt x="128" y="322"/>
                      </a:cubicBezTo>
                      <a:cubicBezTo>
                        <a:pt x="168" y="370"/>
                        <a:pt x="200" y="411"/>
                        <a:pt x="224" y="445"/>
                      </a:cubicBezTo>
                      <a:cubicBezTo>
                        <a:pt x="209" y="474"/>
                        <a:pt x="198" y="501"/>
                        <a:pt x="190" y="526"/>
                      </a:cubicBezTo>
                      <a:cubicBezTo>
                        <a:pt x="24" y="552"/>
                        <a:pt x="24" y="552"/>
                        <a:pt x="24" y="552"/>
                      </a:cubicBezTo>
                      <a:cubicBezTo>
                        <a:pt x="18" y="552"/>
                        <a:pt x="12" y="556"/>
                        <a:pt x="7" y="563"/>
                      </a:cubicBezTo>
                      <a:cubicBezTo>
                        <a:pt x="2" y="570"/>
                        <a:pt x="0" y="577"/>
                        <a:pt x="0" y="584"/>
                      </a:cubicBezTo>
                      <a:cubicBezTo>
                        <a:pt x="0" y="782"/>
                        <a:pt x="0" y="782"/>
                        <a:pt x="0" y="782"/>
                      </a:cubicBezTo>
                      <a:cubicBezTo>
                        <a:pt x="0" y="790"/>
                        <a:pt x="2" y="797"/>
                        <a:pt x="7" y="803"/>
                      </a:cubicBezTo>
                      <a:cubicBezTo>
                        <a:pt x="12" y="809"/>
                        <a:pt x="18" y="812"/>
                        <a:pt x="25" y="813"/>
                      </a:cubicBezTo>
                      <a:cubicBezTo>
                        <a:pt x="188" y="839"/>
                        <a:pt x="188" y="839"/>
                        <a:pt x="188" y="839"/>
                      </a:cubicBezTo>
                      <a:cubicBezTo>
                        <a:pt x="197" y="866"/>
                        <a:pt x="209" y="895"/>
                        <a:pt x="225" y="926"/>
                      </a:cubicBezTo>
                      <a:cubicBezTo>
                        <a:pt x="214" y="942"/>
                        <a:pt x="197" y="964"/>
                        <a:pt x="175" y="992"/>
                      </a:cubicBezTo>
                      <a:cubicBezTo>
                        <a:pt x="153" y="1019"/>
                        <a:pt x="138" y="1038"/>
                        <a:pt x="131" y="1048"/>
                      </a:cubicBezTo>
                      <a:cubicBezTo>
                        <a:pt x="126" y="1055"/>
                        <a:pt x="124" y="1062"/>
                        <a:pt x="124" y="1069"/>
                      </a:cubicBezTo>
                      <a:cubicBezTo>
                        <a:pt x="124" y="1088"/>
                        <a:pt x="175" y="1145"/>
                        <a:pt x="278" y="1240"/>
                      </a:cubicBezTo>
                      <a:cubicBezTo>
                        <a:pt x="285" y="1246"/>
                        <a:pt x="293" y="1248"/>
                        <a:pt x="300" y="1248"/>
                      </a:cubicBezTo>
                      <a:cubicBezTo>
                        <a:pt x="310" y="1248"/>
                        <a:pt x="317" y="1246"/>
                        <a:pt x="322" y="1241"/>
                      </a:cubicBezTo>
                      <a:cubicBezTo>
                        <a:pt x="448" y="1146"/>
                        <a:pt x="448" y="1146"/>
                        <a:pt x="448" y="1146"/>
                      </a:cubicBezTo>
                      <a:cubicBezTo>
                        <a:pt x="477" y="1161"/>
                        <a:pt x="504" y="1172"/>
                        <a:pt x="528" y="1179"/>
                      </a:cubicBezTo>
                      <a:cubicBezTo>
                        <a:pt x="553" y="1343"/>
                        <a:pt x="553" y="1343"/>
                        <a:pt x="553" y="1343"/>
                      </a:cubicBezTo>
                      <a:cubicBezTo>
                        <a:pt x="554" y="1350"/>
                        <a:pt x="557" y="1356"/>
                        <a:pt x="564" y="1361"/>
                      </a:cubicBezTo>
                      <a:cubicBezTo>
                        <a:pt x="570" y="1367"/>
                        <a:pt x="577" y="1369"/>
                        <a:pt x="585" y="1369"/>
                      </a:cubicBezTo>
                      <a:cubicBezTo>
                        <a:pt x="784" y="1369"/>
                        <a:pt x="784" y="1369"/>
                        <a:pt x="784" y="1369"/>
                      </a:cubicBezTo>
                      <a:cubicBezTo>
                        <a:pt x="800" y="1369"/>
                        <a:pt x="811" y="1361"/>
                        <a:pt x="816" y="1344"/>
                      </a:cubicBezTo>
                      <a:cubicBezTo>
                        <a:pt x="825" y="1310"/>
                        <a:pt x="833" y="1255"/>
                        <a:pt x="841" y="1178"/>
                      </a:cubicBezTo>
                      <a:cubicBezTo>
                        <a:pt x="869" y="1169"/>
                        <a:pt x="897" y="1158"/>
                        <a:pt x="923" y="1145"/>
                      </a:cubicBezTo>
                      <a:cubicBezTo>
                        <a:pt x="1046" y="1241"/>
                        <a:pt x="1046" y="1241"/>
                        <a:pt x="1046" y="1241"/>
                      </a:cubicBezTo>
                      <a:cubicBezTo>
                        <a:pt x="1053" y="1246"/>
                        <a:pt x="1061" y="1248"/>
                        <a:pt x="1069" y="1248"/>
                      </a:cubicBezTo>
                      <a:cubicBezTo>
                        <a:pt x="1082" y="1248"/>
                        <a:pt x="1110" y="1227"/>
                        <a:pt x="1153" y="1185"/>
                      </a:cubicBezTo>
                      <a:cubicBezTo>
                        <a:pt x="1195" y="1142"/>
                        <a:pt x="1225" y="1110"/>
                        <a:pt x="1241" y="1089"/>
                      </a:cubicBezTo>
                      <a:cubicBezTo>
                        <a:pt x="1246" y="1084"/>
                        <a:pt x="1249" y="1077"/>
                        <a:pt x="1249" y="1069"/>
                      </a:cubicBezTo>
                      <a:close/>
                      <a:moveTo>
                        <a:pt x="878" y="878"/>
                      </a:moveTo>
                      <a:cubicBezTo>
                        <a:pt x="825" y="932"/>
                        <a:pt x="760" y="958"/>
                        <a:pt x="685" y="958"/>
                      </a:cubicBezTo>
                      <a:cubicBezTo>
                        <a:pt x="609" y="958"/>
                        <a:pt x="544" y="932"/>
                        <a:pt x="491" y="878"/>
                      </a:cubicBezTo>
                      <a:cubicBezTo>
                        <a:pt x="437" y="825"/>
                        <a:pt x="411" y="760"/>
                        <a:pt x="411" y="684"/>
                      </a:cubicBezTo>
                      <a:cubicBezTo>
                        <a:pt x="411" y="609"/>
                        <a:pt x="437" y="544"/>
                        <a:pt x="491" y="491"/>
                      </a:cubicBezTo>
                      <a:cubicBezTo>
                        <a:pt x="544" y="437"/>
                        <a:pt x="609" y="411"/>
                        <a:pt x="685" y="411"/>
                      </a:cubicBezTo>
                      <a:cubicBezTo>
                        <a:pt x="760" y="411"/>
                        <a:pt x="825" y="437"/>
                        <a:pt x="878" y="491"/>
                      </a:cubicBezTo>
                      <a:cubicBezTo>
                        <a:pt x="932" y="544"/>
                        <a:pt x="958" y="609"/>
                        <a:pt x="958" y="684"/>
                      </a:cubicBezTo>
                      <a:cubicBezTo>
                        <a:pt x="958" y="760"/>
                        <a:pt x="932" y="825"/>
                        <a:pt x="878" y="878"/>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p:cNvSpPr>
                  <a:spLocks noEditPoints="1"/>
                </p:cNvSpPr>
                <p:nvPr/>
              </p:nvSpPr>
              <p:spPr bwMode="auto">
                <a:xfrm>
                  <a:off x="6988175" y="4071938"/>
                  <a:ext cx="3086100" cy="2960688"/>
                </a:xfrm>
                <a:custGeom>
                  <a:avLst/>
                  <a:gdLst>
                    <a:gd name="T0" fmla="*/ 663 w 822"/>
                    <a:gd name="T1" fmla="*/ 285 h 788"/>
                    <a:gd name="T2" fmla="*/ 631 w 822"/>
                    <a:gd name="T3" fmla="*/ 230 h 788"/>
                    <a:gd name="T4" fmla="*/ 685 w 822"/>
                    <a:gd name="T5" fmla="*/ 82 h 788"/>
                    <a:gd name="T6" fmla="*/ 681 w 822"/>
                    <a:gd name="T7" fmla="*/ 74 h 788"/>
                    <a:gd name="T8" fmla="*/ 548 w 822"/>
                    <a:gd name="T9" fmla="*/ 0 h 788"/>
                    <a:gd name="T10" fmla="*/ 542 w 822"/>
                    <a:gd name="T11" fmla="*/ 2 h 788"/>
                    <a:gd name="T12" fmla="*/ 443 w 822"/>
                    <a:gd name="T13" fmla="*/ 122 h 788"/>
                    <a:gd name="T14" fmla="*/ 411 w 822"/>
                    <a:gd name="T15" fmla="*/ 119 h 788"/>
                    <a:gd name="T16" fmla="*/ 379 w 822"/>
                    <a:gd name="T17" fmla="*/ 122 h 788"/>
                    <a:gd name="T18" fmla="*/ 324 w 822"/>
                    <a:gd name="T19" fmla="*/ 49 h 788"/>
                    <a:gd name="T20" fmla="*/ 274 w 822"/>
                    <a:gd name="T21" fmla="*/ 0 h 788"/>
                    <a:gd name="T22" fmla="*/ 242 w 822"/>
                    <a:gd name="T23" fmla="*/ 17 h 788"/>
                    <a:gd name="T24" fmla="*/ 179 w 822"/>
                    <a:gd name="T25" fmla="*/ 53 h 788"/>
                    <a:gd name="T26" fmla="*/ 142 w 822"/>
                    <a:gd name="T27" fmla="*/ 75 h 788"/>
                    <a:gd name="T28" fmla="*/ 137 w 822"/>
                    <a:gd name="T29" fmla="*/ 82 h 788"/>
                    <a:gd name="T30" fmla="*/ 192 w 822"/>
                    <a:gd name="T31" fmla="*/ 230 h 788"/>
                    <a:gd name="T32" fmla="*/ 160 w 822"/>
                    <a:gd name="T33" fmla="*/ 285 h 788"/>
                    <a:gd name="T34" fmla="*/ 0 w 822"/>
                    <a:gd name="T35" fmla="*/ 318 h 788"/>
                    <a:gd name="T36" fmla="*/ 0 w 822"/>
                    <a:gd name="T37" fmla="*/ 468 h 788"/>
                    <a:gd name="T38" fmla="*/ 160 w 822"/>
                    <a:gd name="T39" fmla="*/ 501 h 788"/>
                    <a:gd name="T40" fmla="*/ 192 w 822"/>
                    <a:gd name="T41" fmla="*/ 557 h 788"/>
                    <a:gd name="T42" fmla="*/ 137 w 822"/>
                    <a:gd name="T43" fmla="*/ 705 h 788"/>
                    <a:gd name="T44" fmla="*/ 142 w 822"/>
                    <a:gd name="T45" fmla="*/ 712 h 788"/>
                    <a:gd name="T46" fmla="*/ 274 w 822"/>
                    <a:gd name="T47" fmla="*/ 788 h 788"/>
                    <a:gd name="T48" fmla="*/ 324 w 822"/>
                    <a:gd name="T49" fmla="*/ 738 h 788"/>
                    <a:gd name="T50" fmla="*/ 379 w 822"/>
                    <a:gd name="T51" fmla="*/ 665 h 788"/>
                    <a:gd name="T52" fmla="*/ 411 w 822"/>
                    <a:gd name="T53" fmla="*/ 667 h 788"/>
                    <a:gd name="T54" fmla="*/ 443 w 822"/>
                    <a:gd name="T55" fmla="*/ 665 h 788"/>
                    <a:gd name="T56" fmla="*/ 499 w 822"/>
                    <a:gd name="T57" fmla="*/ 738 h 788"/>
                    <a:gd name="T58" fmla="*/ 548 w 822"/>
                    <a:gd name="T59" fmla="*/ 788 h 788"/>
                    <a:gd name="T60" fmla="*/ 681 w 822"/>
                    <a:gd name="T61" fmla="*/ 712 h 788"/>
                    <a:gd name="T62" fmla="*/ 685 w 822"/>
                    <a:gd name="T63" fmla="*/ 705 h 788"/>
                    <a:gd name="T64" fmla="*/ 631 w 822"/>
                    <a:gd name="T65" fmla="*/ 557 h 788"/>
                    <a:gd name="T66" fmla="*/ 663 w 822"/>
                    <a:gd name="T67" fmla="*/ 501 h 788"/>
                    <a:gd name="T68" fmla="*/ 822 w 822"/>
                    <a:gd name="T69" fmla="*/ 468 h 788"/>
                    <a:gd name="T70" fmla="*/ 822 w 822"/>
                    <a:gd name="T71" fmla="*/ 318 h 788"/>
                    <a:gd name="T72" fmla="*/ 663 w 822"/>
                    <a:gd name="T73" fmla="*/ 285 h 788"/>
                    <a:gd name="T74" fmla="*/ 508 w 822"/>
                    <a:gd name="T75" fmla="*/ 490 h 788"/>
                    <a:gd name="T76" fmla="*/ 411 w 822"/>
                    <a:gd name="T77" fmla="*/ 530 h 788"/>
                    <a:gd name="T78" fmla="*/ 315 w 822"/>
                    <a:gd name="T79" fmla="*/ 490 h 788"/>
                    <a:gd name="T80" fmla="*/ 274 w 822"/>
                    <a:gd name="T81" fmla="*/ 393 h 788"/>
                    <a:gd name="T82" fmla="*/ 315 w 822"/>
                    <a:gd name="T83" fmla="*/ 297 h 788"/>
                    <a:gd name="T84" fmla="*/ 411 w 822"/>
                    <a:gd name="T85" fmla="*/ 256 h 788"/>
                    <a:gd name="T86" fmla="*/ 508 w 822"/>
                    <a:gd name="T87" fmla="*/ 297 h 788"/>
                    <a:gd name="T88" fmla="*/ 548 w 822"/>
                    <a:gd name="T89" fmla="*/ 393 h 788"/>
                    <a:gd name="T90" fmla="*/ 508 w 822"/>
                    <a:gd name="T91" fmla="*/ 49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2" h="788">
                      <a:moveTo>
                        <a:pt x="663" y="285"/>
                      </a:moveTo>
                      <a:cubicBezTo>
                        <a:pt x="654" y="265"/>
                        <a:pt x="643" y="246"/>
                        <a:pt x="631" y="230"/>
                      </a:cubicBezTo>
                      <a:cubicBezTo>
                        <a:pt x="667" y="149"/>
                        <a:pt x="685" y="100"/>
                        <a:pt x="685" y="82"/>
                      </a:cubicBezTo>
                      <a:cubicBezTo>
                        <a:pt x="685" y="79"/>
                        <a:pt x="684" y="77"/>
                        <a:pt x="681" y="74"/>
                      </a:cubicBezTo>
                      <a:cubicBezTo>
                        <a:pt x="595" y="25"/>
                        <a:pt x="551" y="0"/>
                        <a:pt x="548" y="0"/>
                      </a:cubicBezTo>
                      <a:cubicBezTo>
                        <a:pt x="542" y="2"/>
                        <a:pt x="542" y="2"/>
                        <a:pt x="542" y="2"/>
                      </a:cubicBezTo>
                      <a:cubicBezTo>
                        <a:pt x="513" y="31"/>
                        <a:pt x="480" y="71"/>
                        <a:pt x="443" y="122"/>
                      </a:cubicBezTo>
                      <a:cubicBezTo>
                        <a:pt x="429" y="120"/>
                        <a:pt x="419" y="119"/>
                        <a:pt x="411" y="119"/>
                      </a:cubicBezTo>
                      <a:cubicBezTo>
                        <a:pt x="404" y="119"/>
                        <a:pt x="394" y="120"/>
                        <a:pt x="379" y="122"/>
                      </a:cubicBezTo>
                      <a:cubicBezTo>
                        <a:pt x="369" y="107"/>
                        <a:pt x="351" y="83"/>
                        <a:pt x="324" y="49"/>
                      </a:cubicBezTo>
                      <a:cubicBezTo>
                        <a:pt x="297" y="16"/>
                        <a:pt x="280" y="0"/>
                        <a:pt x="274" y="0"/>
                      </a:cubicBezTo>
                      <a:cubicBezTo>
                        <a:pt x="273" y="0"/>
                        <a:pt x="262" y="5"/>
                        <a:pt x="242" y="17"/>
                      </a:cubicBezTo>
                      <a:cubicBezTo>
                        <a:pt x="222" y="28"/>
                        <a:pt x="201" y="40"/>
                        <a:pt x="179" y="53"/>
                      </a:cubicBezTo>
                      <a:cubicBezTo>
                        <a:pt x="157" y="66"/>
                        <a:pt x="145" y="73"/>
                        <a:pt x="142" y="75"/>
                      </a:cubicBezTo>
                      <a:cubicBezTo>
                        <a:pt x="139" y="77"/>
                        <a:pt x="137" y="79"/>
                        <a:pt x="137" y="82"/>
                      </a:cubicBezTo>
                      <a:cubicBezTo>
                        <a:pt x="137" y="100"/>
                        <a:pt x="156" y="149"/>
                        <a:pt x="192" y="230"/>
                      </a:cubicBezTo>
                      <a:cubicBezTo>
                        <a:pt x="180" y="246"/>
                        <a:pt x="169" y="265"/>
                        <a:pt x="160" y="285"/>
                      </a:cubicBezTo>
                      <a:cubicBezTo>
                        <a:pt x="54" y="296"/>
                        <a:pt x="0" y="307"/>
                        <a:pt x="0" y="318"/>
                      </a:cubicBezTo>
                      <a:cubicBezTo>
                        <a:pt x="0" y="468"/>
                        <a:pt x="0" y="468"/>
                        <a:pt x="0" y="468"/>
                      </a:cubicBezTo>
                      <a:cubicBezTo>
                        <a:pt x="0" y="480"/>
                        <a:pt x="54" y="491"/>
                        <a:pt x="160" y="501"/>
                      </a:cubicBezTo>
                      <a:cubicBezTo>
                        <a:pt x="168" y="521"/>
                        <a:pt x="179" y="539"/>
                        <a:pt x="192" y="557"/>
                      </a:cubicBezTo>
                      <a:cubicBezTo>
                        <a:pt x="156" y="638"/>
                        <a:pt x="137" y="687"/>
                        <a:pt x="137" y="705"/>
                      </a:cubicBezTo>
                      <a:cubicBezTo>
                        <a:pt x="137" y="708"/>
                        <a:pt x="139" y="710"/>
                        <a:pt x="142" y="712"/>
                      </a:cubicBezTo>
                      <a:cubicBezTo>
                        <a:pt x="229" y="763"/>
                        <a:pt x="273" y="788"/>
                        <a:pt x="274" y="788"/>
                      </a:cubicBezTo>
                      <a:cubicBezTo>
                        <a:pt x="280" y="788"/>
                        <a:pt x="297" y="771"/>
                        <a:pt x="324" y="738"/>
                      </a:cubicBezTo>
                      <a:cubicBezTo>
                        <a:pt x="351" y="704"/>
                        <a:pt x="369" y="680"/>
                        <a:pt x="379" y="665"/>
                      </a:cubicBezTo>
                      <a:cubicBezTo>
                        <a:pt x="394" y="667"/>
                        <a:pt x="404" y="667"/>
                        <a:pt x="411" y="667"/>
                      </a:cubicBezTo>
                      <a:cubicBezTo>
                        <a:pt x="419" y="667"/>
                        <a:pt x="429" y="667"/>
                        <a:pt x="443" y="665"/>
                      </a:cubicBezTo>
                      <a:cubicBezTo>
                        <a:pt x="453" y="680"/>
                        <a:pt x="472" y="704"/>
                        <a:pt x="499" y="738"/>
                      </a:cubicBezTo>
                      <a:cubicBezTo>
                        <a:pt x="526" y="771"/>
                        <a:pt x="543" y="788"/>
                        <a:pt x="548" y="788"/>
                      </a:cubicBezTo>
                      <a:cubicBezTo>
                        <a:pt x="550" y="788"/>
                        <a:pt x="594" y="763"/>
                        <a:pt x="681" y="712"/>
                      </a:cubicBezTo>
                      <a:cubicBezTo>
                        <a:pt x="684" y="710"/>
                        <a:pt x="685" y="708"/>
                        <a:pt x="685" y="705"/>
                      </a:cubicBezTo>
                      <a:cubicBezTo>
                        <a:pt x="685" y="687"/>
                        <a:pt x="667" y="638"/>
                        <a:pt x="631" y="557"/>
                      </a:cubicBezTo>
                      <a:cubicBezTo>
                        <a:pt x="644" y="539"/>
                        <a:pt x="654" y="521"/>
                        <a:pt x="663" y="501"/>
                      </a:cubicBezTo>
                      <a:cubicBezTo>
                        <a:pt x="769" y="491"/>
                        <a:pt x="822" y="480"/>
                        <a:pt x="822" y="468"/>
                      </a:cubicBezTo>
                      <a:cubicBezTo>
                        <a:pt x="822" y="318"/>
                        <a:pt x="822" y="318"/>
                        <a:pt x="822" y="318"/>
                      </a:cubicBezTo>
                      <a:cubicBezTo>
                        <a:pt x="822" y="307"/>
                        <a:pt x="769" y="296"/>
                        <a:pt x="663" y="285"/>
                      </a:cubicBezTo>
                      <a:close/>
                      <a:moveTo>
                        <a:pt x="508" y="490"/>
                      </a:moveTo>
                      <a:cubicBezTo>
                        <a:pt x="481" y="517"/>
                        <a:pt x="449" y="530"/>
                        <a:pt x="411" y="530"/>
                      </a:cubicBezTo>
                      <a:cubicBezTo>
                        <a:pt x="374" y="530"/>
                        <a:pt x="341" y="517"/>
                        <a:pt x="315" y="490"/>
                      </a:cubicBezTo>
                      <a:cubicBezTo>
                        <a:pt x="288" y="463"/>
                        <a:pt x="274" y="431"/>
                        <a:pt x="274" y="393"/>
                      </a:cubicBezTo>
                      <a:cubicBezTo>
                        <a:pt x="274" y="356"/>
                        <a:pt x="288" y="324"/>
                        <a:pt x="315" y="297"/>
                      </a:cubicBezTo>
                      <a:cubicBezTo>
                        <a:pt x="342" y="270"/>
                        <a:pt x="374" y="256"/>
                        <a:pt x="411" y="256"/>
                      </a:cubicBezTo>
                      <a:cubicBezTo>
                        <a:pt x="448" y="256"/>
                        <a:pt x="481" y="270"/>
                        <a:pt x="508" y="297"/>
                      </a:cubicBezTo>
                      <a:cubicBezTo>
                        <a:pt x="535" y="324"/>
                        <a:pt x="548" y="356"/>
                        <a:pt x="548" y="393"/>
                      </a:cubicBezTo>
                      <a:cubicBezTo>
                        <a:pt x="548" y="431"/>
                        <a:pt x="535" y="463"/>
                        <a:pt x="508" y="49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p:cNvSpPr>
                  <a:spLocks noEditPoints="1"/>
                </p:cNvSpPr>
                <p:nvPr/>
              </p:nvSpPr>
              <p:spPr bwMode="auto">
                <a:xfrm>
                  <a:off x="6988175" y="-44450"/>
                  <a:ext cx="3086100" cy="2959100"/>
                </a:xfrm>
                <a:custGeom>
                  <a:avLst/>
                  <a:gdLst>
                    <a:gd name="T0" fmla="*/ 663 w 822"/>
                    <a:gd name="T1" fmla="*/ 285 h 788"/>
                    <a:gd name="T2" fmla="*/ 631 w 822"/>
                    <a:gd name="T3" fmla="*/ 230 h 788"/>
                    <a:gd name="T4" fmla="*/ 685 w 822"/>
                    <a:gd name="T5" fmla="*/ 82 h 788"/>
                    <a:gd name="T6" fmla="*/ 681 w 822"/>
                    <a:gd name="T7" fmla="*/ 75 h 788"/>
                    <a:gd name="T8" fmla="*/ 548 w 822"/>
                    <a:gd name="T9" fmla="*/ 0 h 788"/>
                    <a:gd name="T10" fmla="*/ 542 w 822"/>
                    <a:gd name="T11" fmla="*/ 2 h 788"/>
                    <a:gd name="T12" fmla="*/ 443 w 822"/>
                    <a:gd name="T13" fmla="*/ 122 h 788"/>
                    <a:gd name="T14" fmla="*/ 411 w 822"/>
                    <a:gd name="T15" fmla="*/ 120 h 788"/>
                    <a:gd name="T16" fmla="*/ 379 w 822"/>
                    <a:gd name="T17" fmla="*/ 122 h 788"/>
                    <a:gd name="T18" fmla="*/ 324 w 822"/>
                    <a:gd name="T19" fmla="*/ 50 h 788"/>
                    <a:gd name="T20" fmla="*/ 274 w 822"/>
                    <a:gd name="T21" fmla="*/ 0 h 788"/>
                    <a:gd name="T22" fmla="*/ 242 w 822"/>
                    <a:gd name="T23" fmla="*/ 17 h 788"/>
                    <a:gd name="T24" fmla="*/ 179 w 822"/>
                    <a:gd name="T25" fmla="*/ 53 h 788"/>
                    <a:gd name="T26" fmla="*/ 142 w 822"/>
                    <a:gd name="T27" fmla="*/ 75 h 788"/>
                    <a:gd name="T28" fmla="*/ 137 w 822"/>
                    <a:gd name="T29" fmla="*/ 82 h 788"/>
                    <a:gd name="T30" fmla="*/ 192 w 822"/>
                    <a:gd name="T31" fmla="*/ 230 h 788"/>
                    <a:gd name="T32" fmla="*/ 160 w 822"/>
                    <a:gd name="T33" fmla="*/ 285 h 788"/>
                    <a:gd name="T34" fmla="*/ 0 w 822"/>
                    <a:gd name="T35" fmla="*/ 319 h 788"/>
                    <a:gd name="T36" fmla="*/ 0 w 822"/>
                    <a:gd name="T37" fmla="*/ 468 h 788"/>
                    <a:gd name="T38" fmla="*/ 160 w 822"/>
                    <a:gd name="T39" fmla="*/ 502 h 788"/>
                    <a:gd name="T40" fmla="*/ 192 w 822"/>
                    <a:gd name="T41" fmla="*/ 557 h 788"/>
                    <a:gd name="T42" fmla="*/ 137 w 822"/>
                    <a:gd name="T43" fmla="*/ 705 h 788"/>
                    <a:gd name="T44" fmla="*/ 142 w 822"/>
                    <a:gd name="T45" fmla="*/ 712 h 788"/>
                    <a:gd name="T46" fmla="*/ 274 w 822"/>
                    <a:gd name="T47" fmla="*/ 788 h 788"/>
                    <a:gd name="T48" fmla="*/ 324 w 822"/>
                    <a:gd name="T49" fmla="*/ 738 h 788"/>
                    <a:gd name="T50" fmla="*/ 379 w 822"/>
                    <a:gd name="T51" fmla="*/ 665 h 788"/>
                    <a:gd name="T52" fmla="*/ 411 w 822"/>
                    <a:gd name="T53" fmla="*/ 668 h 788"/>
                    <a:gd name="T54" fmla="*/ 443 w 822"/>
                    <a:gd name="T55" fmla="*/ 665 h 788"/>
                    <a:gd name="T56" fmla="*/ 499 w 822"/>
                    <a:gd name="T57" fmla="*/ 738 h 788"/>
                    <a:gd name="T58" fmla="*/ 548 w 822"/>
                    <a:gd name="T59" fmla="*/ 788 h 788"/>
                    <a:gd name="T60" fmla="*/ 681 w 822"/>
                    <a:gd name="T61" fmla="*/ 712 h 788"/>
                    <a:gd name="T62" fmla="*/ 685 w 822"/>
                    <a:gd name="T63" fmla="*/ 705 h 788"/>
                    <a:gd name="T64" fmla="*/ 631 w 822"/>
                    <a:gd name="T65" fmla="*/ 557 h 788"/>
                    <a:gd name="T66" fmla="*/ 663 w 822"/>
                    <a:gd name="T67" fmla="*/ 502 h 788"/>
                    <a:gd name="T68" fmla="*/ 822 w 822"/>
                    <a:gd name="T69" fmla="*/ 468 h 788"/>
                    <a:gd name="T70" fmla="*/ 822 w 822"/>
                    <a:gd name="T71" fmla="*/ 319 h 788"/>
                    <a:gd name="T72" fmla="*/ 663 w 822"/>
                    <a:gd name="T73" fmla="*/ 285 h 788"/>
                    <a:gd name="T74" fmla="*/ 508 w 822"/>
                    <a:gd name="T75" fmla="*/ 490 h 788"/>
                    <a:gd name="T76" fmla="*/ 411 w 822"/>
                    <a:gd name="T77" fmla="*/ 531 h 788"/>
                    <a:gd name="T78" fmla="*/ 315 w 822"/>
                    <a:gd name="T79" fmla="*/ 490 h 788"/>
                    <a:gd name="T80" fmla="*/ 274 w 822"/>
                    <a:gd name="T81" fmla="*/ 394 h 788"/>
                    <a:gd name="T82" fmla="*/ 315 w 822"/>
                    <a:gd name="T83" fmla="*/ 297 h 788"/>
                    <a:gd name="T84" fmla="*/ 411 w 822"/>
                    <a:gd name="T85" fmla="*/ 257 h 788"/>
                    <a:gd name="T86" fmla="*/ 508 w 822"/>
                    <a:gd name="T87" fmla="*/ 297 h 788"/>
                    <a:gd name="T88" fmla="*/ 548 w 822"/>
                    <a:gd name="T89" fmla="*/ 394 h 788"/>
                    <a:gd name="T90" fmla="*/ 508 w 822"/>
                    <a:gd name="T91" fmla="*/ 49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2" h="788">
                      <a:moveTo>
                        <a:pt x="663" y="285"/>
                      </a:moveTo>
                      <a:cubicBezTo>
                        <a:pt x="654" y="265"/>
                        <a:pt x="643" y="246"/>
                        <a:pt x="631" y="230"/>
                      </a:cubicBezTo>
                      <a:cubicBezTo>
                        <a:pt x="667" y="149"/>
                        <a:pt x="685" y="100"/>
                        <a:pt x="685" y="82"/>
                      </a:cubicBezTo>
                      <a:cubicBezTo>
                        <a:pt x="685" y="79"/>
                        <a:pt x="684" y="77"/>
                        <a:pt x="681" y="75"/>
                      </a:cubicBezTo>
                      <a:cubicBezTo>
                        <a:pt x="595" y="25"/>
                        <a:pt x="551" y="0"/>
                        <a:pt x="548" y="0"/>
                      </a:cubicBezTo>
                      <a:cubicBezTo>
                        <a:pt x="542" y="2"/>
                        <a:pt x="542" y="2"/>
                        <a:pt x="542" y="2"/>
                      </a:cubicBezTo>
                      <a:cubicBezTo>
                        <a:pt x="513" y="31"/>
                        <a:pt x="480" y="71"/>
                        <a:pt x="443" y="122"/>
                      </a:cubicBezTo>
                      <a:cubicBezTo>
                        <a:pt x="429" y="120"/>
                        <a:pt x="419" y="120"/>
                        <a:pt x="411" y="120"/>
                      </a:cubicBezTo>
                      <a:cubicBezTo>
                        <a:pt x="404" y="120"/>
                        <a:pt x="394" y="120"/>
                        <a:pt x="379" y="122"/>
                      </a:cubicBezTo>
                      <a:cubicBezTo>
                        <a:pt x="369" y="107"/>
                        <a:pt x="351" y="83"/>
                        <a:pt x="324" y="50"/>
                      </a:cubicBezTo>
                      <a:cubicBezTo>
                        <a:pt x="297" y="16"/>
                        <a:pt x="280" y="0"/>
                        <a:pt x="274" y="0"/>
                      </a:cubicBezTo>
                      <a:cubicBezTo>
                        <a:pt x="273" y="0"/>
                        <a:pt x="262" y="5"/>
                        <a:pt x="242" y="17"/>
                      </a:cubicBezTo>
                      <a:cubicBezTo>
                        <a:pt x="222" y="28"/>
                        <a:pt x="201" y="40"/>
                        <a:pt x="179" y="53"/>
                      </a:cubicBezTo>
                      <a:cubicBezTo>
                        <a:pt x="157" y="66"/>
                        <a:pt x="145" y="73"/>
                        <a:pt x="142" y="75"/>
                      </a:cubicBezTo>
                      <a:cubicBezTo>
                        <a:pt x="139" y="77"/>
                        <a:pt x="137" y="79"/>
                        <a:pt x="137" y="82"/>
                      </a:cubicBezTo>
                      <a:cubicBezTo>
                        <a:pt x="137" y="100"/>
                        <a:pt x="156" y="149"/>
                        <a:pt x="192" y="230"/>
                      </a:cubicBezTo>
                      <a:cubicBezTo>
                        <a:pt x="180" y="246"/>
                        <a:pt x="169" y="265"/>
                        <a:pt x="160" y="285"/>
                      </a:cubicBezTo>
                      <a:cubicBezTo>
                        <a:pt x="54" y="296"/>
                        <a:pt x="0" y="307"/>
                        <a:pt x="0" y="319"/>
                      </a:cubicBezTo>
                      <a:cubicBezTo>
                        <a:pt x="0" y="468"/>
                        <a:pt x="0" y="468"/>
                        <a:pt x="0" y="468"/>
                      </a:cubicBezTo>
                      <a:cubicBezTo>
                        <a:pt x="0" y="480"/>
                        <a:pt x="54" y="491"/>
                        <a:pt x="160" y="502"/>
                      </a:cubicBezTo>
                      <a:cubicBezTo>
                        <a:pt x="168" y="521"/>
                        <a:pt x="179" y="539"/>
                        <a:pt x="192" y="557"/>
                      </a:cubicBezTo>
                      <a:cubicBezTo>
                        <a:pt x="156" y="638"/>
                        <a:pt x="137" y="687"/>
                        <a:pt x="137" y="705"/>
                      </a:cubicBezTo>
                      <a:cubicBezTo>
                        <a:pt x="137" y="708"/>
                        <a:pt x="139" y="710"/>
                        <a:pt x="142" y="712"/>
                      </a:cubicBezTo>
                      <a:cubicBezTo>
                        <a:pt x="229" y="763"/>
                        <a:pt x="273" y="788"/>
                        <a:pt x="274" y="788"/>
                      </a:cubicBezTo>
                      <a:cubicBezTo>
                        <a:pt x="280" y="788"/>
                        <a:pt x="297" y="772"/>
                        <a:pt x="324" y="738"/>
                      </a:cubicBezTo>
                      <a:cubicBezTo>
                        <a:pt x="351" y="705"/>
                        <a:pt x="369" y="680"/>
                        <a:pt x="379" y="665"/>
                      </a:cubicBezTo>
                      <a:cubicBezTo>
                        <a:pt x="394" y="667"/>
                        <a:pt x="404" y="668"/>
                        <a:pt x="411" y="668"/>
                      </a:cubicBezTo>
                      <a:cubicBezTo>
                        <a:pt x="419" y="668"/>
                        <a:pt x="429" y="667"/>
                        <a:pt x="443" y="665"/>
                      </a:cubicBezTo>
                      <a:cubicBezTo>
                        <a:pt x="453" y="680"/>
                        <a:pt x="472" y="705"/>
                        <a:pt x="499" y="738"/>
                      </a:cubicBezTo>
                      <a:cubicBezTo>
                        <a:pt x="526" y="772"/>
                        <a:pt x="543" y="788"/>
                        <a:pt x="548" y="788"/>
                      </a:cubicBezTo>
                      <a:cubicBezTo>
                        <a:pt x="550" y="788"/>
                        <a:pt x="594" y="763"/>
                        <a:pt x="681" y="712"/>
                      </a:cubicBezTo>
                      <a:cubicBezTo>
                        <a:pt x="684" y="710"/>
                        <a:pt x="685" y="708"/>
                        <a:pt x="685" y="705"/>
                      </a:cubicBezTo>
                      <a:cubicBezTo>
                        <a:pt x="685" y="687"/>
                        <a:pt x="667" y="638"/>
                        <a:pt x="631" y="557"/>
                      </a:cubicBezTo>
                      <a:cubicBezTo>
                        <a:pt x="644" y="539"/>
                        <a:pt x="654" y="521"/>
                        <a:pt x="663" y="502"/>
                      </a:cubicBezTo>
                      <a:cubicBezTo>
                        <a:pt x="769" y="491"/>
                        <a:pt x="822" y="480"/>
                        <a:pt x="822" y="468"/>
                      </a:cubicBezTo>
                      <a:cubicBezTo>
                        <a:pt x="822" y="319"/>
                        <a:pt x="822" y="319"/>
                        <a:pt x="822" y="319"/>
                      </a:cubicBezTo>
                      <a:cubicBezTo>
                        <a:pt x="822" y="307"/>
                        <a:pt x="769" y="296"/>
                        <a:pt x="663" y="285"/>
                      </a:cubicBezTo>
                      <a:close/>
                      <a:moveTo>
                        <a:pt x="508" y="490"/>
                      </a:moveTo>
                      <a:cubicBezTo>
                        <a:pt x="481" y="517"/>
                        <a:pt x="449" y="531"/>
                        <a:pt x="411" y="531"/>
                      </a:cubicBezTo>
                      <a:cubicBezTo>
                        <a:pt x="374" y="531"/>
                        <a:pt x="341" y="517"/>
                        <a:pt x="315" y="490"/>
                      </a:cubicBezTo>
                      <a:cubicBezTo>
                        <a:pt x="288" y="464"/>
                        <a:pt x="274" y="431"/>
                        <a:pt x="274" y="394"/>
                      </a:cubicBezTo>
                      <a:cubicBezTo>
                        <a:pt x="274" y="356"/>
                        <a:pt x="288" y="324"/>
                        <a:pt x="315" y="297"/>
                      </a:cubicBezTo>
                      <a:cubicBezTo>
                        <a:pt x="342" y="270"/>
                        <a:pt x="374" y="257"/>
                        <a:pt x="411" y="257"/>
                      </a:cubicBezTo>
                      <a:cubicBezTo>
                        <a:pt x="448" y="257"/>
                        <a:pt x="481" y="270"/>
                        <a:pt x="508" y="297"/>
                      </a:cubicBezTo>
                      <a:cubicBezTo>
                        <a:pt x="535" y="324"/>
                        <a:pt x="548" y="356"/>
                        <a:pt x="548" y="394"/>
                      </a:cubicBezTo>
                      <a:cubicBezTo>
                        <a:pt x="548" y="431"/>
                        <a:pt x="535" y="464"/>
                        <a:pt x="508" y="49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125"/>
              <p:cNvGrpSpPr/>
              <p:nvPr/>
            </p:nvGrpSpPr>
            <p:grpSpPr>
              <a:xfrm>
                <a:off x="3248046" y="3532911"/>
                <a:ext cx="723468" cy="656840"/>
                <a:chOff x="-1187204" y="-850567"/>
                <a:chExt cx="8291512" cy="7527925"/>
              </a:xfrm>
              <a:solidFill>
                <a:schemeClr val="accent1"/>
              </a:solidFill>
            </p:grpSpPr>
            <p:grpSp>
              <p:nvGrpSpPr>
                <p:cNvPr id="124" name="Group 123"/>
                <p:cNvGrpSpPr/>
                <p:nvPr/>
              </p:nvGrpSpPr>
              <p:grpSpPr>
                <a:xfrm>
                  <a:off x="-1187204" y="-850567"/>
                  <a:ext cx="8291512" cy="7527925"/>
                  <a:chOff x="-1187204" y="-850567"/>
                  <a:chExt cx="8291512" cy="7527925"/>
                </a:xfrm>
                <a:grpFill/>
              </p:grpSpPr>
              <p:grpSp>
                <p:nvGrpSpPr>
                  <p:cNvPr id="122" name="Group 121"/>
                  <p:cNvGrpSpPr/>
                  <p:nvPr/>
                </p:nvGrpSpPr>
                <p:grpSpPr>
                  <a:xfrm>
                    <a:off x="-1187204" y="-850567"/>
                    <a:ext cx="8291512" cy="7527925"/>
                    <a:chOff x="-1187204" y="-850567"/>
                    <a:chExt cx="8291512" cy="7527925"/>
                  </a:xfrm>
                  <a:grpFill/>
                </p:grpSpPr>
                <p:sp>
                  <p:nvSpPr>
                    <p:cNvPr id="116" name="Freeform 23"/>
                    <p:cNvSpPr>
                      <a:spLocks/>
                    </p:cNvSpPr>
                    <p:nvPr/>
                  </p:nvSpPr>
                  <p:spPr bwMode="auto">
                    <a:xfrm>
                      <a:off x="1128958" y="-850567"/>
                      <a:ext cx="5975350" cy="7527925"/>
                    </a:xfrm>
                    <a:custGeom>
                      <a:avLst/>
                      <a:gdLst>
                        <a:gd name="T0" fmla="*/ 1241 w 1591"/>
                        <a:gd name="T1" fmla="*/ 505 h 2005"/>
                        <a:gd name="T2" fmla="*/ 802 w 1591"/>
                        <a:gd name="T3" fmla="*/ 0 h 2005"/>
                        <a:gd name="T4" fmla="*/ 95 w 1591"/>
                        <a:gd name="T5" fmla="*/ 0 h 2005"/>
                        <a:gd name="T6" fmla="*/ 0 w 1591"/>
                        <a:gd name="T7" fmla="*/ 95 h 2005"/>
                        <a:gd name="T8" fmla="*/ 0 w 1591"/>
                        <a:gd name="T9" fmla="*/ 666 h 2005"/>
                        <a:gd name="T10" fmla="*/ 119 w 1591"/>
                        <a:gd name="T11" fmla="*/ 672 h 2005"/>
                        <a:gd name="T12" fmla="*/ 119 w 1591"/>
                        <a:gd name="T13" fmla="*/ 119 h 2005"/>
                        <a:gd name="T14" fmla="*/ 754 w 1591"/>
                        <a:gd name="T15" fmla="*/ 119 h 2005"/>
                        <a:gd name="T16" fmla="*/ 1128 w 1591"/>
                        <a:gd name="T17" fmla="*/ 791 h 2005"/>
                        <a:gd name="T18" fmla="*/ 1473 w 1591"/>
                        <a:gd name="T19" fmla="*/ 547 h 2005"/>
                        <a:gd name="T20" fmla="*/ 1473 w 1591"/>
                        <a:gd name="T21" fmla="*/ 1886 h 2005"/>
                        <a:gd name="T22" fmla="*/ 528 w 1591"/>
                        <a:gd name="T23" fmla="*/ 1886 h 2005"/>
                        <a:gd name="T24" fmla="*/ 374 w 1591"/>
                        <a:gd name="T25" fmla="*/ 2005 h 2005"/>
                        <a:gd name="T26" fmla="*/ 1496 w 1591"/>
                        <a:gd name="T27" fmla="*/ 2005 h 2005"/>
                        <a:gd name="T28" fmla="*/ 1591 w 1591"/>
                        <a:gd name="T29" fmla="*/ 1910 h 2005"/>
                        <a:gd name="T30" fmla="*/ 1591 w 1591"/>
                        <a:gd name="T31" fmla="*/ 345 h 2005"/>
                        <a:gd name="T32" fmla="*/ 1241 w 1591"/>
                        <a:gd name="T33" fmla="*/ 505 h 2005"/>
                        <a:gd name="T34" fmla="*/ 1241 w 1591"/>
                        <a:gd name="T35" fmla="*/ 505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1" h="2005">
                          <a:moveTo>
                            <a:pt x="1241" y="505"/>
                          </a:moveTo>
                          <a:cubicBezTo>
                            <a:pt x="802" y="0"/>
                            <a:pt x="802" y="0"/>
                            <a:pt x="802" y="0"/>
                          </a:cubicBezTo>
                          <a:cubicBezTo>
                            <a:pt x="95" y="0"/>
                            <a:pt x="95" y="0"/>
                            <a:pt x="95" y="0"/>
                          </a:cubicBezTo>
                          <a:cubicBezTo>
                            <a:pt x="41" y="0"/>
                            <a:pt x="0" y="41"/>
                            <a:pt x="0" y="95"/>
                          </a:cubicBezTo>
                          <a:cubicBezTo>
                            <a:pt x="0" y="666"/>
                            <a:pt x="0" y="666"/>
                            <a:pt x="0" y="666"/>
                          </a:cubicBezTo>
                          <a:cubicBezTo>
                            <a:pt x="41" y="666"/>
                            <a:pt x="77" y="666"/>
                            <a:pt x="119" y="672"/>
                          </a:cubicBezTo>
                          <a:cubicBezTo>
                            <a:pt x="119" y="119"/>
                            <a:pt x="119" y="119"/>
                            <a:pt x="119" y="119"/>
                          </a:cubicBezTo>
                          <a:cubicBezTo>
                            <a:pt x="754" y="119"/>
                            <a:pt x="754" y="119"/>
                            <a:pt x="754" y="119"/>
                          </a:cubicBezTo>
                          <a:cubicBezTo>
                            <a:pt x="1128" y="791"/>
                            <a:pt x="1128" y="791"/>
                            <a:pt x="1128" y="791"/>
                          </a:cubicBezTo>
                          <a:cubicBezTo>
                            <a:pt x="1473" y="547"/>
                            <a:pt x="1473" y="547"/>
                            <a:pt x="1473" y="547"/>
                          </a:cubicBezTo>
                          <a:cubicBezTo>
                            <a:pt x="1473" y="1886"/>
                            <a:pt x="1473" y="1886"/>
                            <a:pt x="1473" y="1886"/>
                          </a:cubicBezTo>
                          <a:cubicBezTo>
                            <a:pt x="528" y="1886"/>
                            <a:pt x="528" y="1886"/>
                            <a:pt x="528" y="1886"/>
                          </a:cubicBezTo>
                          <a:cubicBezTo>
                            <a:pt x="481" y="1928"/>
                            <a:pt x="433" y="1969"/>
                            <a:pt x="374" y="2005"/>
                          </a:cubicBezTo>
                          <a:cubicBezTo>
                            <a:pt x="1496" y="2005"/>
                            <a:pt x="1496" y="2005"/>
                            <a:pt x="1496" y="2005"/>
                          </a:cubicBezTo>
                          <a:cubicBezTo>
                            <a:pt x="1550" y="2005"/>
                            <a:pt x="1591" y="1957"/>
                            <a:pt x="1591" y="1910"/>
                          </a:cubicBezTo>
                          <a:cubicBezTo>
                            <a:pt x="1591" y="345"/>
                            <a:pt x="1591" y="345"/>
                            <a:pt x="1591" y="345"/>
                          </a:cubicBezTo>
                          <a:cubicBezTo>
                            <a:pt x="1241" y="505"/>
                            <a:pt x="1241" y="505"/>
                            <a:pt x="1241" y="505"/>
                          </a:cubicBezTo>
                          <a:cubicBezTo>
                            <a:pt x="1241" y="505"/>
                            <a:pt x="1241" y="505"/>
                            <a:pt x="1241" y="505"/>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p:cNvSpPr>
                      <a:spLocks/>
                    </p:cNvSpPr>
                    <p:nvPr/>
                  </p:nvSpPr>
                  <p:spPr bwMode="auto">
                    <a:xfrm>
                      <a:off x="4272208" y="2986421"/>
                      <a:ext cx="1438275" cy="357188"/>
                    </a:xfrm>
                    <a:custGeom>
                      <a:avLst/>
                      <a:gdLst>
                        <a:gd name="T0" fmla="*/ 0 w 906"/>
                        <a:gd name="T1" fmla="*/ 0 h 225"/>
                        <a:gd name="T2" fmla="*/ 906 w 906"/>
                        <a:gd name="T3" fmla="*/ 0 h 225"/>
                        <a:gd name="T4" fmla="*/ 906 w 906"/>
                        <a:gd name="T5" fmla="*/ 225 h 225"/>
                        <a:gd name="T6" fmla="*/ 0 w 906"/>
                        <a:gd name="T7" fmla="*/ 225 h 225"/>
                        <a:gd name="T8" fmla="*/ 0 w 906"/>
                        <a:gd name="T9" fmla="*/ 0 h 225"/>
                        <a:gd name="T10" fmla="*/ 0 w 906"/>
                        <a:gd name="T11" fmla="*/ 0 h 225"/>
                      </a:gdLst>
                      <a:ahLst/>
                      <a:cxnLst>
                        <a:cxn ang="0">
                          <a:pos x="T0" y="T1"/>
                        </a:cxn>
                        <a:cxn ang="0">
                          <a:pos x="T2" y="T3"/>
                        </a:cxn>
                        <a:cxn ang="0">
                          <a:pos x="T4" y="T5"/>
                        </a:cxn>
                        <a:cxn ang="0">
                          <a:pos x="T6" y="T7"/>
                        </a:cxn>
                        <a:cxn ang="0">
                          <a:pos x="T8" y="T9"/>
                        </a:cxn>
                        <a:cxn ang="0">
                          <a:pos x="T10" y="T11"/>
                        </a:cxn>
                      </a:cxnLst>
                      <a:rect l="0" t="0" r="r" b="b"/>
                      <a:pathLst>
                        <a:path w="906" h="225">
                          <a:moveTo>
                            <a:pt x="0" y="0"/>
                          </a:moveTo>
                          <a:lnTo>
                            <a:pt x="906" y="0"/>
                          </a:lnTo>
                          <a:lnTo>
                            <a:pt x="906" y="225"/>
                          </a:lnTo>
                          <a:lnTo>
                            <a:pt x="0" y="225"/>
                          </a:lnTo>
                          <a:lnTo>
                            <a:pt x="0" y="0"/>
                          </a:ln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p:cNvSpPr>
                      <a:spLocks/>
                    </p:cNvSpPr>
                    <p:nvPr/>
                  </p:nvSpPr>
                  <p:spPr bwMode="auto">
                    <a:xfrm>
                      <a:off x="4272208" y="3973846"/>
                      <a:ext cx="1438275" cy="357188"/>
                    </a:xfrm>
                    <a:custGeom>
                      <a:avLst/>
                      <a:gdLst>
                        <a:gd name="T0" fmla="*/ 0 w 906"/>
                        <a:gd name="T1" fmla="*/ 0 h 225"/>
                        <a:gd name="T2" fmla="*/ 906 w 906"/>
                        <a:gd name="T3" fmla="*/ 0 h 225"/>
                        <a:gd name="T4" fmla="*/ 906 w 906"/>
                        <a:gd name="T5" fmla="*/ 225 h 225"/>
                        <a:gd name="T6" fmla="*/ 0 w 906"/>
                        <a:gd name="T7" fmla="*/ 225 h 225"/>
                        <a:gd name="T8" fmla="*/ 0 w 906"/>
                        <a:gd name="T9" fmla="*/ 0 h 225"/>
                        <a:gd name="T10" fmla="*/ 0 w 906"/>
                        <a:gd name="T11" fmla="*/ 0 h 225"/>
                      </a:gdLst>
                      <a:ahLst/>
                      <a:cxnLst>
                        <a:cxn ang="0">
                          <a:pos x="T0" y="T1"/>
                        </a:cxn>
                        <a:cxn ang="0">
                          <a:pos x="T2" y="T3"/>
                        </a:cxn>
                        <a:cxn ang="0">
                          <a:pos x="T4" y="T5"/>
                        </a:cxn>
                        <a:cxn ang="0">
                          <a:pos x="T6" y="T7"/>
                        </a:cxn>
                        <a:cxn ang="0">
                          <a:pos x="T8" y="T9"/>
                        </a:cxn>
                        <a:cxn ang="0">
                          <a:pos x="T10" y="T11"/>
                        </a:cxn>
                      </a:cxnLst>
                      <a:rect l="0" t="0" r="r" b="b"/>
                      <a:pathLst>
                        <a:path w="906" h="225">
                          <a:moveTo>
                            <a:pt x="0" y="0"/>
                          </a:moveTo>
                          <a:lnTo>
                            <a:pt x="906" y="0"/>
                          </a:lnTo>
                          <a:lnTo>
                            <a:pt x="906" y="225"/>
                          </a:lnTo>
                          <a:lnTo>
                            <a:pt x="0" y="225"/>
                          </a:lnTo>
                          <a:lnTo>
                            <a:pt x="0" y="0"/>
                          </a:ln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p:cNvSpPr>
                      <a:spLocks/>
                    </p:cNvSpPr>
                    <p:nvPr/>
                  </p:nvSpPr>
                  <p:spPr bwMode="auto">
                    <a:xfrm>
                      <a:off x="4272208" y="4961271"/>
                      <a:ext cx="989012" cy="371475"/>
                    </a:xfrm>
                    <a:custGeom>
                      <a:avLst/>
                      <a:gdLst>
                        <a:gd name="T0" fmla="*/ 0 w 623"/>
                        <a:gd name="T1" fmla="*/ 0 h 234"/>
                        <a:gd name="T2" fmla="*/ 623 w 623"/>
                        <a:gd name="T3" fmla="*/ 0 h 234"/>
                        <a:gd name="T4" fmla="*/ 623 w 623"/>
                        <a:gd name="T5" fmla="*/ 234 h 234"/>
                        <a:gd name="T6" fmla="*/ 0 w 623"/>
                        <a:gd name="T7" fmla="*/ 234 h 234"/>
                        <a:gd name="T8" fmla="*/ 0 w 623"/>
                        <a:gd name="T9" fmla="*/ 0 h 234"/>
                        <a:gd name="T10" fmla="*/ 0 w 623"/>
                        <a:gd name="T11" fmla="*/ 0 h 234"/>
                      </a:gdLst>
                      <a:ahLst/>
                      <a:cxnLst>
                        <a:cxn ang="0">
                          <a:pos x="T0" y="T1"/>
                        </a:cxn>
                        <a:cxn ang="0">
                          <a:pos x="T2" y="T3"/>
                        </a:cxn>
                        <a:cxn ang="0">
                          <a:pos x="T4" y="T5"/>
                        </a:cxn>
                        <a:cxn ang="0">
                          <a:pos x="T6" y="T7"/>
                        </a:cxn>
                        <a:cxn ang="0">
                          <a:pos x="T8" y="T9"/>
                        </a:cxn>
                        <a:cxn ang="0">
                          <a:pos x="T10" y="T11"/>
                        </a:cxn>
                      </a:cxnLst>
                      <a:rect l="0" t="0" r="r" b="b"/>
                      <a:pathLst>
                        <a:path w="623" h="234">
                          <a:moveTo>
                            <a:pt x="0" y="0"/>
                          </a:moveTo>
                          <a:lnTo>
                            <a:pt x="623" y="0"/>
                          </a:lnTo>
                          <a:lnTo>
                            <a:pt x="623" y="234"/>
                          </a:lnTo>
                          <a:lnTo>
                            <a:pt x="0" y="234"/>
                          </a:lnTo>
                          <a:lnTo>
                            <a:pt x="0" y="0"/>
                          </a:ln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EditPoints="1"/>
                    </p:cNvSpPr>
                    <p:nvPr/>
                  </p:nvSpPr>
                  <p:spPr bwMode="auto">
                    <a:xfrm>
                      <a:off x="-1187204" y="2092658"/>
                      <a:ext cx="4600575" cy="4584700"/>
                    </a:xfrm>
                    <a:custGeom>
                      <a:avLst/>
                      <a:gdLst>
                        <a:gd name="T0" fmla="*/ 1225 w 1225"/>
                        <a:gd name="T1" fmla="*/ 608 h 1221"/>
                        <a:gd name="T2" fmla="*/ 616 w 1225"/>
                        <a:gd name="T3" fmla="*/ 0 h 1221"/>
                        <a:gd name="T4" fmla="*/ 0 w 1225"/>
                        <a:gd name="T5" fmla="*/ 608 h 1221"/>
                        <a:gd name="T6" fmla="*/ 616 w 1225"/>
                        <a:gd name="T7" fmla="*/ 1221 h 1221"/>
                        <a:gd name="T8" fmla="*/ 1225 w 1225"/>
                        <a:gd name="T9" fmla="*/ 608 h 1221"/>
                        <a:gd name="T10" fmla="*/ 556 w 1225"/>
                        <a:gd name="T11" fmla="*/ 929 h 1221"/>
                        <a:gd name="T12" fmla="*/ 287 w 1225"/>
                        <a:gd name="T13" fmla="*/ 721 h 1221"/>
                        <a:gd name="T14" fmla="*/ 412 w 1225"/>
                        <a:gd name="T15" fmla="*/ 560 h 1221"/>
                        <a:gd name="T16" fmla="*/ 592 w 1225"/>
                        <a:gd name="T17" fmla="*/ 697 h 1221"/>
                        <a:gd name="T18" fmla="*/ 878 w 1225"/>
                        <a:gd name="T19" fmla="*/ 334 h 1221"/>
                        <a:gd name="T20" fmla="*/ 968 w 1225"/>
                        <a:gd name="T21" fmla="*/ 405 h 1221"/>
                        <a:gd name="T22" fmla="*/ 556 w 1225"/>
                        <a:gd name="T23" fmla="*/ 929 h 1221"/>
                        <a:gd name="T24" fmla="*/ 556 w 1225"/>
                        <a:gd name="T25" fmla="*/ 929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5" h="1221">
                          <a:moveTo>
                            <a:pt x="1225" y="608"/>
                          </a:moveTo>
                          <a:cubicBezTo>
                            <a:pt x="1225" y="274"/>
                            <a:pt x="956" y="0"/>
                            <a:pt x="616" y="0"/>
                          </a:cubicBezTo>
                          <a:cubicBezTo>
                            <a:pt x="275" y="0"/>
                            <a:pt x="0" y="274"/>
                            <a:pt x="0" y="608"/>
                          </a:cubicBezTo>
                          <a:cubicBezTo>
                            <a:pt x="0" y="947"/>
                            <a:pt x="275" y="1221"/>
                            <a:pt x="616" y="1221"/>
                          </a:cubicBezTo>
                          <a:cubicBezTo>
                            <a:pt x="956" y="1221"/>
                            <a:pt x="1225" y="947"/>
                            <a:pt x="1225" y="608"/>
                          </a:cubicBezTo>
                          <a:close/>
                          <a:moveTo>
                            <a:pt x="556" y="929"/>
                          </a:moveTo>
                          <a:cubicBezTo>
                            <a:pt x="287" y="721"/>
                            <a:pt x="287" y="721"/>
                            <a:pt x="287" y="721"/>
                          </a:cubicBezTo>
                          <a:cubicBezTo>
                            <a:pt x="412" y="560"/>
                            <a:pt x="412" y="560"/>
                            <a:pt x="412" y="560"/>
                          </a:cubicBezTo>
                          <a:cubicBezTo>
                            <a:pt x="592" y="697"/>
                            <a:pt x="592" y="697"/>
                            <a:pt x="592" y="697"/>
                          </a:cubicBezTo>
                          <a:cubicBezTo>
                            <a:pt x="878" y="334"/>
                            <a:pt x="878" y="334"/>
                            <a:pt x="878" y="334"/>
                          </a:cubicBezTo>
                          <a:cubicBezTo>
                            <a:pt x="968" y="405"/>
                            <a:pt x="968" y="405"/>
                            <a:pt x="968" y="405"/>
                          </a:cubicBezTo>
                          <a:cubicBezTo>
                            <a:pt x="556" y="929"/>
                            <a:pt x="556" y="929"/>
                            <a:pt x="556" y="929"/>
                          </a:cubicBezTo>
                          <a:cubicBezTo>
                            <a:pt x="556" y="929"/>
                            <a:pt x="556" y="929"/>
                            <a:pt x="556" y="929"/>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3" name="Oval 122"/>
                  <p:cNvSpPr/>
                  <p:nvPr/>
                </p:nvSpPr>
                <p:spPr bwMode="auto">
                  <a:xfrm>
                    <a:off x="-755448" y="2577184"/>
                    <a:ext cx="3850106" cy="3850106"/>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5" name="Freeform 681"/>
                <p:cNvSpPr>
                  <a:spLocks noEditPoints="1"/>
                </p:cNvSpPr>
                <p:nvPr/>
              </p:nvSpPr>
              <p:spPr bwMode="auto">
                <a:xfrm>
                  <a:off x="46348" y="2786188"/>
                  <a:ext cx="2121852" cy="3197640"/>
                </a:xfrm>
                <a:custGeom>
                  <a:avLst/>
                  <a:gdLst>
                    <a:gd name="T0" fmla="*/ 110 w 181"/>
                    <a:gd name="T1" fmla="*/ 116 h 273"/>
                    <a:gd name="T2" fmla="*/ 110 w 181"/>
                    <a:gd name="T3" fmla="*/ 71 h 273"/>
                    <a:gd name="T4" fmla="*/ 134 w 181"/>
                    <a:gd name="T5" fmla="*/ 97 h 273"/>
                    <a:gd name="T6" fmla="*/ 177 w 181"/>
                    <a:gd name="T7" fmla="*/ 97 h 273"/>
                    <a:gd name="T8" fmla="*/ 110 w 181"/>
                    <a:gd name="T9" fmla="*/ 29 h 273"/>
                    <a:gd name="T10" fmla="*/ 110 w 181"/>
                    <a:gd name="T11" fmla="*/ 0 h 273"/>
                    <a:gd name="T12" fmla="*/ 69 w 181"/>
                    <a:gd name="T13" fmla="*/ 0 h 273"/>
                    <a:gd name="T14" fmla="*/ 69 w 181"/>
                    <a:gd name="T15" fmla="*/ 29 h 273"/>
                    <a:gd name="T16" fmla="*/ 4 w 181"/>
                    <a:gd name="T17" fmla="*/ 93 h 273"/>
                    <a:gd name="T18" fmla="*/ 69 w 181"/>
                    <a:gd name="T19" fmla="*/ 152 h 273"/>
                    <a:gd name="T20" fmla="*/ 69 w 181"/>
                    <a:gd name="T21" fmla="*/ 201 h 273"/>
                    <a:gd name="T22" fmla="*/ 43 w 181"/>
                    <a:gd name="T23" fmla="*/ 168 h 273"/>
                    <a:gd name="T24" fmla="*/ 0 w 181"/>
                    <a:gd name="T25" fmla="*/ 168 h 273"/>
                    <a:gd name="T26" fmla="*/ 69 w 181"/>
                    <a:gd name="T27" fmla="*/ 243 h 273"/>
                    <a:gd name="T28" fmla="*/ 69 w 181"/>
                    <a:gd name="T29" fmla="*/ 273 h 273"/>
                    <a:gd name="T30" fmla="*/ 110 w 181"/>
                    <a:gd name="T31" fmla="*/ 273 h 273"/>
                    <a:gd name="T32" fmla="*/ 110 w 181"/>
                    <a:gd name="T33" fmla="*/ 243 h 273"/>
                    <a:gd name="T34" fmla="*/ 181 w 181"/>
                    <a:gd name="T35" fmla="*/ 175 h 273"/>
                    <a:gd name="T36" fmla="*/ 110 w 181"/>
                    <a:gd name="T37" fmla="*/ 116 h 273"/>
                    <a:gd name="T38" fmla="*/ 70 w 181"/>
                    <a:gd name="T39" fmla="*/ 108 h 273"/>
                    <a:gd name="T40" fmla="*/ 70 w 181"/>
                    <a:gd name="T41" fmla="*/ 71 h 273"/>
                    <a:gd name="T42" fmla="*/ 70 w 181"/>
                    <a:gd name="T43" fmla="*/ 108 h 273"/>
                    <a:gd name="T44" fmla="*/ 111 w 181"/>
                    <a:gd name="T45" fmla="*/ 201 h 273"/>
                    <a:gd name="T46" fmla="*/ 111 w 181"/>
                    <a:gd name="T47" fmla="*/ 159 h 273"/>
                    <a:gd name="T48" fmla="*/ 111 w 181"/>
                    <a:gd name="T49" fmla="*/ 20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273">
                      <a:moveTo>
                        <a:pt x="110" y="116"/>
                      </a:moveTo>
                      <a:cubicBezTo>
                        <a:pt x="110" y="71"/>
                        <a:pt x="110" y="71"/>
                        <a:pt x="110" y="71"/>
                      </a:cubicBezTo>
                      <a:cubicBezTo>
                        <a:pt x="123" y="72"/>
                        <a:pt x="133" y="84"/>
                        <a:pt x="134" y="97"/>
                      </a:cubicBezTo>
                      <a:cubicBezTo>
                        <a:pt x="177" y="97"/>
                        <a:pt x="177" y="97"/>
                        <a:pt x="177" y="97"/>
                      </a:cubicBezTo>
                      <a:cubicBezTo>
                        <a:pt x="177" y="54"/>
                        <a:pt x="137" y="31"/>
                        <a:pt x="110" y="29"/>
                      </a:cubicBezTo>
                      <a:cubicBezTo>
                        <a:pt x="110" y="0"/>
                        <a:pt x="110" y="0"/>
                        <a:pt x="110" y="0"/>
                      </a:cubicBezTo>
                      <a:cubicBezTo>
                        <a:pt x="69" y="0"/>
                        <a:pt x="69" y="0"/>
                        <a:pt x="69" y="0"/>
                      </a:cubicBezTo>
                      <a:cubicBezTo>
                        <a:pt x="69" y="29"/>
                        <a:pt x="69" y="29"/>
                        <a:pt x="69" y="29"/>
                      </a:cubicBezTo>
                      <a:cubicBezTo>
                        <a:pt x="57" y="29"/>
                        <a:pt x="4" y="44"/>
                        <a:pt x="4" y="93"/>
                      </a:cubicBezTo>
                      <a:cubicBezTo>
                        <a:pt x="4" y="136"/>
                        <a:pt x="43" y="148"/>
                        <a:pt x="69" y="152"/>
                      </a:cubicBezTo>
                      <a:cubicBezTo>
                        <a:pt x="69" y="201"/>
                        <a:pt x="69" y="201"/>
                        <a:pt x="69" y="201"/>
                      </a:cubicBezTo>
                      <a:cubicBezTo>
                        <a:pt x="50" y="196"/>
                        <a:pt x="46" y="180"/>
                        <a:pt x="43" y="168"/>
                      </a:cubicBezTo>
                      <a:cubicBezTo>
                        <a:pt x="0" y="168"/>
                        <a:pt x="0" y="168"/>
                        <a:pt x="0" y="168"/>
                      </a:cubicBezTo>
                      <a:cubicBezTo>
                        <a:pt x="3" y="217"/>
                        <a:pt x="46" y="239"/>
                        <a:pt x="69" y="243"/>
                      </a:cubicBezTo>
                      <a:cubicBezTo>
                        <a:pt x="69" y="273"/>
                        <a:pt x="69" y="273"/>
                        <a:pt x="69" y="273"/>
                      </a:cubicBezTo>
                      <a:cubicBezTo>
                        <a:pt x="110" y="273"/>
                        <a:pt x="110" y="273"/>
                        <a:pt x="110" y="273"/>
                      </a:cubicBezTo>
                      <a:cubicBezTo>
                        <a:pt x="110" y="243"/>
                        <a:pt x="110" y="243"/>
                        <a:pt x="110" y="243"/>
                      </a:cubicBezTo>
                      <a:cubicBezTo>
                        <a:pt x="143" y="242"/>
                        <a:pt x="181" y="214"/>
                        <a:pt x="181" y="175"/>
                      </a:cubicBezTo>
                      <a:cubicBezTo>
                        <a:pt x="181" y="131"/>
                        <a:pt x="143" y="119"/>
                        <a:pt x="110" y="116"/>
                      </a:cubicBezTo>
                      <a:close/>
                      <a:moveTo>
                        <a:pt x="70" y="108"/>
                      </a:moveTo>
                      <a:cubicBezTo>
                        <a:pt x="41" y="108"/>
                        <a:pt x="40" y="76"/>
                        <a:pt x="70" y="71"/>
                      </a:cubicBezTo>
                      <a:lnTo>
                        <a:pt x="70" y="108"/>
                      </a:lnTo>
                      <a:close/>
                      <a:moveTo>
                        <a:pt x="111" y="201"/>
                      </a:moveTo>
                      <a:cubicBezTo>
                        <a:pt x="111" y="159"/>
                        <a:pt x="111" y="159"/>
                        <a:pt x="111" y="159"/>
                      </a:cubicBezTo>
                      <a:cubicBezTo>
                        <a:pt x="146" y="160"/>
                        <a:pt x="150" y="196"/>
                        <a:pt x="111" y="201"/>
                      </a:cubicBezTo>
                      <a:close/>
                    </a:path>
                  </a:pathLst>
                </a:custGeom>
                <a:solidFill>
                  <a:srgbClr val="E8E8E8"/>
                </a:solidFill>
                <a:ln>
                  <a:noFill/>
                </a:ln>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sp>
            <p:nvSpPr>
              <p:cNvPr id="130" name="Freeform 31"/>
              <p:cNvSpPr>
                <a:spLocks noEditPoints="1"/>
              </p:cNvSpPr>
              <p:nvPr/>
            </p:nvSpPr>
            <p:spPr bwMode="auto">
              <a:xfrm>
                <a:off x="4362903" y="3566296"/>
                <a:ext cx="582544" cy="590070"/>
              </a:xfrm>
              <a:custGeom>
                <a:avLst/>
                <a:gdLst>
                  <a:gd name="T0" fmla="*/ 1003 w 1571"/>
                  <a:gd name="T1" fmla="*/ 721 h 1590"/>
                  <a:gd name="T2" fmla="*/ 1072 w 1571"/>
                  <a:gd name="T3" fmla="*/ 700 h 1590"/>
                  <a:gd name="T4" fmla="*/ 1093 w 1571"/>
                  <a:gd name="T5" fmla="*/ 679 h 1590"/>
                  <a:gd name="T6" fmla="*/ 1114 w 1571"/>
                  <a:gd name="T7" fmla="*/ 615 h 1590"/>
                  <a:gd name="T8" fmla="*/ 1135 w 1571"/>
                  <a:gd name="T9" fmla="*/ 636 h 1590"/>
                  <a:gd name="T10" fmla="*/ 1204 w 1571"/>
                  <a:gd name="T11" fmla="*/ 525 h 1590"/>
                  <a:gd name="T12" fmla="*/ 982 w 1571"/>
                  <a:gd name="T13" fmla="*/ 1087 h 1590"/>
                  <a:gd name="T14" fmla="*/ 1003 w 1571"/>
                  <a:gd name="T15" fmla="*/ 1113 h 1590"/>
                  <a:gd name="T16" fmla="*/ 1072 w 1571"/>
                  <a:gd name="T17" fmla="*/ 1134 h 1590"/>
                  <a:gd name="T18" fmla="*/ 1045 w 1571"/>
                  <a:gd name="T19" fmla="*/ 1156 h 1590"/>
                  <a:gd name="T20" fmla="*/ 1157 w 1571"/>
                  <a:gd name="T21" fmla="*/ 1219 h 1590"/>
                  <a:gd name="T22" fmla="*/ 1178 w 1571"/>
                  <a:gd name="T23" fmla="*/ 1288 h 1590"/>
                  <a:gd name="T24" fmla="*/ 1204 w 1571"/>
                  <a:gd name="T25" fmla="*/ 1309 h 1590"/>
                  <a:gd name="T26" fmla="*/ 589 w 1571"/>
                  <a:gd name="T27" fmla="*/ 1087 h 1590"/>
                  <a:gd name="T28" fmla="*/ 568 w 1571"/>
                  <a:gd name="T29" fmla="*/ 1065 h 1590"/>
                  <a:gd name="T30" fmla="*/ 499 w 1571"/>
                  <a:gd name="T31" fmla="*/ 1177 h 1590"/>
                  <a:gd name="T32" fmla="*/ 435 w 1571"/>
                  <a:gd name="T33" fmla="*/ 1198 h 1590"/>
                  <a:gd name="T34" fmla="*/ 409 w 1571"/>
                  <a:gd name="T35" fmla="*/ 1219 h 1590"/>
                  <a:gd name="T36" fmla="*/ 387 w 1571"/>
                  <a:gd name="T37" fmla="*/ 1288 h 1590"/>
                  <a:gd name="T38" fmla="*/ 366 w 1571"/>
                  <a:gd name="T39" fmla="*/ 1267 h 1590"/>
                  <a:gd name="T40" fmla="*/ 541 w 1571"/>
                  <a:gd name="T41" fmla="*/ 748 h 1590"/>
                  <a:gd name="T42" fmla="*/ 520 w 1571"/>
                  <a:gd name="T43" fmla="*/ 679 h 1590"/>
                  <a:gd name="T44" fmla="*/ 499 w 1571"/>
                  <a:gd name="T45" fmla="*/ 657 h 1590"/>
                  <a:gd name="T46" fmla="*/ 435 w 1571"/>
                  <a:gd name="T47" fmla="*/ 636 h 1590"/>
                  <a:gd name="T48" fmla="*/ 456 w 1571"/>
                  <a:gd name="T49" fmla="*/ 615 h 1590"/>
                  <a:gd name="T50" fmla="*/ 345 w 1571"/>
                  <a:gd name="T51" fmla="*/ 546 h 1590"/>
                  <a:gd name="T52" fmla="*/ 382 w 1571"/>
                  <a:gd name="T53" fmla="*/ 340 h 1590"/>
                  <a:gd name="T54" fmla="*/ 26 w 1571"/>
                  <a:gd name="T55" fmla="*/ 472 h 1590"/>
                  <a:gd name="T56" fmla="*/ 122 w 1571"/>
                  <a:gd name="T57" fmla="*/ 255 h 1590"/>
                  <a:gd name="T58" fmla="*/ 382 w 1571"/>
                  <a:gd name="T59" fmla="*/ 340 h 1590"/>
                  <a:gd name="T60" fmla="*/ 191 w 1571"/>
                  <a:gd name="T61" fmla="*/ 0 h 1590"/>
                  <a:gd name="T62" fmla="*/ 1571 w 1571"/>
                  <a:gd name="T63" fmla="*/ 340 h 1590"/>
                  <a:gd name="T64" fmla="*/ 1215 w 1571"/>
                  <a:gd name="T65" fmla="*/ 472 h 1590"/>
                  <a:gd name="T66" fmla="*/ 1311 w 1571"/>
                  <a:gd name="T67" fmla="*/ 255 h 1590"/>
                  <a:gd name="T68" fmla="*/ 1571 w 1571"/>
                  <a:gd name="T69" fmla="*/ 340 h 1590"/>
                  <a:gd name="T70" fmla="*/ 1380 w 1571"/>
                  <a:gd name="T71" fmla="*/ 0 h 1590"/>
                  <a:gd name="T72" fmla="*/ 1571 w 1571"/>
                  <a:gd name="T73" fmla="*/ 1458 h 1590"/>
                  <a:gd name="T74" fmla="*/ 1215 w 1571"/>
                  <a:gd name="T75" fmla="*/ 1590 h 1590"/>
                  <a:gd name="T76" fmla="*/ 1311 w 1571"/>
                  <a:gd name="T77" fmla="*/ 1373 h 1590"/>
                  <a:gd name="T78" fmla="*/ 1571 w 1571"/>
                  <a:gd name="T79" fmla="*/ 1458 h 1590"/>
                  <a:gd name="T80" fmla="*/ 1380 w 1571"/>
                  <a:gd name="T81" fmla="*/ 1118 h 1590"/>
                  <a:gd name="T82" fmla="*/ 382 w 1571"/>
                  <a:gd name="T83" fmla="*/ 1458 h 1590"/>
                  <a:gd name="T84" fmla="*/ 26 w 1571"/>
                  <a:gd name="T85" fmla="*/ 1590 h 1590"/>
                  <a:gd name="T86" fmla="*/ 122 w 1571"/>
                  <a:gd name="T87" fmla="*/ 1373 h 1590"/>
                  <a:gd name="T88" fmla="*/ 382 w 1571"/>
                  <a:gd name="T89" fmla="*/ 1458 h 1590"/>
                  <a:gd name="T90" fmla="*/ 191 w 1571"/>
                  <a:gd name="T91" fmla="*/ 1118 h 1590"/>
                  <a:gd name="T92" fmla="*/ 663 w 1571"/>
                  <a:gd name="T93" fmla="*/ 615 h 1590"/>
                  <a:gd name="T94" fmla="*/ 780 w 1571"/>
                  <a:gd name="T95" fmla="*/ 769 h 1590"/>
                  <a:gd name="T96" fmla="*/ 796 w 1571"/>
                  <a:gd name="T97" fmla="*/ 933 h 1590"/>
                  <a:gd name="T98" fmla="*/ 1008 w 1571"/>
                  <a:gd name="T99" fmla="*/ 869 h 1590"/>
                  <a:gd name="T100" fmla="*/ 584 w 1571"/>
                  <a:gd name="T101" fmla="*/ 1028 h 1590"/>
                  <a:gd name="T102" fmla="*/ 695 w 1571"/>
                  <a:gd name="T103" fmla="*/ 769 h 1590"/>
                  <a:gd name="T104" fmla="*/ 769 w 1571"/>
                  <a:gd name="T105" fmla="*/ 827 h 1590"/>
                  <a:gd name="T106" fmla="*/ 764 w 1571"/>
                  <a:gd name="T107" fmla="*/ 795 h 1590"/>
                  <a:gd name="T108" fmla="*/ 780 w 1571"/>
                  <a:gd name="T109" fmla="*/ 795 h 1590"/>
                  <a:gd name="T110" fmla="*/ 791 w 1571"/>
                  <a:gd name="T111" fmla="*/ 82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1" h="1590">
                    <a:moveTo>
                      <a:pt x="1003" y="769"/>
                    </a:moveTo>
                    <a:cubicBezTo>
                      <a:pt x="982" y="748"/>
                      <a:pt x="982" y="748"/>
                      <a:pt x="982" y="748"/>
                    </a:cubicBezTo>
                    <a:cubicBezTo>
                      <a:pt x="1003" y="721"/>
                      <a:pt x="1003" y="721"/>
                      <a:pt x="1003" y="721"/>
                    </a:cubicBezTo>
                    <a:cubicBezTo>
                      <a:pt x="1024" y="748"/>
                      <a:pt x="1024" y="748"/>
                      <a:pt x="1024" y="748"/>
                    </a:cubicBezTo>
                    <a:cubicBezTo>
                      <a:pt x="1003" y="769"/>
                      <a:pt x="1003" y="769"/>
                      <a:pt x="1003" y="769"/>
                    </a:cubicBezTo>
                    <a:close/>
                    <a:moveTo>
                      <a:pt x="1072" y="700"/>
                    </a:moveTo>
                    <a:cubicBezTo>
                      <a:pt x="1045" y="679"/>
                      <a:pt x="1045" y="679"/>
                      <a:pt x="1045" y="679"/>
                    </a:cubicBezTo>
                    <a:cubicBezTo>
                      <a:pt x="1072" y="657"/>
                      <a:pt x="1072" y="657"/>
                      <a:pt x="1072" y="657"/>
                    </a:cubicBezTo>
                    <a:cubicBezTo>
                      <a:pt x="1093" y="679"/>
                      <a:pt x="1093" y="679"/>
                      <a:pt x="1093" y="679"/>
                    </a:cubicBezTo>
                    <a:cubicBezTo>
                      <a:pt x="1072" y="700"/>
                      <a:pt x="1072" y="700"/>
                      <a:pt x="1072" y="700"/>
                    </a:cubicBezTo>
                    <a:close/>
                    <a:moveTo>
                      <a:pt x="1135" y="636"/>
                    </a:moveTo>
                    <a:cubicBezTo>
                      <a:pt x="1114" y="615"/>
                      <a:pt x="1114" y="615"/>
                      <a:pt x="1114" y="615"/>
                    </a:cubicBezTo>
                    <a:cubicBezTo>
                      <a:pt x="1135" y="589"/>
                      <a:pt x="1135" y="589"/>
                      <a:pt x="1135" y="589"/>
                    </a:cubicBezTo>
                    <a:cubicBezTo>
                      <a:pt x="1157" y="615"/>
                      <a:pt x="1157" y="615"/>
                      <a:pt x="1157" y="615"/>
                    </a:cubicBezTo>
                    <a:cubicBezTo>
                      <a:pt x="1135" y="636"/>
                      <a:pt x="1135" y="636"/>
                      <a:pt x="1135" y="636"/>
                    </a:cubicBezTo>
                    <a:close/>
                    <a:moveTo>
                      <a:pt x="1204" y="567"/>
                    </a:moveTo>
                    <a:cubicBezTo>
                      <a:pt x="1178" y="546"/>
                      <a:pt x="1178" y="546"/>
                      <a:pt x="1178" y="546"/>
                    </a:cubicBezTo>
                    <a:cubicBezTo>
                      <a:pt x="1204" y="525"/>
                      <a:pt x="1204" y="525"/>
                      <a:pt x="1204" y="525"/>
                    </a:cubicBezTo>
                    <a:cubicBezTo>
                      <a:pt x="1226" y="546"/>
                      <a:pt x="1226" y="546"/>
                      <a:pt x="1226" y="546"/>
                    </a:cubicBezTo>
                    <a:cubicBezTo>
                      <a:pt x="1204" y="567"/>
                      <a:pt x="1204" y="567"/>
                      <a:pt x="1204" y="567"/>
                    </a:cubicBezTo>
                    <a:close/>
                    <a:moveTo>
                      <a:pt x="982" y="1087"/>
                    </a:moveTo>
                    <a:cubicBezTo>
                      <a:pt x="1003" y="1065"/>
                      <a:pt x="1003" y="1065"/>
                      <a:pt x="1003" y="1065"/>
                    </a:cubicBezTo>
                    <a:cubicBezTo>
                      <a:pt x="1024" y="1087"/>
                      <a:pt x="1024" y="1087"/>
                      <a:pt x="1024" y="1087"/>
                    </a:cubicBezTo>
                    <a:cubicBezTo>
                      <a:pt x="1003" y="1113"/>
                      <a:pt x="1003" y="1113"/>
                      <a:pt x="1003" y="1113"/>
                    </a:cubicBezTo>
                    <a:cubicBezTo>
                      <a:pt x="982" y="1087"/>
                      <a:pt x="982" y="1087"/>
                      <a:pt x="982" y="1087"/>
                    </a:cubicBezTo>
                    <a:close/>
                    <a:moveTo>
                      <a:pt x="1045" y="1156"/>
                    </a:moveTo>
                    <a:cubicBezTo>
                      <a:pt x="1072" y="1134"/>
                      <a:pt x="1072" y="1134"/>
                      <a:pt x="1072" y="1134"/>
                    </a:cubicBezTo>
                    <a:cubicBezTo>
                      <a:pt x="1093" y="1156"/>
                      <a:pt x="1093" y="1156"/>
                      <a:pt x="1093" y="1156"/>
                    </a:cubicBezTo>
                    <a:cubicBezTo>
                      <a:pt x="1072" y="1177"/>
                      <a:pt x="1072" y="1177"/>
                      <a:pt x="1072" y="1177"/>
                    </a:cubicBezTo>
                    <a:cubicBezTo>
                      <a:pt x="1045" y="1156"/>
                      <a:pt x="1045" y="1156"/>
                      <a:pt x="1045" y="1156"/>
                    </a:cubicBezTo>
                    <a:close/>
                    <a:moveTo>
                      <a:pt x="1114" y="1219"/>
                    </a:moveTo>
                    <a:cubicBezTo>
                      <a:pt x="1135" y="1198"/>
                      <a:pt x="1135" y="1198"/>
                      <a:pt x="1135" y="1198"/>
                    </a:cubicBezTo>
                    <a:cubicBezTo>
                      <a:pt x="1157" y="1219"/>
                      <a:pt x="1157" y="1219"/>
                      <a:pt x="1157" y="1219"/>
                    </a:cubicBezTo>
                    <a:cubicBezTo>
                      <a:pt x="1135" y="1246"/>
                      <a:pt x="1135" y="1246"/>
                      <a:pt x="1135" y="1246"/>
                    </a:cubicBezTo>
                    <a:cubicBezTo>
                      <a:pt x="1114" y="1219"/>
                      <a:pt x="1114" y="1219"/>
                      <a:pt x="1114" y="1219"/>
                    </a:cubicBezTo>
                    <a:close/>
                    <a:moveTo>
                      <a:pt x="1178" y="1288"/>
                    </a:moveTo>
                    <a:cubicBezTo>
                      <a:pt x="1204" y="1267"/>
                      <a:pt x="1204" y="1267"/>
                      <a:pt x="1204" y="1267"/>
                    </a:cubicBezTo>
                    <a:cubicBezTo>
                      <a:pt x="1226" y="1288"/>
                      <a:pt x="1226" y="1288"/>
                      <a:pt x="1226" y="1288"/>
                    </a:cubicBezTo>
                    <a:cubicBezTo>
                      <a:pt x="1204" y="1309"/>
                      <a:pt x="1204" y="1309"/>
                      <a:pt x="1204" y="1309"/>
                    </a:cubicBezTo>
                    <a:cubicBezTo>
                      <a:pt x="1178" y="1288"/>
                      <a:pt x="1178" y="1288"/>
                      <a:pt x="1178" y="1288"/>
                    </a:cubicBezTo>
                    <a:close/>
                    <a:moveTo>
                      <a:pt x="568" y="1065"/>
                    </a:moveTo>
                    <a:cubicBezTo>
                      <a:pt x="589" y="1087"/>
                      <a:pt x="589" y="1087"/>
                      <a:pt x="589" y="1087"/>
                    </a:cubicBezTo>
                    <a:cubicBezTo>
                      <a:pt x="568" y="1113"/>
                      <a:pt x="568" y="1113"/>
                      <a:pt x="568" y="1113"/>
                    </a:cubicBezTo>
                    <a:cubicBezTo>
                      <a:pt x="541" y="1087"/>
                      <a:pt x="541" y="1087"/>
                      <a:pt x="541" y="1087"/>
                    </a:cubicBezTo>
                    <a:cubicBezTo>
                      <a:pt x="568" y="1065"/>
                      <a:pt x="568" y="1065"/>
                      <a:pt x="568" y="1065"/>
                    </a:cubicBezTo>
                    <a:close/>
                    <a:moveTo>
                      <a:pt x="499" y="1134"/>
                    </a:moveTo>
                    <a:cubicBezTo>
                      <a:pt x="520" y="1156"/>
                      <a:pt x="520" y="1156"/>
                      <a:pt x="520" y="1156"/>
                    </a:cubicBezTo>
                    <a:cubicBezTo>
                      <a:pt x="499" y="1177"/>
                      <a:pt x="499" y="1177"/>
                      <a:pt x="499" y="1177"/>
                    </a:cubicBezTo>
                    <a:cubicBezTo>
                      <a:pt x="478" y="1156"/>
                      <a:pt x="478" y="1156"/>
                      <a:pt x="478" y="1156"/>
                    </a:cubicBezTo>
                    <a:cubicBezTo>
                      <a:pt x="499" y="1134"/>
                      <a:pt x="499" y="1134"/>
                      <a:pt x="499" y="1134"/>
                    </a:cubicBezTo>
                    <a:close/>
                    <a:moveTo>
                      <a:pt x="435" y="1198"/>
                    </a:moveTo>
                    <a:cubicBezTo>
                      <a:pt x="456" y="1219"/>
                      <a:pt x="456" y="1219"/>
                      <a:pt x="456" y="1219"/>
                    </a:cubicBezTo>
                    <a:cubicBezTo>
                      <a:pt x="435" y="1246"/>
                      <a:pt x="435" y="1246"/>
                      <a:pt x="435" y="1246"/>
                    </a:cubicBezTo>
                    <a:cubicBezTo>
                      <a:pt x="409" y="1219"/>
                      <a:pt x="409" y="1219"/>
                      <a:pt x="409" y="1219"/>
                    </a:cubicBezTo>
                    <a:cubicBezTo>
                      <a:pt x="435" y="1198"/>
                      <a:pt x="435" y="1198"/>
                      <a:pt x="435" y="1198"/>
                    </a:cubicBezTo>
                    <a:close/>
                    <a:moveTo>
                      <a:pt x="366" y="1267"/>
                    </a:moveTo>
                    <a:cubicBezTo>
                      <a:pt x="387" y="1288"/>
                      <a:pt x="387" y="1288"/>
                      <a:pt x="387" y="1288"/>
                    </a:cubicBezTo>
                    <a:cubicBezTo>
                      <a:pt x="366" y="1309"/>
                      <a:pt x="366" y="1309"/>
                      <a:pt x="366" y="1309"/>
                    </a:cubicBezTo>
                    <a:cubicBezTo>
                      <a:pt x="345" y="1288"/>
                      <a:pt x="345" y="1288"/>
                      <a:pt x="345" y="1288"/>
                    </a:cubicBezTo>
                    <a:cubicBezTo>
                      <a:pt x="366" y="1267"/>
                      <a:pt x="366" y="1267"/>
                      <a:pt x="366" y="1267"/>
                    </a:cubicBezTo>
                    <a:close/>
                    <a:moveTo>
                      <a:pt x="589" y="748"/>
                    </a:moveTo>
                    <a:cubicBezTo>
                      <a:pt x="568" y="769"/>
                      <a:pt x="568" y="769"/>
                      <a:pt x="568" y="769"/>
                    </a:cubicBezTo>
                    <a:cubicBezTo>
                      <a:pt x="541" y="748"/>
                      <a:pt x="541" y="748"/>
                      <a:pt x="541" y="748"/>
                    </a:cubicBezTo>
                    <a:cubicBezTo>
                      <a:pt x="568" y="721"/>
                      <a:pt x="568" y="721"/>
                      <a:pt x="568" y="721"/>
                    </a:cubicBezTo>
                    <a:cubicBezTo>
                      <a:pt x="589" y="748"/>
                      <a:pt x="589" y="748"/>
                      <a:pt x="589" y="748"/>
                    </a:cubicBezTo>
                    <a:close/>
                    <a:moveTo>
                      <a:pt x="520" y="679"/>
                    </a:moveTo>
                    <a:cubicBezTo>
                      <a:pt x="499" y="700"/>
                      <a:pt x="499" y="700"/>
                      <a:pt x="499" y="700"/>
                    </a:cubicBezTo>
                    <a:cubicBezTo>
                      <a:pt x="478" y="679"/>
                      <a:pt x="478" y="679"/>
                      <a:pt x="478" y="679"/>
                    </a:cubicBezTo>
                    <a:cubicBezTo>
                      <a:pt x="499" y="657"/>
                      <a:pt x="499" y="657"/>
                      <a:pt x="499" y="657"/>
                    </a:cubicBezTo>
                    <a:cubicBezTo>
                      <a:pt x="520" y="679"/>
                      <a:pt x="520" y="679"/>
                      <a:pt x="520" y="679"/>
                    </a:cubicBezTo>
                    <a:close/>
                    <a:moveTo>
                      <a:pt x="456" y="615"/>
                    </a:moveTo>
                    <a:cubicBezTo>
                      <a:pt x="435" y="636"/>
                      <a:pt x="435" y="636"/>
                      <a:pt x="435" y="636"/>
                    </a:cubicBezTo>
                    <a:cubicBezTo>
                      <a:pt x="409" y="615"/>
                      <a:pt x="409" y="615"/>
                      <a:pt x="409" y="615"/>
                    </a:cubicBezTo>
                    <a:cubicBezTo>
                      <a:pt x="435" y="589"/>
                      <a:pt x="435" y="589"/>
                      <a:pt x="435" y="589"/>
                    </a:cubicBezTo>
                    <a:cubicBezTo>
                      <a:pt x="456" y="615"/>
                      <a:pt x="456" y="615"/>
                      <a:pt x="456" y="615"/>
                    </a:cubicBezTo>
                    <a:close/>
                    <a:moveTo>
                      <a:pt x="387" y="546"/>
                    </a:moveTo>
                    <a:cubicBezTo>
                      <a:pt x="366" y="567"/>
                      <a:pt x="366" y="567"/>
                      <a:pt x="366" y="567"/>
                    </a:cubicBezTo>
                    <a:cubicBezTo>
                      <a:pt x="345" y="546"/>
                      <a:pt x="345" y="546"/>
                      <a:pt x="345" y="546"/>
                    </a:cubicBezTo>
                    <a:cubicBezTo>
                      <a:pt x="366" y="525"/>
                      <a:pt x="366" y="525"/>
                      <a:pt x="366" y="525"/>
                    </a:cubicBezTo>
                    <a:cubicBezTo>
                      <a:pt x="387" y="546"/>
                      <a:pt x="387" y="546"/>
                      <a:pt x="387" y="546"/>
                    </a:cubicBezTo>
                    <a:close/>
                    <a:moveTo>
                      <a:pt x="382" y="340"/>
                    </a:moveTo>
                    <a:cubicBezTo>
                      <a:pt x="382" y="393"/>
                      <a:pt x="382" y="393"/>
                      <a:pt x="382" y="393"/>
                    </a:cubicBezTo>
                    <a:cubicBezTo>
                      <a:pt x="382" y="472"/>
                      <a:pt x="382" y="472"/>
                      <a:pt x="355" y="472"/>
                    </a:cubicBezTo>
                    <a:cubicBezTo>
                      <a:pt x="26" y="472"/>
                      <a:pt x="26" y="472"/>
                      <a:pt x="26" y="472"/>
                    </a:cubicBezTo>
                    <a:cubicBezTo>
                      <a:pt x="0" y="472"/>
                      <a:pt x="0" y="472"/>
                      <a:pt x="0" y="393"/>
                    </a:cubicBezTo>
                    <a:cubicBezTo>
                      <a:pt x="0" y="340"/>
                      <a:pt x="0" y="340"/>
                      <a:pt x="0" y="340"/>
                    </a:cubicBezTo>
                    <a:cubicBezTo>
                      <a:pt x="0" y="281"/>
                      <a:pt x="64" y="271"/>
                      <a:pt x="122" y="255"/>
                    </a:cubicBezTo>
                    <a:cubicBezTo>
                      <a:pt x="143" y="276"/>
                      <a:pt x="170" y="287"/>
                      <a:pt x="191" y="287"/>
                    </a:cubicBezTo>
                    <a:cubicBezTo>
                      <a:pt x="212" y="287"/>
                      <a:pt x="239" y="276"/>
                      <a:pt x="260" y="255"/>
                    </a:cubicBezTo>
                    <a:cubicBezTo>
                      <a:pt x="313" y="271"/>
                      <a:pt x="382" y="281"/>
                      <a:pt x="382" y="340"/>
                    </a:cubicBezTo>
                    <a:close/>
                    <a:moveTo>
                      <a:pt x="191" y="255"/>
                    </a:moveTo>
                    <a:cubicBezTo>
                      <a:pt x="223" y="255"/>
                      <a:pt x="286" y="197"/>
                      <a:pt x="286" y="128"/>
                    </a:cubicBezTo>
                    <a:cubicBezTo>
                      <a:pt x="286" y="59"/>
                      <a:pt x="260" y="0"/>
                      <a:pt x="191" y="0"/>
                    </a:cubicBezTo>
                    <a:cubicBezTo>
                      <a:pt x="122" y="0"/>
                      <a:pt x="95" y="59"/>
                      <a:pt x="95" y="128"/>
                    </a:cubicBezTo>
                    <a:cubicBezTo>
                      <a:pt x="95" y="197"/>
                      <a:pt x="159" y="255"/>
                      <a:pt x="191" y="255"/>
                    </a:cubicBezTo>
                    <a:close/>
                    <a:moveTo>
                      <a:pt x="1571" y="340"/>
                    </a:moveTo>
                    <a:cubicBezTo>
                      <a:pt x="1571" y="393"/>
                      <a:pt x="1571" y="393"/>
                      <a:pt x="1571" y="393"/>
                    </a:cubicBezTo>
                    <a:cubicBezTo>
                      <a:pt x="1571" y="472"/>
                      <a:pt x="1571" y="472"/>
                      <a:pt x="1539" y="472"/>
                    </a:cubicBezTo>
                    <a:cubicBezTo>
                      <a:pt x="1215" y="472"/>
                      <a:pt x="1215" y="472"/>
                      <a:pt x="1215" y="472"/>
                    </a:cubicBezTo>
                    <a:cubicBezTo>
                      <a:pt x="1189" y="472"/>
                      <a:pt x="1189" y="472"/>
                      <a:pt x="1189" y="393"/>
                    </a:cubicBezTo>
                    <a:cubicBezTo>
                      <a:pt x="1189" y="340"/>
                      <a:pt x="1189" y="340"/>
                      <a:pt x="1189" y="340"/>
                    </a:cubicBezTo>
                    <a:cubicBezTo>
                      <a:pt x="1189" y="281"/>
                      <a:pt x="1252" y="271"/>
                      <a:pt x="1311" y="255"/>
                    </a:cubicBezTo>
                    <a:cubicBezTo>
                      <a:pt x="1332" y="276"/>
                      <a:pt x="1358" y="287"/>
                      <a:pt x="1380" y="287"/>
                    </a:cubicBezTo>
                    <a:cubicBezTo>
                      <a:pt x="1395" y="287"/>
                      <a:pt x="1422" y="276"/>
                      <a:pt x="1449" y="255"/>
                    </a:cubicBezTo>
                    <a:cubicBezTo>
                      <a:pt x="1502" y="271"/>
                      <a:pt x="1571" y="281"/>
                      <a:pt x="1571" y="340"/>
                    </a:cubicBezTo>
                    <a:close/>
                    <a:moveTo>
                      <a:pt x="1380" y="255"/>
                    </a:moveTo>
                    <a:cubicBezTo>
                      <a:pt x="1411" y="255"/>
                      <a:pt x="1475" y="197"/>
                      <a:pt x="1475" y="128"/>
                    </a:cubicBezTo>
                    <a:cubicBezTo>
                      <a:pt x="1475" y="59"/>
                      <a:pt x="1449" y="0"/>
                      <a:pt x="1380" y="0"/>
                    </a:cubicBezTo>
                    <a:cubicBezTo>
                      <a:pt x="1305" y="0"/>
                      <a:pt x="1279" y="59"/>
                      <a:pt x="1279" y="128"/>
                    </a:cubicBezTo>
                    <a:cubicBezTo>
                      <a:pt x="1279" y="197"/>
                      <a:pt x="1348" y="255"/>
                      <a:pt x="1380" y="255"/>
                    </a:cubicBezTo>
                    <a:close/>
                    <a:moveTo>
                      <a:pt x="1571" y="1458"/>
                    </a:moveTo>
                    <a:cubicBezTo>
                      <a:pt x="1571" y="1511"/>
                      <a:pt x="1571" y="1511"/>
                      <a:pt x="1571" y="1511"/>
                    </a:cubicBezTo>
                    <a:cubicBezTo>
                      <a:pt x="1571" y="1590"/>
                      <a:pt x="1571" y="1590"/>
                      <a:pt x="1539" y="1590"/>
                    </a:cubicBezTo>
                    <a:cubicBezTo>
                      <a:pt x="1215" y="1590"/>
                      <a:pt x="1215" y="1590"/>
                      <a:pt x="1215" y="1590"/>
                    </a:cubicBezTo>
                    <a:cubicBezTo>
                      <a:pt x="1189" y="1590"/>
                      <a:pt x="1189" y="1590"/>
                      <a:pt x="1189" y="1511"/>
                    </a:cubicBezTo>
                    <a:cubicBezTo>
                      <a:pt x="1189" y="1458"/>
                      <a:pt x="1189" y="1458"/>
                      <a:pt x="1189" y="1458"/>
                    </a:cubicBezTo>
                    <a:cubicBezTo>
                      <a:pt x="1189" y="1399"/>
                      <a:pt x="1252" y="1394"/>
                      <a:pt x="1311" y="1373"/>
                    </a:cubicBezTo>
                    <a:cubicBezTo>
                      <a:pt x="1332" y="1394"/>
                      <a:pt x="1358" y="1405"/>
                      <a:pt x="1380" y="1405"/>
                    </a:cubicBezTo>
                    <a:cubicBezTo>
                      <a:pt x="1401" y="1405"/>
                      <a:pt x="1422" y="1394"/>
                      <a:pt x="1449" y="1373"/>
                    </a:cubicBezTo>
                    <a:cubicBezTo>
                      <a:pt x="1502" y="1394"/>
                      <a:pt x="1571" y="1399"/>
                      <a:pt x="1571" y="1458"/>
                    </a:cubicBezTo>
                    <a:close/>
                    <a:moveTo>
                      <a:pt x="1380" y="1373"/>
                    </a:moveTo>
                    <a:cubicBezTo>
                      <a:pt x="1411" y="1373"/>
                      <a:pt x="1475" y="1315"/>
                      <a:pt x="1475" y="1246"/>
                    </a:cubicBezTo>
                    <a:cubicBezTo>
                      <a:pt x="1475" y="1177"/>
                      <a:pt x="1449" y="1118"/>
                      <a:pt x="1380" y="1118"/>
                    </a:cubicBezTo>
                    <a:cubicBezTo>
                      <a:pt x="1305" y="1118"/>
                      <a:pt x="1279" y="1177"/>
                      <a:pt x="1279" y="1246"/>
                    </a:cubicBezTo>
                    <a:cubicBezTo>
                      <a:pt x="1279" y="1315"/>
                      <a:pt x="1348" y="1373"/>
                      <a:pt x="1380" y="1373"/>
                    </a:cubicBezTo>
                    <a:close/>
                    <a:moveTo>
                      <a:pt x="382" y="1458"/>
                    </a:moveTo>
                    <a:cubicBezTo>
                      <a:pt x="382" y="1511"/>
                      <a:pt x="382" y="1511"/>
                      <a:pt x="382" y="1511"/>
                    </a:cubicBezTo>
                    <a:cubicBezTo>
                      <a:pt x="382" y="1590"/>
                      <a:pt x="382" y="1590"/>
                      <a:pt x="355" y="1590"/>
                    </a:cubicBezTo>
                    <a:cubicBezTo>
                      <a:pt x="26" y="1590"/>
                      <a:pt x="26" y="1590"/>
                      <a:pt x="26" y="1590"/>
                    </a:cubicBezTo>
                    <a:cubicBezTo>
                      <a:pt x="0" y="1590"/>
                      <a:pt x="0" y="1590"/>
                      <a:pt x="0" y="1511"/>
                    </a:cubicBezTo>
                    <a:cubicBezTo>
                      <a:pt x="0" y="1458"/>
                      <a:pt x="0" y="1458"/>
                      <a:pt x="0" y="1458"/>
                    </a:cubicBezTo>
                    <a:cubicBezTo>
                      <a:pt x="0" y="1399"/>
                      <a:pt x="64" y="1394"/>
                      <a:pt x="122" y="1373"/>
                    </a:cubicBezTo>
                    <a:cubicBezTo>
                      <a:pt x="143" y="1394"/>
                      <a:pt x="170" y="1405"/>
                      <a:pt x="191" y="1405"/>
                    </a:cubicBezTo>
                    <a:cubicBezTo>
                      <a:pt x="212" y="1405"/>
                      <a:pt x="239" y="1394"/>
                      <a:pt x="260" y="1373"/>
                    </a:cubicBezTo>
                    <a:cubicBezTo>
                      <a:pt x="313" y="1394"/>
                      <a:pt x="382" y="1399"/>
                      <a:pt x="382" y="1458"/>
                    </a:cubicBezTo>
                    <a:close/>
                    <a:moveTo>
                      <a:pt x="191" y="1373"/>
                    </a:moveTo>
                    <a:cubicBezTo>
                      <a:pt x="223" y="1373"/>
                      <a:pt x="286" y="1315"/>
                      <a:pt x="286" y="1246"/>
                    </a:cubicBezTo>
                    <a:cubicBezTo>
                      <a:pt x="286" y="1177"/>
                      <a:pt x="260" y="1118"/>
                      <a:pt x="191" y="1118"/>
                    </a:cubicBezTo>
                    <a:cubicBezTo>
                      <a:pt x="122" y="1118"/>
                      <a:pt x="95" y="1177"/>
                      <a:pt x="95" y="1246"/>
                    </a:cubicBezTo>
                    <a:cubicBezTo>
                      <a:pt x="95" y="1315"/>
                      <a:pt x="159" y="1373"/>
                      <a:pt x="191" y="1373"/>
                    </a:cubicBezTo>
                    <a:close/>
                    <a:moveTo>
                      <a:pt x="663" y="615"/>
                    </a:moveTo>
                    <a:cubicBezTo>
                      <a:pt x="663" y="530"/>
                      <a:pt x="695" y="461"/>
                      <a:pt x="780" y="461"/>
                    </a:cubicBezTo>
                    <a:cubicBezTo>
                      <a:pt x="865" y="461"/>
                      <a:pt x="897" y="530"/>
                      <a:pt x="897" y="615"/>
                    </a:cubicBezTo>
                    <a:cubicBezTo>
                      <a:pt x="897" y="700"/>
                      <a:pt x="817" y="769"/>
                      <a:pt x="780" y="769"/>
                    </a:cubicBezTo>
                    <a:cubicBezTo>
                      <a:pt x="743" y="769"/>
                      <a:pt x="663" y="700"/>
                      <a:pt x="663" y="615"/>
                    </a:cubicBezTo>
                    <a:close/>
                    <a:moveTo>
                      <a:pt x="785" y="827"/>
                    </a:moveTo>
                    <a:cubicBezTo>
                      <a:pt x="796" y="933"/>
                      <a:pt x="796" y="933"/>
                      <a:pt x="796" y="933"/>
                    </a:cubicBezTo>
                    <a:cubicBezTo>
                      <a:pt x="812" y="891"/>
                      <a:pt x="822" y="843"/>
                      <a:pt x="844" y="801"/>
                    </a:cubicBezTo>
                    <a:cubicBezTo>
                      <a:pt x="844" y="795"/>
                      <a:pt x="844" y="795"/>
                      <a:pt x="860" y="769"/>
                    </a:cubicBezTo>
                    <a:cubicBezTo>
                      <a:pt x="923" y="790"/>
                      <a:pt x="1008" y="801"/>
                      <a:pt x="1008" y="869"/>
                    </a:cubicBezTo>
                    <a:cubicBezTo>
                      <a:pt x="1008" y="933"/>
                      <a:pt x="1008" y="933"/>
                      <a:pt x="1008" y="933"/>
                    </a:cubicBezTo>
                    <a:cubicBezTo>
                      <a:pt x="1008" y="1028"/>
                      <a:pt x="1008" y="1028"/>
                      <a:pt x="971" y="1028"/>
                    </a:cubicBezTo>
                    <a:cubicBezTo>
                      <a:pt x="584" y="1028"/>
                      <a:pt x="584" y="1028"/>
                      <a:pt x="584" y="1028"/>
                    </a:cubicBezTo>
                    <a:cubicBezTo>
                      <a:pt x="552" y="1028"/>
                      <a:pt x="552" y="1028"/>
                      <a:pt x="552" y="933"/>
                    </a:cubicBezTo>
                    <a:cubicBezTo>
                      <a:pt x="552" y="869"/>
                      <a:pt x="552" y="869"/>
                      <a:pt x="552" y="869"/>
                    </a:cubicBezTo>
                    <a:cubicBezTo>
                      <a:pt x="552" y="801"/>
                      <a:pt x="626" y="790"/>
                      <a:pt x="695" y="769"/>
                    </a:cubicBezTo>
                    <a:cubicBezTo>
                      <a:pt x="711" y="795"/>
                      <a:pt x="711" y="795"/>
                      <a:pt x="716" y="801"/>
                    </a:cubicBezTo>
                    <a:cubicBezTo>
                      <a:pt x="732" y="843"/>
                      <a:pt x="748" y="891"/>
                      <a:pt x="759" y="933"/>
                    </a:cubicBezTo>
                    <a:cubicBezTo>
                      <a:pt x="769" y="827"/>
                      <a:pt x="769" y="827"/>
                      <a:pt x="769" y="827"/>
                    </a:cubicBezTo>
                    <a:cubicBezTo>
                      <a:pt x="769" y="822"/>
                      <a:pt x="769" y="822"/>
                      <a:pt x="769" y="822"/>
                    </a:cubicBezTo>
                    <a:cubicBezTo>
                      <a:pt x="748" y="790"/>
                      <a:pt x="748" y="790"/>
                      <a:pt x="748" y="790"/>
                    </a:cubicBezTo>
                    <a:cubicBezTo>
                      <a:pt x="764" y="795"/>
                      <a:pt x="764" y="795"/>
                      <a:pt x="764" y="795"/>
                    </a:cubicBezTo>
                    <a:cubicBezTo>
                      <a:pt x="769" y="795"/>
                      <a:pt x="769" y="795"/>
                      <a:pt x="775" y="795"/>
                    </a:cubicBezTo>
                    <a:cubicBezTo>
                      <a:pt x="775" y="795"/>
                      <a:pt x="775" y="795"/>
                      <a:pt x="780" y="795"/>
                    </a:cubicBezTo>
                    <a:cubicBezTo>
                      <a:pt x="780" y="795"/>
                      <a:pt x="780" y="795"/>
                      <a:pt x="780" y="795"/>
                    </a:cubicBezTo>
                    <a:cubicBezTo>
                      <a:pt x="791" y="795"/>
                      <a:pt x="791" y="795"/>
                      <a:pt x="791" y="795"/>
                    </a:cubicBezTo>
                    <a:cubicBezTo>
                      <a:pt x="807" y="790"/>
                      <a:pt x="807" y="790"/>
                      <a:pt x="807" y="790"/>
                    </a:cubicBezTo>
                    <a:cubicBezTo>
                      <a:pt x="791" y="822"/>
                      <a:pt x="791" y="822"/>
                      <a:pt x="791" y="822"/>
                    </a:cubicBezTo>
                    <a:cubicBezTo>
                      <a:pt x="785" y="827"/>
                      <a:pt x="785" y="827"/>
                      <a:pt x="785" y="827"/>
                    </a:cubicBezTo>
                    <a:cubicBezTo>
                      <a:pt x="785" y="827"/>
                      <a:pt x="785" y="827"/>
                      <a:pt x="785" y="827"/>
                    </a:cubicBez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9"/>
              <p:cNvSpPr>
                <a:spLocks noEditPoints="1"/>
              </p:cNvSpPr>
              <p:nvPr/>
            </p:nvSpPr>
            <p:spPr bwMode="auto">
              <a:xfrm>
                <a:off x="5260688" y="3550896"/>
                <a:ext cx="620418" cy="620869"/>
              </a:xfrm>
              <a:custGeom>
                <a:avLst/>
                <a:gdLst>
                  <a:gd name="T0" fmla="*/ 2198 w 2440"/>
                  <a:gd name="T1" fmla="*/ 928 h 2440"/>
                  <a:gd name="T2" fmla="*/ 2206 w 2440"/>
                  <a:gd name="T3" fmla="*/ 1043 h 2440"/>
                  <a:gd name="T4" fmla="*/ 2150 w 2440"/>
                  <a:gd name="T5" fmla="*/ 1227 h 2440"/>
                  <a:gd name="T6" fmla="*/ 2113 w 2440"/>
                  <a:gd name="T7" fmla="*/ 1014 h 2440"/>
                  <a:gd name="T8" fmla="*/ 2029 w 2440"/>
                  <a:gd name="T9" fmla="*/ 1048 h 2440"/>
                  <a:gd name="T10" fmla="*/ 1992 w 2440"/>
                  <a:gd name="T11" fmla="*/ 1261 h 2440"/>
                  <a:gd name="T12" fmla="*/ 2048 w 2440"/>
                  <a:gd name="T13" fmla="*/ 1234 h 2440"/>
                  <a:gd name="T14" fmla="*/ 2058 w 2440"/>
                  <a:gd name="T15" fmla="*/ 1588 h 2440"/>
                  <a:gd name="T16" fmla="*/ 2113 w 2440"/>
                  <a:gd name="T17" fmla="*/ 1308 h 2440"/>
                  <a:gd name="T18" fmla="*/ 2145 w 2440"/>
                  <a:gd name="T19" fmla="*/ 1557 h 2440"/>
                  <a:gd name="T20" fmla="*/ 2216 w 2440"/>
                  <a:gd name="T21" fmla="*/ 1553 h 2440"/>
                  <a:gd name="T22" fmla="*/ 2187 w 2440"/>
                  <a:gd name="T23" fmla="*/ 1103 h 2440"/>
                  <a:gd name="T24" fmla="*/ 2274 w 2440"/>
                  <a:gd name="T25" fmla="*/ 1233 h 2440"/>
                  <a:gd name="T26" fmla="*/ 1502 w 2440"/>
                  <a:gd name="T27" fmla="*/ 259 h 2440"/>
                  <a:gd name="T28" fmla="*/ 1246 w 2440"/>
                  <a:gd name="T29" fmla="*/ 517 h 2440"/>
                  <a:gd name="T30" fmla="*/ 1646 w 2440"/>
                  <a:gd name="T31" fmla="*/ 1894 h 2440"/>
                  <a:gd name="T32" fmla="*/ 1499 w 2440"/>
                  <a:gd name="T33" fmla="*/ 1340 h 2440"/>
                  <a:gd name="T34" fmla="*/ 1571 w 2440"/>
                  <a:gd name="T35" fmla="*/ 1267 h 2440"/>
                  <a:gd name="T36" fmla="*/ 1527 w 2440"/>
                  <a:gd name="T37" fmla="*/ 639 h 2440"/>
                  <a:gd name="T38" fmla="*/ 1344 w 2440"/>
                  <a:gd name="T39" fmla="*/ 1244 h 2440"/>
                  <a:gd name="T40" fmla="*/ 1222 w 2440"/>
                  <a:gd name="T41" fmla="*/ 543 h 2440"/>
                  <a:gd name="T42" fmla="*/ 946 w 2440"/>
                  <a:gd name="T43" fmla="*/ 655 h 2440"/>
                  <a:gd name="T44" fmla="*/ 825 w 2440"/>
                  <a:gd name="T45" fmla="*/ 1357 h 2440"/>
                  <a:gd name="T46" fmla="*/ 1008 w 2440"/>
                  <a:gd name="T47" fmla="*/ 1266 h 2440"/>
                  <a:gd name="T48" fmla="*/ 694 w 2440"/>
                  <a:gd name="T49" fmla="*/ 2021 h 2440"/>
                  <a:gd name="T50" fmla="*/ 298 w 2440"/>
                  <a:gd name="T51" fmla="*/ 2101 h 2440"/>
                  <a:gd name="T52" fmla="*/ 902 w 2440"/>
                  <a:gd name="T53" fmla="*/ 2417 h 2440"/>
                  <a:gd name="T54" fmla="*/ 1914 w 2440"/>
                  <a:gd name="T55" fmla="*/ 2339 h 2440"/>
                  <a:gd name="T56" fmla="*/ 1237 w 2440"/>
                  <a:gd name="T57" fmla="*/ 2216 h 2440"/>
                  <a:gd name="T58" fmla="*/ 1249 w 2440"/>
                  <a:gd name="T59" fmla="*/ 1507 h 2440"/>
                  <a:gd name="T60" fmla="*/ 1237 w 2440"/>
                  <a:gd name="T61" fmla="*/ 2216 h 2440"/>
                  <a:gd name="T62" fmla="*/ 2213 w 2440"/>
                  <a:gd name="T63" fmla="*/ 1643 h 2440"/>
                  <a:gd name="T64" fmla="*/ 2117 w 2440"/>
                  <a:gd name="T65" fmla="*/ 1653 h 2440"/>
                  <a:gd name="T66" fmla="*/ 1988 w 2440"/>
                  <a:gd name="T67" fmla="*/ 1510 h 2440"/>
                  <a:gd name="T68" fmla="*/ 2440 w 2440"/>
                  <a:gd name="T69" fmla="*/ 1615 h 2440"/>
                  <a:gd name="T70" fmla="*/ 244 w 2440"/>
                  <a:gd name="T71" fmla="*/ 928 h 2440"/>
                  <a:gd name="T72" fmla="*/ 322 w 2440"/>
                  <a:gd name="T73" fmla="*/ 1006 h 2440"/>
                  <a:gd name="T74" fmla="*/ 371 w 2440"/>
                  <a:gd name="T75" fmla="*/ 1022 h 2440"/>
                  <a:gd name="T76" fmla="*/ 323 w 2440"/>
                  <a:gd name="T77" fmla="*/ 1262 h 2440"/>
                  <a:gd name="T78" fmla="*/ 272 w 2440"/>
                  <a:gd name="T79" fmla="*/ 1022 h 2440"/>
                  <a:gd name="T80" fmla="*/ 166 w 2440"/>
                  <a:gd name="T81" fmla="*/ 1232 h 2440"/>
                  <a:gd name="T82" fmla="*/ 221 w 2440"/>
                  <a:gd name="T83" fmla="*/ 1235 h 2440"/>
                  <a:gd name="T84" fmla="*/ 249 w 2440"/>
                  <a:gd name="T85" fmla="*/ 1237 h 2440"/>
                  <a:gd name="T86" fmla="*/ 263 w 2440"/>
                  <a:gd name="T87" fmla="*/ 1589 h 2440"/>
                  <a:gd name="T88" fmla="*/ 323 w 2440"/>
                  <a:gd name="T89" fmla="*/ 1307 h 2440"/>
                  <a:gd name="T90" fmla="*/ 382 w 2440"/>
                  <a:gd name="T91" fmla="*/ 1591 h 2440"/>
                  <a:gd name="T92" fmla="*/ 399 w 2440"/>
                  <a:gd name="T93" fmla="*/ 1256 h 2440"/>
                  <a:gd name="T94" fmla="*/ 420 w 2440"/>
                  <a:gd name="T95" fmla="*/ 1234 h 2440"/>
                  <a:gd name="T96" fmla="*/ 407 w 2440"/>
                  <a:gd name="T97" fmla="*/ 1043 h 2440"/>
                  <a:gd name="T98" fmla="*/ 415 w 2440"/>
                  <a:gd name="T99" fmla="*/ 1643 h 2440"/>
                  <a:gd name="T100" fmla="*/ 319 w 2440"/>
                  <a:gd name="T101" fmla="*/ 1653 h 2440"/>
                  <a:gd name="T102" fmla="*/ 190 w 2440"/>
                  <a:gd name="T103" fmla="*/ 1510 h 2440"/>
                  <a:gd name="T104" fmla="*/ 642 w 2440"/>
                  <a:gd name="T105" fmla="*/ 1615 h 2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0" h="2440">
                    <a:moveTo>
                      <a:pt x="2043" y="928"/>
                    </a:moveTo>
                    <a:cubicBezTo>
                      <a:pt x="2043" y="884"/>
                      <a:pt x="2077" y="849"/>
                      <a:pt x="2120" y="849"/>
                    </a:cubicBezTo>
                    <a:cubicBezTo>
                      <a:pt x="2163" y="849"/>
                      <a:pt x="2198" y="884"/>
                      <a:pt x="2198" y="928"/>
                    </a:cubicBezTo>
                    <a:cubicBezTo>
                      <a:pt x="2198" y="971"/>
                      <a:pt x="2163" y="1006"/>
                      <a:pt x="2120" y="1006"/>
                    </a:cubicBezTo>
                    <a:cubicBezTo>
                      <a:pt x="2077" y="1006"/>
                      <a:pt x="2043" y="971"/>
                      <a:pt x="2043" y="928"/>
                    </a:cubicBezTo>
                    <a:close/>
                    <a:moveTo>
                      <a:pt x="2206" y="1043"/>
                    </a:moveTo>
                    <a:cubicBezTo>
                      <a:pt x="2194" y="1035"/>
                      <a:pt x="2183" y="1027"/>
                      <a:pt x="2169" y="1022"/>
                    </a:cubicBezTo>
                    <a:cubicBezTo>
                      <a:pt x="2156" y="1018"/>
                      <a:pt x="2143" y="1015"/>
                      <a:pt x="2130" y="1014"/>
                    </a:cubicBezTo>
                    <a:cubicBezTo>
                      <a:pt x="2150" y="1227"/>
                      <a:pt x="2150" y="1227"/>
                      <a:pt x="2150" y="1227"/>
                    </a:cubicBezTo>
                    <a:cubicBezTo>
                      <a:pt x="2121" y="1262"/>
                      <a:pt x="2121" y="1262"/>
                      <a:pt x="2121" y="1262"/>
                    </a:cubicBezTo>
                    <a:cubicBezTo>
                      <a:pt x="2088" y="1227"/>
                      <a:pt x="2088" y="1227"/>
                      <a:pt x="2088" y="1227"/>
                    </a:cubicBezTo>
                    <a:cubicBezTo>
                      <a:pt x="2113" y="1014"/>
                      <a:pt x="2113" y="1014"/>
                      <a:pt x="2113" y="1014"/>
                    </a:cubicBezTo>
                    <a:cubicBezTo>
                      <a:pt x="2098" y="1015"/>
                      <a:pt x="2084" y="1017"/>
                      <a:pt x="2070" y="1022"/>
                    </a:cubicBezTo>
                    <a:cubicBezTo>
                      <a:pt x="2065" y="1024"/>
                      <a:pt x="2059" y="1026"/>
                      <a:pt x="2054" y="1029"/>
                    </a:cubicBezTo>
                    <a:cubicBezTo>
                      <a:pt x="2045" y="1035"/>
                      <a:pt x="2037" y="1041"/>
                      <a:pt x="2029" y="1048"/>
                    </a:cubicBezTo>
                    <a:cubicBezTo>
                      <a:pt x="1990" y="1083"/>
                      <a:pt x="1969" y="1143"/>
                      <a:pt x="1965" y="1232"/>
                    </a:cubicBezTo>
                    <a:cubicBezTo>
                      <a:pt x="1964" y="1248"/>
                      <a:pt x="1976" y="1261"/>
                      <a:pt x="1991" y="1261"/>
                    </a:cubicBezTo>
                    <a:cubicBezTo>
                      <a:pt x="1991" y="1261"/>
                      <a:pt x="1992" y="1261"/>
                      <a:pt x="1992" y="1261"/>
                    </a:cubicBezTo>
                    <a:cubicBezTo>
                      <a:pt x="2007" y="1261"/>
                      <a:pt x="2019" y="1250"/>
                      <a:pt x="2020" y="1235"/>
                    </a:cubicBezTo>
                    <a:cubicBezTo>
                      <a:pt x="2023" y="1175"/>
                      <a:pt x="2034" y="1130"/>
                      <a:pt x="2054" y="1103"/>
                    </a:cubicBezTo>
                    <a:cubicBezTo>
                      <a:pt x="2052" y="1131"/>
                      <a:pt x="2050" y="1182"/>
                      <a:pt x="2048" y="1234"/>
                    </a:cubicBezTo>
                    <a:cubicBezTo>
                      <a:pt x="2048" y="1235"/>
                      <a:pt x="2047" y="1236"/>
                      <a:pt x="2047" y="1237"/>
                    </a:cubicBezTo>
                    <a:cubicBezTo>
                      <a:pt x="2025" y="1550"/>
                      <a:pt x="2025" y="1550"/>
                      <a:pt x="2025" y="1550"/>
                    </a:cubicBezTo>
                    <a:cubicBezTo>
                      <a:pt x="2024" y="1570"/>
                      <a:pt x="2039" y="1587"/>
                      <a:pt x="2058" y="1588"/>
                    </a:cubicBezTo>
                    <a:cubicBezTo>
                      <a:pt x="2059" y="1589"/>
                      <a:pt x="2060" y="1589"/>
                      <a:pt x="2061" y="1589"/>
                    </a:cubicBezTo>
                    <a:cubicBezTo>
                      <a:pt x="2079" y="1589"/>
                      <a:pt x="2095" y="1574"/>
                      <a:pt x="2096" y="1555"/>
                    </a:cubicBezTo>
                    <a:cubicBezTo>
                      <a:pt x="2113" y="1308"/>
                      <a:pt x="2113" y="1308"/>
                      <a:pt x="2113" y="1308"/>
                    </a:cubicBezTo>
                    <a:cubicBezTo>
                      <a:pt x="2116" y="1308"/>
                      <a:pt x="2119" y="1307"/>
                      <a:pt x="2121" y="1307"/>
                    </a:cubicBezTo>
                    <a:cubicBezTo>
                      <a:pt x="2124" y="1307"/>
                      <a:pt x="2126" y="1308"/>
                      <a:pt x="2129" y="1308"/>
                    </a:cubicBezTo>
                    <a:cubicBezTo>
                      <a:pt x="2145" y="1557"/>
                      <a:pt x="2145" y="1557"/>
                      <a:pt x="2145" y="1557"/>
                    </a:cubicBezTo>
                    <a:cubicBezTo>
                      <a:pt x="2146" y="1576"/>
                      <a:pt x="2162" y="1591"/>
                      <a:pt x="2180" y="1591"/>
                    </a:cubicBezTo>
                    <a:cubicBezTo>
                      <a:pt x="2181" y="1591"/>
                      <a:pt x="2182" y="1591"/>
                      <a:pt x="2183" y="1591"/>
                    </a:cubicBezTo>
                    <a:cubicBezTo>
                      <a:pt x="2202" y="1589"/>
                      <a:pt x="2217" y="1572"/>
                      <a:pt x="2216" y="1553"/>
                    </a:cubicBezTo>
                    <a:cubicBezTo>
                      <a:pt x="2197" y="1256"/>
                      <a:pt x="2197" y="1256"/>
                      <a:pt x="2197" y="1256"/>
                    </a:cubicBezTo>
                    <a:cubicBezTo>
                      <a:pt x="2197" y="1255"/>
                      <a:pt x="2196" y="1253"/>
                      <a:pt x="2196" y="1252"/>
                    </a:cubicBezTo>
                    <a:cubicBezTo>
                      <a:pt x="2195" y="1206"/>
                      <a:pt x="2189" y="1139"/>
                      <a:pt x="2187" y="1103"/>
                    </a:cubicBezTo>
                    <a:cubicBezTo>
                      <a:pt x="2206" y="1130"/>
                      <a:pt x="2218" y="1174"/>
                      <a:pt x="2219" y="1234"/>
                    </a:cubicBezTo>
                    <a:cubicBezTo>
                      <a:pt x="2219" y="1249"/>
                      <a:pt x="2231" y="1261"/>
                      <a:pt x="2247" y="1261"/>
                    </a:cubicBezTo>
                    <a:cubicBezTo>
                      <a:pt x="2262" y="1261"/>
                      <a:pt x="2274" y="1248"/>
                      <a:pt x="2274" y="1233"/>
                    </a:cubicBezTo>
                    <a:cubicBezTo>
                      <a:pt x="2272" y="1141"/>
                      <a:pt x="2249" y="1077"/>
                      <a:pt x="2206" y="1043"/>
                    </a:cubicBezTo>
                    <a:close/>
                    <a:moveTo>
                      <a:pt x="1246" y="517"/>
                    </a:moveTo>
                    <a:cubicBezTo>
                      <a:pt x="1387" y="517"/>
                      <a:pt x="1502" y="401"/>
                      <a:pt x="1502" y="259"/>
                    </a:cubicBezTo>
                    <a:cubicBezTo>
                      <a:pt x="1502" y="116"/>
                      <a:pt x="1387" y="0"/>
                      <a:pt x="1246" y="0"/>
                    </a:cubicBezTo>
                    <a:cubicBezTo>
                      <a:pt x="1105" y="0"/>
                      <a:pt x="991" y="116"/>
                      <a:pt x="991" y="259"/>
                    </a:cubicBezTo>
                    <a:cubicBezTo>
                      <a:pt x="991" y="402"/>
                      <a:pt x="1105" y="517"/>
                      <a:pt x="1246" y="517"/>
                    </a:cubicBezTo>
                    <a:close/>
                    <a:moveTo>
                      <a:pt x="2188" y="2101"/>
                    </a:moveTo>
                    <a:cubicBezTo>
                      <a:pt x="2188" y="1965"/>
                      <a:pt x="1960" y="1848"/>
                      <a:pt x="1635" y="1795"/>
                    </a:cubicBezTo>
                    <a:cubicBezTo>
                      <a:pt x="1646" y="1894"/>
                      <a:pt x="1646" y="1894"/>
                      <a:pt x="1646" y="1894"/>
                    </a:cubicBezTo>
                    <a:cubicBezTo>
                      <a:pt x="1729" y="1929"/>
                      <a:pt x="1780" y="1973"/>
                      <a:pt x="1780" y="2021"/>
                    </a:cubicBezTo>
                    <a:cubicBezTo>
                      <a:pt x="1780" y="2086"/>
                      <a:pt x="1690" y="2143"/>
                      <a:pt x="1553" y="2178"/>
                    </a:cubicBezTo>
                    <a:cubicBezTo>
                      <a:pt x="1499" y="1340"/>
                      <a:pt x="1499" y="1340"/>
                      <a:pt x="1499" y="1340"/>
                    </a:cubicBezTo>
                    <a:cubicBezTo>
                      <a:pt x="1499" y="1335"/>
                      <a:pt x="1498" y="1330"/>
                      <a:pt x="1497" y="1325"/>
                    </a:cubicBezTo>
                    <a:cubicBezTo>
                      <a:pt x="1491" y="1176"/>
                      <a:pt x="1474" y="955"/>
                      <a:pt x="1465" y="835"/>
                    </a:cubicBezTo>
                    <a:cubicBezTo>
                      <a:pt x="1530" y="923"/>
                      <a:pt x="1567" y="1070"/>
                      <a:pt x="1571" y="1267"/>
                    </a:cubicBezTo>
                    <a:cubicBezTo>
                      <a:pt x="1572" y="1317"/>
                      <a:pt x="1612" y="1357"/>
                      <a:pt x="1663" y="1357"/>
                    </a:cubicBezTo>
                    <a:cubicBezTo>
                      <a:pt x="1713" y="1356"/>
                      <a:pt x="1752" y="1314"/>
                      <a:pt x="1751" y="1264"/>
                    </a:cubicBezTo>
                    <a:cubicBezTo>
                      <a:pt x="1745" y="961"/>
                      <a:pt x="1670" y="751"/>
                      <a:pt x="1527" y="639"/>
                    </a:cubicBezTo>
                    <a:cubicBezTo>
                      <a:pt x="1490" y="610"/>
                      <a:pt x="1452" y="585"/>
                      <a:pt x="1407" y="569"/>
                    </a:cubicBezTo>
                    <a:cubicBezTo>
                      <a:pt x="1365" y="555"/>
                      <a:pt x="1322" y="547"/>
                      <a:pt x="1278" y="544"/>
                    </a:cubicBezTo>
                    <a:cubicBezTo>
                      <a:pt x="1344" y="1244"/>
                      <a:pt x="1344" y="1244"/>
                      <a:pt x="1344" y="1244"/>
                    </a:cubicBezTo>
                    <a:cubicBezTo>
                      <a:pt x="1249" y="1357"/>
                      <a:pt x="1249" y="1357"/>
                      <a:pt x="1249" y="1357"/>
                    </a:cubicBezTo>
                    <a:cubicBezTo>
                      <a:pt x="1140" y="1244"/>
                      <a:pt x="1140" y="1244"/>
                      <a:pt x="1140" y="1244"/>
                    </a:cubicBezTo>
                    <a:cubicBezTo>
                      <a:pt x="1222" y="543"/>
                      <a:pt x="1222" y="543"/>
                      <a:pt x="1222" y="543"/>
                    </a:cubicBezTo>
                    <a:cubicBezTo>
                      <a:pt x="1175" y="544"/>
                      <a:pt x="1127" y="552"/>
                      <a:pt x="1082" y="568"/>
                    </a:cubicBezTo>
                    <a:cubicBezTo>
                      <a:pt x="1063" y="575"/>
                      <a:pt x="1045" y="583"/>
                      <a:pt x="1028" y="593"/>
                    </a:cubicBezTo>
                    <a:cubicBezTo>
                      <a:pt x="999" y="611"/>
                      <a:pt x="972" y="632"/>
                      <a:pt x="946" y="655"/>
                    </a:cubicBezTo>
                    <a:cubicBezTo>
                      <a:pt x="818" y="769"/>
                      <a:pt x="749" y="967"/>
                      <a:pt x="735" y="1261"/>
                    </a:cubicBezTo>
                    <a:cubicBezTo>
                      <a:pt x="732" y="1311"/>
                      <a:pt x="771" y="1354"/>
                      <a:pt x="820" y="1357"/>
                    </a:cubicBezTo>
                    <a:cubicBezTo>
                      <a:pt x="822" y="1357"/>
                      <a:pt x="823" y="1357"/>
                      <a:pt x="825" y="1357"/>
                    </a:cubicBezTo>
                    <a:cubicBezTo>
                      <a:pt x="873" y="1357"/>
                      <a:pt x="913" y="1319"/>
                      <a:pt x="915" y="1270"/>
                    </a:cubicBezTo>
                    <a:cubicBezTo>
                      <a:pt x="925" y="1071"/>
                      <a:pt x="964" y="923"/>
                      <a:pt x="1028" y="835"/>
                    </a:cubicBezTo>
                    <a:cubicBezTo>
                      <a:pt x="1023" y="927"/>
                      <a:pt x="1015" y="1095"/>
                      <a:pt x="1008" y="1266"/>
                    </a:cubicBezTo>
                    <a:cubicBezTo>
                      <a:pt x="1007" y="1270"/>
                      <a:pt x="1006" y="1272"/>
                      <a:pt x="1006" y="1276"/>
                    </a:cubicBezTo>
                    <a:cubicBezTo>
                      <a:pt x="943" y="2185"/>
                      <a:pt x="943" y="2185"/>
                      <a:pt x="943" y="2185"/>
                    </a:cubicBezTo>
                    <a:cubicBezTo>
                      <a:pt x="794" y="2150"/>
                      <a:pt x="694" y="2090"/>
                      <a:pt x="694" y="2021"/>
                    </a:cubicBezTo>
                    <a:cubicBezTo>
                      <a:pt x="694" y="1969"/>
                      <a:pt x="754" y="1921"/>
                      <a:pt x="850" y="1886"/>
                    </a:cubicBezTo>
                    <a:cubicBezTo>
                      <a:pt x="857" y="1794"/>
                      <a:pt x="857" y="1794"/>
                      <a:pt x="857" y="1794"/>
                    </a:cubicBezTo>
                    <a:cubicBezTo>
                      <a:pt x="528" y="1847"/>
                      <a:pt x="298" y="1964"/>
                      <a:pt x="298" y="2101"/>
                    </a:cubicBezTo>
                    <a:cubicBezTo>
                      <a:pt x="298" y="2211"/>
                      <a:pt x="427" y="2279"/>
                      <a:pt x="513" y="2316"/>
                    </a:cubicBezTo>
                    <a:cubicBezTo>
                      <a:pt x="590" y="2350"/>
                      <a:pt x="672" y="2373"/>
                      <a:pt x="754" y="2391"/>
                    </a:cubicBezTo>
                    <a:cubicBezTo>
                      <a:pt x="803" y="2402"/>
                      <a:pt x="852" y="2410"/>
                      <a:pt x="902" y="2417"/>
                    </a:cubicBezTo>
                    <a:cubicBezTo>
                      <a:pt x="1015" y="2433"/>
                      <a:pt x="1128" y="2440"/>
                      <a:pt x="1243" y="2440"/>
                    </a:cubicBezTo>
                    <a:cubicBezTo>
                      <a:pt x="1283" y="2440"/>
                      <a:pt x="1323" y="2439"/>
                      <a:pt x="1363" y="2437"/>
                    </a:cubicBezTo>
                    <a:cubicBezTo>
                      <a:pt x="1548" y="2428"/>
                      <a:pt x="1738" y="2403"/>
                      <a:pt x="1914" y="2339"/>
                    </a:cubicBezTo>
                    <a:cubicBezTo>
                      <a:pt x="2012" y="2304"/>
                      <a:pt x="2165" y="2242"/>
                      <a:pt x="2186" y="2124"/>
                    </a:cubicBezTo>
                    <a:cubicBezTo>
                      <a:pt x="2188" y="2117"/>
                      <a:pt x="2188" y="2109"/>
                      <a:pt x="2188" y="2101"/>
                    </a:cubicBezTo>
                    <a:close/>
                    <a:moveTo>
                      <a:pt x="1237" y="2216"/>
                    </a:moveTo>
                    <a:cubicBezTo>
                      <a:pt x="1216" y="2216"/>
                      <a:pt x="1195" y="2215"/>
                      <a:pt x="1175" y="2214"/>
                    </a:cubicBezTo>
                    <a:cubicBezTo>
                      <a:pt x="1224" y="1512"/>
                      <a:pt x="1224" y="1512"/>
                      <a:pt x="1224" y="1512"/>
                    </a:cubicBezTo>
                    <a:cubicBezTo>
                      <a:pt x="1233" y="1509"/>
                      <a:pt x="1242" y="1507"/>
                      <a:pt x="1249" y="1507"/>
                    </a:cubicBezTo>
                    <a:cubicBezTo>
                      <a:pt x="1258" y="1507"/>
                      <a:pt x="1267" y="1509"/>
                      <a:pt x="1276" y="1510"/>
                    </a:cubicBezTo>
                    <a:cubicBezTo>
                      <a:pt x="1321" y="2212"/>
                      <a:pt x="1321" y="2212"/>
                      <a:pt x="1321" y="2212"/>
                    </a:cubicBezTo>
                    <a:cubicBezTo>
                      <a:pt x="1293" y="2214"/>
                      <a:pt x="1266" y="2216"/>
                      <a:pt x="1237" y="2216"/>
                    </a:cubicBezTo>
                    <a:close/>
                    <a:moveTo>
                      <a:pt x="2256" y="1544"/>
                    </a:moveTo>
                    <a:cubicBezTo>
                      <a:pt x="2284" y="1556"/>
                      <a:pt x="2301" y="1571"/>
                      <a:pt x="2301" y="1587"/>
                    </a:cubicBezTo>
                    <a:cubicBezTo>
                      <a:pt x="2301" y="1611"/>
                      <a:pt x="2266" y="1632"/>
                      <a:pt x="2213" y="1643"/>
                    </a:cubicBezTo>
                    <a:cubicBezTo>
                      <a:pt x="2209" y="1645"/>
                      <a:pt x="2205" y="1646"/>
                      <a:pt x="2200" y="1646"/>
                    </a:cubicBezTo>
                    <a:cubicBezTo>
                      <a:pt x="2199" y="1647"/>
                      <a:pt x="2198" y="1647"/>
                      <a:pt x="2197" y="1647"/>
                    </a:cubicBezTo>
                    <a:cubicBezTo>
                      <a:pt x="2173" y="1651"/>
                      <a:pt x="2146" y="1653"/>
                      <a:pt x="2117" y="1653"/>
                    </a:cubicBezTo>
                    <a:cubicBezTo>
                      <a:pt x="2016" y="1653"/>
                      <a:pt x="1933" y="1624"/>
                      <a:pt x="1933" y="1587"/>
                    </a:cubicBezTo>
                    <a:cubicBezTo>
                      <a:pt x="1933" y="1569"/>
                      <a:pt x="1953" y="1553"/>
                      <a:pt x="1986" y="1541"/>
                    </a:cubicBezTo>
                    <a:cubicBezTo>
                      <a:pt x="1988" y="1510"/>
                      <a:pt x="1988" y="1510"/>
                      <a:pt x="1988" y="1510"/>
                    </a:cubicBezTo>
                    <a:cubicBezTo>
                      <a:pt x="1876" y="1528"/>
                      <a:pt x="1798" y="1568"/>
                      <a:pt x="1798" y="1615"/>
                    </a:cubicBezTo>
                    <a:cubicBezTo>
                      <a:pt x="1798" y="1678"/>
                      <a:pt x="1942" y="1729"/>
                      <a:pt x="2119" y="1729"/>
                    </a:cubicBezTo>
                    <a:cubicBezTo>
                      <a:pt x="2296" y="1729"/>
                      <a:pt x="2440" y="1678"/>
                      <a:pt x="2440" y="1615"/>
                    </a:cubicBezTo>
                    <a:cubicBezTo>
                      <a:pt x="2440" y="1568"/>
                      <a:pt x="2363" y="1529"/>
                      <a:pt x="2252" y="1510"/>
                    </a:cubicBezTo>
                    <a:lnTo>
                      <a:pt x="2256" y="1544"/>
                    </a:lnTo>
                    <a:close/>
                    <a:moveTo>
                      <a:pt x="244" y="928"/>
                    </a:moveTo>
                    <a:cubicBezTo>
                      <a:pt x="244" y="884"/>
                      <a:pt x="279" y="849"/>
                      <a:pt x="322" y="849"/>
                    </a:cubicBezTo>
                    <a:cubicBezTo>
                      <a:pt x="365" y="849"/>
                      <a:pt x="400" y="884"/>
                      <a:pt x="400" y="928"/>
                    </a:cubicBezTo>
                    <a:cubicBezTo>
                      <a:pt x="400" y="971"/>
                      <a:pt x="365" y="1006"/>
                      <a:pt x="322" y="1006"/>
                    </a:cubicBezTo>
                    <a:cubicBezTo>
                      <a:pt x="279" y="1006"/>
                      <a:pt x="244" y="971"/>
                      <a:pt x="244" y="928"/>
                    </a:cubicBezTo>
                    <a:close/>
                    <a:moveTo>
                      <a:pt x="407" y="1043"/>
                    </a:moveTo>
                    <a:cubicBezTo>
                      <a:pt x="396" y="1035"/>
                      <a:pt x="384" y="1027"/>
                      <a:pt x="371" y="1022"/>
                    </a:cubicBezTo>
                    <a:cubicBezTo>
                      <a:pt x="358" y="1018"/>
                      <a:pt x="345" y="1015"/>
                      <a:pt x="332" y="1014"/>
                    </a:cubicBezTo>
                    <a:cubicBezTo>
                      <a:pt x="352" y="1227"/>
                      <a:pt x="352" y="1227"/>
                      <a:pt x="352" y="1227"/>
                    </a:cubicBezTo>
                    <a:cubicBezTo>
                      <a:pt x="323" y="1262"/>
                      <a:pt x="323" y="1262"/>
                      <a:pt x="323" y="1262"/>
                    </a:cubicBezTo>
                    <a:cubicBezTo>
                      <a:pt x="290" y="1227"/>
                      <a:pt x="290" y="1227"/>
                      <a:pt x="290" y="1227"/>
                    </a:cubicBezTo>
                    <a:cubicBezTo>
                      <a:pt x="315" y="1014"/>
                      <a:pt x="315" y="1014"/>
                      <a:pt x="315" y="1014"/>
                    </a:cubicBezTo>
                    <a:cubicBezTo>
                      <a:pt x="300" y="1015"/>
                      <a:pt x="286" y="1017"/>
                      <a:pt x="272" y="1022"/>
                    </a:cubicBezTo>
                    <a:cubicBezTo>
                      <a:pt x="266" y="1024"/>
                      <a:pt x="261" y="1026"/>
                      <a:pt x="256" y="1029"/>
                    </a:cubicBezTo>
                    <a:cubicBezTo>
                      <a:pt x="247" y="1035"/>
                      <a:pt x="238" y="1041"/>
                      <a:pt x="231" y="1048"/>
                    </a:cubicBezTo>
                    <a:cubicBezTo>
                      <a:pt x="192" y="1083"/>
                      <a:pt x="171" y="1143"/>
                      <a:pt x="166" y="1232"/>
                    </a:cubicBezTo>
                    <a:cubicBezTo>
                      <a:pt x="166" y="1248"/>
                      <a:pt x="177" y="1261"/>
                      <a:pt x="192" y="1261"/>
                    </a:cubicBezTo>
                    <a:cubicBezTo>
                      <a:pt x="193" y="1261"/>
                      <a:pt x="193" y="1261"/>
                      <a:pt x="194" y="1261"/>
                    </a:cubicBezTo>
                    <a:cubicBezTo>
                      <a:pt x="208" y="1261"/>
                      <a:pt x="220" y="1250"/>
                      <a:pt x="221" y="1235"/>
                    </a:cubicBezTo>
                    <a:cubicBezTo>
                      <a:pt x="224" y="1175"/>
                      <a:pt x="236" y="1130"/>
                      <a:pt x="255" y="1103"/>
                    </a:cubicBezTo>
                    <a:cubicBezTo>
                      <a:pt x="254" y="1131"/>
                      <a:pt x="252" y="1182"/>
                      <a:pt x="249" y="1234"/>
                    </a:cubicBezTo>
                    <a:cubicBezTo>
                      <a:pt x="249" y="1235"/>
                      <a:pt x="249" y="1236"/>
                      <a:pt x="249" y="1237"/>
                    </a:cubicBezTo>
                    <a:cubicBezTo>
                      <a:pt x="227" y="1550"/>
                      <a:pt x="227" y="1550"/>
                      <a:pt x="227" y="1550"/>
                    </a:cubicBezTo>
                    <a:cubicBezTo>
                      <a:pt x="226" y="1570"/>
                      <a:pt x="240" y="1587"/>
                      <a:pt x="260" y="1588"/>
                    </a:cubicBezTo>
                    <a:cubicBezTo>
                      <a:pt x="261" y="1589"/>
                      <a:pt x="262" y="1589"/>
                      <a:pt x="263" y="1589"/>
                    </a:cubicBezTo>
                    <a:cubicBezTo>
                      <a:pt x="281" y="1589"/>
                      <a:pt x="297" y="1574"/>
                      <a:pt x="298" y="1555"/>
                    </a:cubicBezTo>
                    <a:cubicBezTo>
                      <a:pt x="315" y="1308"/>
                      <a:pt x="315" y="1308"/>
                      <a:pt x="315" y="1308"/>
                    </a:cubicBezTo>
                    <a:cubicBezTo>
                      <a:pt x="318" y="1308"/>
                      <a:pt x="321" y="1307"/>
                      <a:pt x="323" y="1307"/>
                    </a:cubicBezTo>
                    <a:cubicBezTo>
                      <a:pt x="326" y="1307"/>
                      <a:pt x="328" y="1308"/>
                      <a:pt x="331" y="1308"/>
                    </a:cubicBezTo>
                    <a:cubicBezTo>
                      <a:pt x="347" y="1557"/>
                      <a:pt x="347" y="1557"/>
                      <a:pt x="347" y="1557"/>
                    </a:cubicBezTo>
                    <a:cubicBezTo>
                      <a:pt x="348" y="1576"/>
                      <a:pt x="364" y="1591"/>
                      <a:pt x="382" y="1591"/>
                    </a:cubicBezTo>
                    <a:cubicBezTo>
                      <a:pt x="383" y="1591"/>
                      <a:pt x="384" y="1591"/>
                      <a:pt x="384" y="1591"/>
                    </a:cubicBezTo>
                    <a:cubicBezTo>
                      <a:pt x="404" y="1589"/>
                      <a:pt x="419" y="1572"/>
                      <a:pt x="418" y="1553"/>
                    </a:cubicBezTo>
                    <a:cubicBezTo>
                      <a:pt x="399" y="1256"/>
                      <a:pt x="399" y="1256"/>
                      <a:pt x="399" y="1256"/>
                    </a:cubicBezTo>
                    <a:cubicBezTo>
                      <a:pt x="399" y="1255"/>
                      <a:pt x="398" y="1253"/>
                      <a:pt x="398" y="1252"/>
                    </a:cubicBezTo>
                    <a:cubicBezTo>
                      <a:pt x="396" y="1206"/>
                      <a:pt x="391" y="1139"/>
                      <a:pt x="388" y="1103"/>
                    </a:cubicBezTo>
                    <a:cubicBezTo>
                      <a:pt x="408" y="1130"/>
                      <a:pt x="419" y="1174"/>
                      <a:pt x="420" y="1234"/>
                    </a:cubicBezTo>
                    <a:cubicBezTo>
                      <a:pt x="421" y="1249"/>
                      <a:pt x="433" y="1261"/>
                      <a:pt x="448" y="1261"/>
                    </a:cubicBezTo>
                    <a:cubicBezTo>
                      <a:pt x="464" y="1261"/>
                      <a:pt x="476" y="1248"/>
                      <a:pt x="475" y="1233"/>
                    </a:cubicBezTo>
                    <a:cubicBezTo>
                      <a:pt x="473" y="1141"/>
                      <a:pt x="451" y="1077"/>
                      <a:pt x="407" y="1043"/>
                    </a:cubicBezTo>
                    <a:close/>
                    <a:moveTo>
                      <a:pt x="458" y="1544"/>
                    </a:moveTo>
                    <a:cubicBezTo>
                      <a:pt x="486" y="1556"/>
                      <a:pt x="503" y="1571"/>
                      <a:pt x="503" y="1587"/>
                    </a:cubicBezTo>
                    <a:cubicBezTo>
                      <a:pt x="503" y="1611"/>
                      <a:pt x="467" y="1632"/>
                      <a:pt x="415" y="1643"/>
                    </a:cubicBezTo>
                    <a:cubicBezTo>
                      <a:pt x="411" y="1645"/>
                      <a:pt x="406" y="1646"/>
                      <a:pt x="402" y="1646"/>
                    </a:cubicBezTo>
                    <a:cubicBezTo>
                      <a:pt x="401" y="1647"/>
                      <a:pt x="400" y="1647"/>
                      <a:pt x="399" y="1647"/>
                    </a:cubicBezTo>
                    <a:cubicBezTo>
                      <a:pt x="375" y="1651"/>
                      <a:pt x="348" y="1653"/>
                      <a:pt x="319" y="1653"/>
                    </a:cubicBezTo>
                    <a:cubicBezTo>
                      <a:pt x="217" y="1653"/>
                      <a:pt x="135" y="1624"/>
                      <a:pt x="135" y="1587"/>
                    </a:cubicBezTo>
                    <a:cubicBezTo>
                      <a:pt x="135" y="1569"/>
                      <a:pt x="155" y="1553"/>
                      <a:pt x="187" y="1541"/>
                    </a:cubicBezTo>
                    <a:cubicBezTo>
                      <a:pt x="190" y="1510"/>
                      <a:pt x="190" y="1510"/>
                      <a:pt x="190" y="1510"/>
                    </a:cubicBezTo>
                    <a:cubicBezTo>
                      <a:pt x="78" y="1528"/>
                      <a:pt x="0" y="1568"/>
                      <a:pt x="0" y="1615"/>
                    </a:cubicBezTo>
                    <a:cubicBezTo>
                      <a:pt x="0" y="1678"/>
                      <a:pt x="144" y="1729"/>
                      <a:pt x="321" y="1729"/>
                    </a:cubicBezTo>
                    <a:cubicBezTo>
                      <a:pt x="498" y="1729"/>
                      <a:pt x="642" y="1678"/>
                      <a:pt x="642" y="1615"/>
                    </a:cubicBezTo>
                    <a:cubicBezTo>
                      <a:pt x="642" y="1568"/>
                      <a:pt x="564" y="1529"/>
                      <a:pt x="454" y="1510"/>
                    </a:cubicBezTo>
                    <a:lnTo>
                      <a:pt x="458" y="1544"/>
                    </a:ln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TextBox 131"/>
              <p:cNvSpPr txBox="1"/>
              <p:nvPr/>
            </p:nvSpPr>
            <p:spPr>
              <a:xfrm>
                <a:off x="1005019" y="4287554"/>
                <a:ext cx="1021818" cy="627864"/>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gradFill>
                      <a:gsLst>
                        <a:gs pos="2917">
                          <a:schemeClr val="tx1"/>
                        </a:gs>
                        <a:gs pos="100000">
                          <a:schemeClr val="tx1"/>
                        </a:gs>
                      </a:gsLst>
                      <a:lin ang="5400000" scaled="0"/>
                    </a:gradFill>
                  </a:rPr>
                  <a:t>Resource </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clouds</a:t>
                </a:r>
              </a:p>
            </p:txBody>
          </p:sp>
          <p:sp>
            <p:nvSpPr>
              <p:cNvPr id="133" name="TextBox 132"/>
              <p:cNvSpPr txBox="1"/>
              <p:nvPr/>
            </p:nvSpPr>
            <p:spPr>
              <a:xfrm>
                <a:off x="2017585" y="4287554"/>
                <a:ext cx="117442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gradFill>
                      <a:gsLst>
                        <a:gs pos="2917">
                          <a:schemeClr val="tx1"/>
                        </a:gs>
                        <a:gs pos="100000">
                          <a:schemeClr val="tx1"/>
                        </a:gs>
                      </a:gsLst>
                      <a:lin ang="5400000" scaled="0"/>
                    </a:gradFill>
                  </a:rPr>
                  <a:t>Automation</a:t>
                </a:r>
              </a:p>
            </p:txBody>
          </p:sp>
          <p:sp>
            <p:nvSpPr>
              <p:cNvPr id="134" name="TextBox 133"/>
              <p:cNvSpPr txBox="1"/>
              <p:nvPr/>
            </p:nvSpPr>
            <p:spPr>
              <a:xfrm>
                <a:off x="3299336" y="4287554"/>
                <a:ext cx="782907" cy="461665"/>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gradFill>
                      <a:gsLst>
                        <a:gs pos="2917">
                          <a:schemeClr val="tx1"/>
                        </a:gs>
                        <a:gs pos="100000">
                          <a:schemeClr val="tx1"/>
                        </a:gs>
                      </a:gsLst>
                      <a:lin ang="5400000" scaled="0"/>
                    </a:gradFill>
                  </a:rPr>
                  <a:t>Billing</a:t>
                </a:r>
              </a:p>
            </p:txBody>
          </p:sp>
          <p:sp>
            <p:nvSpPr>
              <p:cNvPr id="135" name="TextBox 134"/>
              <p:cNvSpPr txBox="1"/>
              <p:nvPr/>
            </p:nvSpPr>
            <p:spPr>
              <a:xfrm>
                <a:off x="4003163" y="4287554"/>
                <a:ext cx="1270221" cy="627864"/>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gradFill>
                      <a:gsLst>
                        <a:gs pos="2917">
                          <a:schemeClr val="tx1"/>
                        </a:gs>
                        <a:gs pos="100000">
                          <a:schemeClr val="tx1"/>
                        </a:gs>
                      </a:gsLst>
                      <a:lin ang="5400000" scaled="0"/>
                    </a:gradFill>
                  </a:rPr>
                  <a:t>Tenant</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management</a:t>
                </a:r>
              </a:p>
            </p:txBody>
          </p:sp>
          <p:sp>
            <p:nvSpPr>
              <p:cNvPr id="136" name="TextBox 135"/>
              <p:cNvSpPr txBox="1"/>
              <p:nvPr/>
            </p:nvSpPr>
            <p:spPr>
              <a:xfrm>
                <a:off x="5105497" y="4287554"/>
                <a:ext cx="901529" cy="627864"/>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gradFill>
                      <a:gsLst>
                        <a:gs pos="2917">
                          <a:schemeClr val="tx1"/>
                        </a:gs>
                        <a:gs pos="100000">
                          <a:schemeClr val="tx1"/>
                        </a:gs>
                      </a:gsLst>
                      <a:lin ang="5400000" scaled="0"/>
                    </a:gradFill>
                  </a:rPr>
                  <a:t>Hosting</a:t>
                </a:r>
                <a:br>
                  <a:rPr lang="en-US" sz="1200" dirty="0" smtClean="0">
                    <a:gradFill>
                      <a:gsLst>
                        <a:gs pos="2917">
                          <a:schemeClr val="tx1"/>
                        </a:gs>
                        <a:gs pos="100000">
                          <a:schemeClr val="tx1"/>
                        </a:gs>
                      </a:gsLst>
                      <a:lin ang="5400000" scaled="0"/>
                    </a:gradFill>
                  </a:rPr>
                </a:br>
                <a:r>
                  <a:rPr lang="en-US" sz="1200" dirty="0" smtClean="0">
                    <a:gradFill>
                      <a:gsLst>
                        <a:gs pos="2917">
                          <a:schemeClr val="tx1"/>
                        </a:gs>
                        <a:gs pos="100000">
                          <a:schemeClr val="tx1"/>
                        </a:gs>
                      </a:gsLst>
                      <a:lin ang="5400000" scaled="0"/>
                    </a:gradFill>
                  </a:rPr>
                  <a:t>plan</a:t>
                </a:r>
              </a:p>
            </p:txBody>
          </p:sp>
          <p:cxnSp>
            <p:nvCxnSpPr>
              <p:cNvPr id="138" name="Straight Connector 137"/>
              <p:cNvCxnSpPr/>
              <p:nvPr/>
            </p:nvCxnSpPr>
            <p:spPr>
              <a:xfrm>
                <a:off x="1088411" y="4318796"/>
                <a:ext cx="4848115" cy="0"/>
              </a:xfrm>
              <a:prstGeom prst="line">
                <a:avLst/>
              </a:prstGeom>
              <a:ln>
                <a:solidFill>
                  <a:srgbClr val="00188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Oval 77"/>
            <p:cNvSpPr/>
            <p:nvPr/>
          </p:nvSpPr>
          <p:spPr bwMode="auto">
            <a:xfrm>
              <a:off x="2517540" y="1214855"/>
              <a:ext cx="1343570" cy="1343570"/>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Freeform 5"/>
            <p:cNvSpPr>
              <a:spLocks noEditPoints="1"/>
            </p:cNvSpPr>
            <p:nvPr/>
          </p:nvSpPr>
          <p:spPr bwMode="auto">
            <a:xfrm>
              <a:off x="2851540" y="1522015"/>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5992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heme/theme1.xml><?xml version="1.0" encoding="utf-8"?>
<a:theme xmlns:a="http://schemas.openxmlformats.org/drawingml/2006/main" name="Server and Cloud 2013">
  <a:themeElements>
    <a:clrScheme name="Custom 7">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erver and Cloud 2013">
  <a:themeElements>
    <a:clrScheme name="Custom 7">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3.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4.xml><?xml version="1.0" encoding="utf-8"?>
<a:theme xmlns:a="http://schemas.openxmlformats.org/drawingml/2006/main" name="3_Server and Cloud 2013">
  <a:themeElements>
    <a:clrScheme name="Custom 7">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5.xml><?xml version="1.0" encoding="utf-8"?>
<a:theme xmlns:a="http://schemas.openxmlformats.org/drawingml/2006/main" name="4_Server and Cloud 2013">
  <a:themeElements>
    <a:clrScheme name="Custom 7">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6.xml><?xml version="1.0" encoding="utf-8"?>
<a:theme xmlns:a="http://schemas.openxmlformats.org/drawingml/2006/main" name="5_Server and Cloud 2013">
  <a:themeElements>
    <a:clrScheme name="Custom 7">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7.xml><?xml version="1.0" encoding="utf-8"?>
<a:theme xmlns:a="http://schemas.openxmlformats.org/drawingml/2006/main" name="6_Server and Cloud 2013">
  <a:themeElements>
    <a:clrScheme name="Custom 7">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3.potx" id="{E6C7328A-7432-4964-ABFD-DFF5D441CE7B}" vid="{837F8EB0-5AAA-4548-B4B7-BF228168AD07}"/>
    </a:ext>
  </a:extLst>
</a:theme>
</file>

<file path=ppt/theme/theme8.xml><?xml version="1.0" encoding="utf-8"?>
<a:theme xmlns:a="http://schemas.openxmlformats.org/drawingml/2006/main" name="Services_theme_16x9_073012">
  <a:themeElements>
    <a:clrScheme name="Cool-Blue">
      <a:dk1>
        <a:srgbClr val="000000"/>
      </a:dk1>
      <a:lt1>
        <a:srgbClr val="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BB31E1"/>
      </a:hlink>
      <a:folHlink>
        <a:srgbClr val="AB73D5"/>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Рабочие 4">
  <a:themeElements>
    <a:clrScheme name="Майкрософт">
      <a:dk1>
        <a:srgbClr val="002050"/>
      </a:dk1>
      <a:lt1>
        <a:srgbClr val="FFFFFF"/>
      </a:lt1>
      <a:dk2>
        <a:srgbClr val="002050"/>
      </a:dk2>
      <a:lt2>
        <a:srgbClr val="FFFFFF"/>
      </a:lt2>
      <a:accent1>
        <a:srgbClr val="0072C9"/>
      </a:accent1>
      <a:accent2>
        <a:srgbClr val="30D1FF"/>
      </a:accent2>
      <a:accent3>
        <a:srgbClr val="060835"/>
      </a:accent3>
      <a:accent4>
        <a:srgbClr val="28003E"/>
      </a:accent4>
      <a:accent5>
        <a:srgbClr val="4668C5"/>
      </a:accent5>
      <a:accent6>
        <a:srgbClr val="505050"/>
      </a:accent6>
      <a:hlink>
        <a:srgbClr val="00BCF2"/>
      </a:hlink>
      <a:folHlink>
        <a:srgbClr val="00BCF2"/>
      </a:folHlink>
    </a:clrScheme>
    <a:fontScheme name="Microsoft">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36" ma:contentTypeDescription="" ma:contentTypeScope="" ma:versionID="5c4e608d1769ce36344432d4c65296d8">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7c1148e7fcbdbf4987e1d82219cb9e84"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2:bf80e81150e248c48aa8cffdf0021a1f"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AverageRating" ma:index="9" nillable="true" ma:displayName="Rating (0-5)" ma:decimals="2" ma:description="Average value of all the ratings that have been submitted" ma:internalName="AverageRating" ma:readOnly="true">
      <xsd:simpleType>
        <xsd:restriction base="dms:Number"/>
      </xsd:simpleType>
    </xsd:element>
    <xsd:element name="PublishingPageContent" ma:index="11" nillable="true" ma:displayName="Page Content" ma:internalName="PublishingPageContent">
      <xsd:simpleType>
        <xsd:restriction base="dms:Unknown"/>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5"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2"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7" nillable="true" ma:displayName="Expiration" ma:format="DateOnly" ma:indexed="true" ma:internalName="Expire_x0020_Review" ma:readOnly="false">
      <xsd:simpleType>
        <xsd:restriction base="dms:DateTime"/>
      </xsd:simpleType>
    </xsd:element>
    <xsd:element name="bf80e81150e248c48aa8cffdf0021a1f" ma:index="33"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7" nillable="true" ma:displayName="PublishDate" ma:description="Used in Blog Posts and documents." ma:format="DateOnly" ma:indexed="true" ma:internalName="PublishDate">
      <xsd:simpleType>
        <xsd:restriction base="dms:DateTime"/>
      </xsd:simpleType>
    </xsd:element>
    <xsd:element name="DocumentSetKcId" ma:index="30"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1"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i1b478372f814787abd313030b81fcb2 xmlns="230e9df3-be65-4c73-a93b-d1236ebd677e">
      <Terms xmlns="http://schemas.microsoft.com/office/infopath/2007/PartnerControls"/>
    </i1b478372f814787abd313030b81fcb2>
    <ef109fd36bcf4bcd9dd945731030600b xmlns="230e9df3-be65-4c73-a93b-d1236ebd677e">
      <Terms xmlns="http://schemas.microsoft.com/office/infopath/2007/PartnerControls"/>
    </ef109fd36bcf4bcd9dd945731030600b>
    <DocumentDescription xmlns="230e9df3-be65-4c73-a93b-d1236ebd677e">This presentation takes an all-up view of the cloud optomized datacenter and what that means going forward.</DocumentDescription>
    <Expire_x0020_Review xmlns="230e9df3-be65-4c73-a93b-d1236ebd677e">2015-11-24T00:00:00+00:00</Expire_x0020_Review>
    <k21a64daf20d4502b2796a1c6b8ce6c8 xmlns="230e9df3-be65-4c73-a93b-d1236ebd677e">
      <Terms xmlns="http://schemas.microsoft.com/office/infopath/2007/PartnerControls"/>
    </k21a64daf20d4502b2796a1c6b8ce6c8>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hd9637eefc984b85b6097c6374e15725>
    <b1337ea954344dcfb0425a10eee4daa8 xmlns="ad820760-4664-4be3-bee2-f8b9a6708b4c">
      <Terms xmlns="http://schemas.microsoft.com/office/infopath/2007/PartnerControls"/>
    </b1337ea954344dcfb0425a10eee4daa8>
    <_dlc_DocId xmlns="230e9df3-be65-4c73-a93b-d1236ebd677e">KC02-23-50173</_dlc_DocId>
    <Thumbnail1 xmlns="230e9df3-be65-4c73-a93b-d1236ebd677e">
      <Url>http://infopedia/kc02/media/Thumbnails/Server and Tools Business/KC02-23-50172/KC02-23-50173_HEX_276989.png</Url>
      <Description>/kc02/media/Thumbnails/Server and Tools Business/KC02-23-50172/KC02-23-50173_HEX_276989.png</Description>
    </Thumbnail1>
    <TaxCatchAll xmlns="230e9df3-be65-4c73-a93b-d1236ebd677e">
      <Value>42</Value>
      <Value>216</Value>
      <Value>61</Value>
      <Value>160</Value>
      <Value>3</Value>
      <Value>156</Value>
      <Value>2509</Value>
    </TaxCatchAll>
    <m6c7b4717b6346e6a075a59dd47eac69 xmlns="230e9df3-be65-4c73-a93b-d1236ebd677e">
      <Terms xmlns="http://schemas.microsoft.com/office/infopath/2007/PartnerControls"/>
    </m6c7b4717b6346e6a075a59dd47eac69>
    <TaxKeywordTaxHTField xmlns="230e9df3-be65-4c73-a93b-d1236ebd677e">
      <Terms xmlns="http://schemas.microsoft.com/office/infopath/2007/PartnerControls"/>
    </TaxKeywordTaxHTField>
    <PublishDate xmlns="ad820760-4664-4be3-bee2-f8b9a6708b4c" xsi:nil="true"/>
    <AverageRating xmlns="http://schemas.microsoft.com/sharepoint/v3" xsi:nil="true"/>
    <i0d941ee1e744ffea7aeee9924c91cbb xmlns="230e9df3-be65-4c73-a93b-d1236ebd677e">
      <Terms xmlns="http://schemas.microsoft.com/office/infopath/2007/PartnerControls"/>
    </i0d941ee1e744ffea7aeee9924c91cbb>
    <DocumentSetKcId xmlns="ad820760-4664-4be3-bee2-f8b9a6708b4c">50172</DocumentSetKcId>
    <LCA_x0020_Approved xmlns="230e9df3-be65-4c73-a93b-d1236ebd677e">
      <UserInfo>
        <DisplayName/>
        <AccountId xsi:nil="true"/>
        <AccountType/>
      </UserInfo>
    </LCA_x0020_Approved>
    <RoutingRuleDescription xmlns="http://schemas.microsoft.com/sharepoint/v3" xsi:nil="true"/>
    <ec5b2ad5c27b45fb8a00a1f27c7ce1ae xmlns="230e9df3-be65-4c73-a93b-d1236ebd677e">
      <Terms xmlns="http://schemas.microsoft.com/office/infopath/2007/PartnerControls"/>
    </ec5b2ad5c27b45fb8a00a1f27c7ce1ae>
    <IconOverlay xmlns="http://schemas.microsoft.com/sharepoint/v4" xsi:nil="true"/>
    <Owner xmlns="230e9df3-be65-4c73-a93b-d1236ebd677e">
      <UserInfo>
        <DisplayName>Andrew Zeller</DisplayName>
        <AccountId>8165</AccountId>
        <AccountType/>
      </UserInfo>
    </Owner>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_dlc_DocIdUrl xmlns="230e9df3-be65-4c73-a93b-d1236ebd677e">
      <Url>http://infopedia/kc02/docstore/_layouts/DocIdRedir.aspx?ID=KC02-23-50173</Url>
      <Description>KC02-23-50173</Description>
    </_dlc_DocIdUrl>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Windows Server Domain</TermName>
          <TermId xmlns="http://schemas.microsoft.com/office/infopath/2007/PartnerControls">f7029b15-78c2-45c1-a268-42c7aadf8b14</TermId>
        </TermInfo>
      </Terms>
    </eb54ac91059940029a3cc8a4ff5af673>
    <k20e0dfa74bf4e44818db03027b0ccd8 xmlns="230e9df3-be65-4c73-a93b-d1236ebd677e">
      <Terms xmlns="http://schemas.microsoft.com/office/infopath/2007/PartnerControls"/>
    </k20e0dfa74bf4e44818db03027b0ccd8>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Windows Server and Management Marketing</TermName>
          <TermId xmlns="http://schemas.microsoft.com/office/infopath/2007/PartnerControls">ec7aef82-469a-47dc-9ac7-2821a36193b3</TermId>
        </TermInfo>
      </Terms>
    </l3c3ea61849e4288a8acc49bb5388e8c>
    <CoOwner xmlns="ad820760-4664-4be3-bee2-f8b9a6708b4c">
      <UserInfo>
        <DisplayName>REDMOND\meeryan</DisplayName>
        <AccountId>6624</AccountId>
        <AccountType/>
      </UserInfo>
      <UserInfo>
        <DisplayName>REDMOND\charllee</DisplayName>
        <AccountId>120628</AccountId>
        <AccountType/>
      </UserInfo>
      <UserInfo>
        <DisplayName>REDMOND\v-nahube</DisplayName>
        <AccountId>2747</AccountId>
        <AccountType/>
      </UserInfo>
      <UserInfo>
        <DisplayName>EUROPE\johnallw</DisplayName>
        <AccountId>13095</AccountId>
        <AccountType/>
      </UserInfo>
      <UserInfo>
        <DisplayName>REDMOND\ansundar</DisplayName>
        <AccountId>16354</AccountId>
        <AccountType/>
      </UserInfo>
      <UserInfo>
        <DisplayName>REDMOND\danreger</DisplayName>
        <AccountId>14355</AccountId>
        <AccountType/>
      </UserInfo>
    </CoOwner>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Windows Server</TermName>
          <TermId xmlns="http://schemas.microsoft.com/office/infopath/2007/PartnerControls">ca5543fc-6710-4f1f-bdee-81c42361029e</TermId>
        </TermInfo>
      </Terms>
    </bf80e81150e248c48aa8cffdf0021a1f>
    <kf34bcdc8fc34e479d3f94c6210e8e27 xmlns="230e9df3-be65-4c73-a93b-d1236ebd677e">
      <Terms xmlns="http://schemas.microsoft.com/office/infopath/2007/PartnerControls"/>
    </kf34bcdc8fc34e479d3f94c6210e8e27>
    <ApplyWorkflowRules xmlns="ad820760-4664-4be3-bee2-f8b9a6708b4c">No</ApplyWorkflowRules>
  </documentManagement>
</p:properties>
</file>

<file path=customXml/item4.xml><?xml version="1.0" encoding="utf-8"?>
<?mso-contentType ?>
<SharedContentType xmlns="Microsoft.SharePoint.Taxonomy.ContentTypeSync" SourceId="e385fb40-52d4-4fae-9c5b-3e8ff8a5878e" ContentTypeId="0x0101000E4CB7077FEE4FF7AE86D4A500EEC78003" PreviousValue="false"/>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44BB0-503A-4347-9C0B-CF3D958257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4F1A08-2AF5-4D2D-B8E3-BD8ED67C91D7}">
  <ds:schemaRefs>
    <ds:schemaRef ds:uri="http://schemas.microsoft.com/sharepoint/events"/>
  </ds:schemaRefs>
</ds:datastoreItem>
</file>

<file path=customXml/itemProps3.xml><?xml version="1.0" encoding="utf-8"?>
<ds:datastoreItem xmlns:ds="http://schemas.openxmlformats.org/officeDocument/2006/customXml" ds:itemID="{59C518A2-7B4A-471F-AAD8-D98541AFF94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http://schemas.microsoft.com/sharepoint/v3"/>
    <ds:schemaRef ds:uri="230e9df3-be65-4c73-a93b-d1236ebd677e"/>
    <ds:schemaRef ds:uri="http://purl.org/dc/terms/"/>
    <ds:schemaRef ds:uri="ad820760-4664-4be3-bee2-f8b9a6708b4c"/>
    <ds:schemaRef ds:uri="http://www.w3.org/XML/1998/namespace"/>
    <ds:schemaRef ds:uri="http://purl.org/dc/dcmitype/"/>
  </ds:schemaRefs>
</ds:datastoreItem>
</file>

<file path=customXml/itemProps4.xml><?xml version="1.0" encoding="utf-8"?>
<ds:datastoreItem xmlns:ds="http://schemas.openxmlformats.org/officeDocument/2006/customXml" ds:itemID="{0D69AF77-D415-4F80-84C6-9C47B10C657D}">
  <ds:schemaRefs>
    <ds:schemaRef ds:uri="Microsoft.SharePoint.Taxonomy.ContentTypeSync"/>
  </ds:schemaRefs>
</ds:datastoreItem>
</file>

<file path=customXml/itemProps5.xml><?xml version="1.0" encoding="utf-8"?>
<ds:datastoreItem xmlns:ds="http://schemas.openxmlformats.org/officeDocument/2006/customXml" ds:itemID="{2D696A3C-3843-4306-926E-25906C4404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1216</Words>
  <Application>Microsoft Office PowerPoint</Application>
  <PresentationFormat>Custom</PresentationFormat>
  <Paragraphs>252</Paragraphs>
  <Slides>16</Slides>
  <Notes>14</Notes>
  <HiddenSlides>1</HiddenSlides>
  <MMClips>0</MMClips>
  <ScaleCrop>false</ScaleCrop>
  <HeadingPairs>
    <vt:vector size="8" baseType="variant">
      <vt:variant>
        <vt:lpstr>Fonts Used</vt:lpstr>
      </vt:variant>
      <vt:variant>
        <vt:i4>12</vt:i4>
      </vt:variant>
      <vt:variant>
        <vt:lpstr>Theme</vt:lpstr>
      </vt:variant>
      <vt:variant>
        <vt:i4>9</vt:i4>
      </vt:variant>
      <vt:variant>
        <vt:lpstr>Embedded OLE Servers</vt:lpstr>
      </vt:variant>
      <vt:variant>
        <vt:i4>1</vt:i4>
      </vt:variant>
      <vt:variant>
        <vt:lpstr>Slide Titles</vt:lpstr>
      </vt:variant>
      <vt:variant>
        <vt:i4>16</vt:i4>
      </vt:variant>
    </vt:vector>
  </HeadingPairs>
  <TitlesOfParts>
    <vt:vector size="38" baseType="lpstr">
      <vt:lpstr>ＭＳ Ｐゴシック</vt:lpstr>
      <vt:lpstr>Arial</vt:lpstr>
      <vt:lpstr>Bradley Hand ITC</vt:lpstr>
      <vt:lpstr>Calibri</vt:lpstr>
      <vt:lpstr>Century Gothic</vt:lpstr>
      <vt:lpstr>Kozuka Gothic Pro R</vt:lpstr>
      <vt:lpstr>Segoe Pro Light</vt:lpstr>
      <vt:lpstr>Segoe UI</vt:lpstr>
      <vt:lpstr>Segoe UI Light</vt:lpstr>
      <vt:lpstr>Segoe UI Semibold</vt:lpstr>
      <vt:lpstr>Symbol</vt:lpstr>
      <vt:lpstr>Wingdings</vt:lpstr>
      <vt:lpstr>Server and Cloud 2013</vt:lpstr>
      <vt:lpstr>1_Server and Cloud 2013</vt:lpstr>
      <vt:lpstr>2_Server and Cloud 2013</vt:lpstr>
      <vt:lpstr>3_Server and Cloud 2013</vt:lpstr>
      <vt:lpstr>4_Server and Cloud 2013</vt:lpstr>
      <vt:lpstr>5_Server and Cloud 2013</vt:lpstr>
      <vt:lpstr>6_Server and Cloud 2013</vt:lpstr>
      <vt:lpstr>Services_theme_16x9_073012</vt:lpstr>
      <vt:lpstr>Рабочие 4</vt:lpstr>
      <vt:lpstr>think-cell Slide</vt:lpstr>
      <vt:lpstr>Традиционная IT инфраструктура</vt:lpstr>
      <vt:lpstr>IT инфраструктура в обалке</vt:lpstr>
      <vt:lpstr>Эволюция сценариев Хостинга</vt:lpstr>
      <vt:lpstr>Microsoft Azure</vt:lpstr>
      <vt:lpstr>PowerPoint Presentation</vt:lpstr>
      <vt:lpstr>PowerPoint Presentation</vt:lpstr>
      <vt:lpstr>Microsoft Azure – гибридная модель</vt:lpstr>
      <vt:lpstr>Вычислительные мощности</vt:lpstr>
      <vt:lpstr>Azure Pack – создание облачных сервисов</vt:lpstr>
      <vt:lpstr>Данные в облаке - немного цифр </vt:lpstr>
      <vt:lpstr>PowerPoint Presentation</vt:lpstr>
      <vt:lpstr>Хранилище Безграничные объемы хранения в StorSimple and Azure</vt:lpstr>
      <vt:lpstr>Сети Бесшовное расширение ЦОД </vt:lpstr>
      <vt:lpstr>Расширение инфраструктуры в облако</vt:lpstr>
      <vt:lpstr>Поддержка мобильных устройств</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value with cloud-optimized IT</dc:title>
  <dc:creator/>
  <cp:keywords/>
  <cp:lastModifiedBy/>
  <cp:revision>1</cp:revision>
  <dcterms:created xsi:type="dcterms:W3CDTF">2014-10-24T22:32:57Z</dcterms:created>
  <dcterms:modified xsi:type="dcterms:W3CDTF">2014-12-13T06:58:14Z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216;#customer ready|8986c41d-21c5-4f8f-8a12-ea4625b46858</vt:lpwstr>
  </property>
  <property fmtid="{D5CDD505-2E9C-101B-9397-08002B2CF9AE}" pid="7" name="ItemType">
    <vt:lpwstr>3;#customer presentations|18e9ae94-e321-4eea-82d2-ad5b2f470f3c</vt:lpwstr>
  </property>
  <property fmtid="{D5CDD505-2E9C-101B-9397-08002B2CF9AE}" pid="8" name="ContentTypeId">
    <vt:lpwstr>0x0101000E4CB7077FEE4FF7AE86D4A500EEC7800300C6CD36C6B4DAA64EAACFCCF5D9298AA000B09CC05C6355444CB49B4B62F83D23B8</vt:lpwstr>
  </property>
  <property fmtid="{D5CDD505-2E9C-101B-9397-08002B2CF9AE}" pid="9" name="bc28b5f076654a3b96073bbbebfeb8c9">
    <vt:lpwstr/>
  </property>
  <property fmtid="{D5CDD505-2E9C-101B-9397-08002B2CF9AE}" pid="10" name="Industries">
    <vt:lpwstr/>
  </property>
  <property fmtid="{D5CDD505-2E9C-101B-9397-08002B2CF9AE}" pid="11" name="Roles">
    <vt:lpwstr/>
  </property>
  <property fmtid="{D5CDD505-2E9C-101B-9397-08002B2CF9AE}" pid="12" name="MSProducts">
    <vt:lpwstr/>
  </property>
  <property fmtid="{D5CDD505-2E9C-101B-9397-08002B2CF9AE}" pid="13" name="j4d667fb28274e85b2214f6e751c8d1f">
    <vt:lpwstr/>
  </property>
  <property fmtid="{D5CDD505-2E9C-101B-9397-08002B2CF9AE}" pid="14" name="Competitors">
    <vt:lpwstr/>
  </property>
  <property fmtid="{D5CDD505-2E9C-101B-9397-08002B2CF9AE}" pid="15" name="SMSGDomain">
    <vt:lpwstr>156;#Server and Tools Business|6783548d-8609-4f97-be4a-4ca2616905a6;#2509;#Windows Server Domain|f7029b15-78c2-45c1-a268-42c7aadf8b14</vt:lpwstr>
  </property>
  <property fmtid="{D5CDD505-2E9C-101B-9397-08002B2CF9AE}" pid="16" name="ItemRetentionFormula">
    <vt:lpwstr/>
  </property>
  <property fmtid="{D5CDD505-2E9C-101B-9397-08002B2CF9AE}" pid="17" name="m6d26e40ac264097a006193f92232ece">
    <vt:lpwstr/>
  </property>
  <property fmtid="{D5CDD505-2E9C-101B-9397-08002B2CF9AE}" pid="18" name="BusinessArchitecture">
    <vt:lpwstr/>
  </property>
  <property fmtid="{D5CDD505-2E9C-101B-9397-08002B2CF9AE}" pid="19" name="SMSGTags">
    <vt:lpwstr/>
  </property>
  <property fmtid="{D5CDD505-2E9C-101B-9397-08002B2CF9AE}" pid="20" name="j031aa32f4154c8c9a646efae715ebde">
    <vt:lpwstr/>
  </property>
  <property fmtid="{D5CDD505-2E9C-101B-9397-08002B2CF9AE}" pid="21" name="Products">
    <vt:lpwstr>61;#Windows Server|ca5543fc-6710-4f1f-bdee-81c42361029e</vt:lpwstr>
  </property>
  <property fmtid="{D5CDD505-2E9C-101B-9397-08002B2CF9AE}" pid="22" name="_dlc_DocIdItemGuid">
    <vt:lpwstr>15922948-3f7a-4035-92c6-dbdb500d11a3</vt:lpwstr>
  </property>
  <property fmtid="{D5CDD505-2E9C-101B-9397-08002B2CF9AE}" pid="23" name="EnterpriseDomainTags">
    <vt:lpwstr/>
  </property>
  <property fmtid="{D5CDD505-2E9C-101B-9397-08002B2CF9AE}" pid="24" name="l311460e3fdf46688abc31ddb7bdc05a">
    <vt:lpwstr/>
  </property>
  <property fmtid="{D5CDD505-2E9C-101B-9397-08002B2CF9AE}" pid="25" name="Partners">
    <vt:lpwstr/>
  </property>
  <property fmtid="{D5CDD505-2E9C-101B-9397-08002B2CF9AE}" pid="26" name="ActivitiesAndPrograms">
    <vt:lpwstr/>
  </property>
  <property fmtid="{D5CDD505-2E9C-101B-9397-08002B2CF9AE}" pid="27" name="Segments">
    <vt:lpwstr/>
  </property>
  <property fmtid="{D5CDD505-2E9C-101B-9397-08002B2CF9AE}" pid="28" name="la4444b61d19467597d63190b69ac227">
    <vt:lpwstr/>
  </property>
  <property fmtid="{D5CDD505-2E9C-101B-9397-08002B2CF9AE}" pid="29" name="WorkflowChangePath">
    <vt:lpwstr>e929cdc8-ef5a-4aed-ad88-a2076c847023,5;e929cdc8-ef5a-4aed-ad88-a2076c847023,5;e929cdc8-ef5a-4aed-ad88-a2076c847023,5;e929cdc8-ef5a-4aed-ad88-a2076c847023,5;e929cdc8-ef5a-4aed-ad88-a2076c847023,11;e929cdc8-ef5a-4aed-ad88-a2076c847023,14;e929cdc8-ef5a-4aed-</vt:lpwstr>
  </property>
  <property fmtid="{D5CDD505-2E9C-101B-9397-08002B2CF9AE}" pid="30" name="Topics">
    <vt:lpwstr/>
  </property>
  <property fmtid="{D5CDD505-2E9C-101B-9397-08002B2CF9AE}" pid="31" name="Groups">
    <vt:lpwstr>160;#Windows Server and Management Marketing|ec7aef82-469a-47dc-9ac7-2821a36193b3</vt:lpwstr>
  </property>
  <property fmtid="{D5CDD505-2E9C-101B-9397-08002B2CF9AE}" pid="32" name="MSProductsTaxHTField0">
    <vt:lpwstr/>
  </property>
  <property fmtid="{D5CDD505-2E9C-101B-9397-08002B2CF9AE}" pid="33" name="_docset_NoMedatataSyncRequired">
    <vt:lpwstr>False</vt:lpwstr>
  </property>
  <property fmtid="{D5CDD505-2E9C-101B-9397-08002B2CF9AE}" pid="34" name="Languages">
    <vt:lpwstr>42;#English|cb91f272-ce4d-4a7e-9bbf-78b58e3d188d</vt:lpwstr>
  </property>
  <property fmtid="{D5CDD505-2E9C-101B-9397-08002B2CF9AE}" pid="35" name="messageframeworktype">
    <vt:lpwstr/>
  </property>
  <property fmtid="{D5CDD505-2E9C-101B-9397-08002B2CF9AE}" pid="36" name="MSLanguage">
    <vt:lpwstr/>
  </property>
  <property fmtid="{D5CDD505-2E9C-101B-9397-08002B2CF9AE}" pid="37" name="cb7870d3641f4a52807a63577a9c1b08">
    <vt:lpwstr/>
  </property>
  <property fmtid="{D5CDD505-2E9C-101B-9397-08002B2CF9AE}" pid="38" name="TechnicalLevel">
    <vt:lpwstr/>
  </property>
  <property fmtid="{D5CDD505-2E9C-101B-9397-08002B2CF9AE}" pid="39" name="Audiences">
    <vt:lpwstr/>
  </property>
  <property fmtid="{D5CDD505-2E9C-101B-9397-08002B2CF9AE}" pid="40" name="LearningOrganization">
    <vt:lpwstr/>
  </property>
  <property fmtid="{D5CDD505-2E9C-101B-9397-08002B2CF9AE}" pid="41" name="EmployeeRole">
    <vt:lpwstr/>
  </property>
  <property fmtid="{D5CDD505-2E9C-101B-9397-08002B2CF9AE}" pid="42" name="LearningDeliveryMethod">
    <vt:lpwstr/>
  </property>
  <property fmtid="{D5CDD505-2E9C-101B-9397-08002B2CF9AE}" pid="43" name="SalesGeography">
    <vt:lpwstr/>
  </property>
</Properties>
</file>