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325" r:id="rId3"/>
    <p:sldId id="328" r:id="rId4"/>
    <p:sldId id="326" r:id="rId5"/>
    <p:sldId id="338" r:id="rId6"/>
    <p:sldId id="267"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D0EB5-84D0-4894-9CD5-FC7387DD3072}" type="datetimeFigureOut">
              <a:rPr lang="ru-RU" smtClean="0"/>
              <a:t>12.06.2014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F71C9-7899-461C-964B-EAAA191181FD}" type="slidenum">
              <a:rPr lang="ru-RU" smtClean="0"/>
              <a:t>‹#›</a:t>
            </a:fld>
            <a:endParaRPr lang="ru-RU"/>
          </a:p>
        </p:txBody>
      </p:sp>
    </p:spTree>
    <p:extLst>
      <p:ext uri="{BB962C8B-B14F-4D97-AF65-F5344CB8AC3E}">
        <p14:creationId xmlns:p14="http://schemas.microsoft.com/office/powerpoint/2010/main" val="111407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12424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4159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031077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349397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16329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171560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27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30898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399504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493367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045162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95515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solidFill>
                  <a:srgbClr val="060F18"/>
                </a:solidFill>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solidFill>
                  <a:srgbClr val="060F18"/>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6919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a:solidFill>
                  <a:prstClr val="black"/>
                </a:solidFill>
              </a:rPr>
              <a:pPr/>
              <a:t>12.06.2014</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9110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a:defRPr/>
            </a:pPr>
            <a:r>
              <a:rPr lang="en-US" sz="7200" dirty="0">
                <a:solidFill>
                  <a:srgbClr val="FFFFFF"/>
                </a:solidFill>
                <a:latin typeface="Segoe UI Light"/>
              </a:rPr>
              <a:t>#</a:t>
            </a:r>
            <a:r>
              <a:rPr lang="en-US" sz="7200" dirty="0" err="1">
                <a:solidFill>
                  <a:srgbClr val="FFFFFF"/>
                </a:solidFill>
                <a:latin typeface="Segoe UI Light"/>
              </a:rPr>
              <a:t>wincamp</a:t>
            </a:r>
            <a:endParaRPr lang="en-US" sz="7200" dirty="0">
              <a:solidFill>
                <a:srgbClr val="FFFFFF"/>
              </a:solidFill>
              <a:latin typeface="Segoe UI Ligh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2237108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3957363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0461856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1540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17424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dirty="0">
                <a:solidFill>
                  <a:srgbClr val="FFFFFF"/>
                </a:solidFill>
                <a:ea typeface="Segoe UI Symbol" panose="020B0502040204020203" pitchFamily="34" charset="0"/>
              </a:rPr>
              <a:t></a:t>
            </a:r>
            <a:endParaRPr lang="ru-RU" dirty="0">
              <a:solidFill>
                <a:srgbClr val="FFFFFF"/>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Tree>
    <p:extLst>
      <p:ext uri="{BB962C8B-B14F-4D97-AF65-F5344CB8AC3E}">
        <p14:creationId xmlns:p14="http://schemas.microsoft.com/office/powerpoint/2010/main" val="83522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98579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spTree>
    <p:extLst>
      <p:ext uri="{BB962C8B-B14F-4D97-AF65-F5344CB8AC3E}">
        <p14:creationId xmlns:p14="http://schemas.microsoft.com/office/powerpoint/2010/main" val="147507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318937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71301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81639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2"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okov@azure_ceemicrosoft.com" TargetMode="External"/><Relationship Id="rId2" Type="http://schemas.openxmlformats.org/officeDocument/2006/relationships/hyperlink" Target="mailto:abokov@microsoft.com" TargetMode="Externa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70179" y="2299734"/>
            <a:ext cx="11181051" cy="1359196"/>
          </a:xfrm>
        </p:spPr>
        <p:txBody>
          <a:bodyPr/>
          <a:lstStyle/>
          <a:p>
            <a:r>
              <a:rPr lang="en-US" sz="7200" b="1" dirty="0" smtClean="0"/>
              <a:t>Running Linux in Azure</a:t>
            </a:r>
            <a:br>
              <a:rPr lang="en-US" sz="7200" b="1" dirty="0" smtClean="0"/>
            </a:br>
            <a:r>
              <a:rPr lang="en-US" sz="7200" b="1" dirty="0" smtClean="0"/>
              <a:t>and other cool things</a:t>
            </a:r>
            <a:endParaRPr lang="en-US" sz="7200" b="1" dirty="0"/>
          </a:p>
        </p:txBody>
      </p:sp>
      <p:sp>
        <p:nvSpPr>
          <p:cNvPr id="22" name="Text Placeholder 21"/>
          <p:cNvSpPr>
            <a:spLocks noGrp="1"/>
          </p:cNvSpPr>
          <p:nvPr>
            <p:ph type="body" sz="quarter" idx="11"/>
          </p:nvPr>
        </p:nvSpPr>
        <p:spPr>
          <a:xfrm>
            <a:off x="520701" y="4278106"/>
            <a:ext cx="7729942" cy="1551194"/>
          </a:xfrm>
        </p:spPr>
        <p:txBody>
          <a:bodyPr>
            <a:normAutofit fontScale="62500" lnSpcReduction="20000"/>
          </a:bodyPr>
          <a:lstStyle/>
          <a:p>
            <a:r>
              <a:rPr lang="en-US" dirty="0" smtClean="0"/>
              <a:t>Alexey Bokov</a:t>
            </a:r>
            <a:endParaRPr lang="en-US" dirty="0"/>
          </a:p>
          <a:p>
            <a:r>
              <a:rPr lang="en-US" dirty="0" smtClean="0"/>
              <a:t>Windows Azure evangelist</a:t>
            </a:r>
          </a:p>
          <a:p>
            <a:r>
              <a:rPr lang="en-US" b="1" dirty="0" smtClean="0"/>
              <a:t>     </a:t>
            </a:r>
            <a:r>
              <a:rPr lang="en-US" b="1" dirty="0" smtClean="0">
                <a:hlinkClick r:id="rId2"/>
              </a:rPr>
              <a:t>abokov@microsoft.com</a:t>
            </a:r>
            <a:endParaRPr lang="en-US" b="1" dirty="0" smtClean="0"/>
          </a:p>
          <a:p>
            <a:r>
              <a:rPr lang="en-US" dirty="0"/>
              <a:t> </a:t>
            </a:r>
            <a:r>
              <a:rPr lang="en-US" dirty="0" smtClean="0"/>
              <a:t>    </a:t>
            </a:r>
            <a:r>
              <a:rPr lang="en-US" sz="3800" b="1" dirty="0" err="1" smtClean="0">
                <a:hlinkClick r:id="rId3"/>
              </a:rPr>
              <a:t>azure_cee</a:t>
            </a:r>
            <a:endParaRPr lang="en-US" sz="3800" b="1" u="sng" dirty="0">
              <a:solidFill>
                <a:schemeClr val="tx1">
                  <a:lumMod val="50000"/>
                  <a:lumOff val="50000"/>
                  <a:alpha val="98000"/>
                </a:schemeClr>
              </a:solidFill>
            </a:endParaRPr>
          </a:p>
        </p:txBody>
      </p:sp>
      <p:pic>
        <p:nvPicPr>
          <p:cNvPr id="4" name="Picture 2" descr="http://devumi.com/wp-content/uploads/2011/1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01" y="5509207"/>
            <a:ext cx="356032" cy="356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portweb.cs.bham.ac.uk/sys-local/image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179" y="5122848"/>
            <a:ext cx="278543" cy="2785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9738189" y="170405"/>
            <a:ext cx="2192222" cy="2129330"/>
          </a:xfrm>
          <a:prstGeom prst="rect">
            <a:avLst/>
          </a:prstGeom>
        </p:spPr>
      </p:pic>
    </p:spTree>
    <p:extLst>
      <p:ext uri="{BB962C8B-B14F-4D97-AF65-F5344CB8AC3E}">
        <p14:creationId xmlns:p14="http://schemas.microsoft.com/office/powerpoint/2010/main" val="29191880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749788" y="131068"/>
            <a:ext cx="10297800" cy="1260000"/>
          </a:xfrm>
        </p:spPr>
        <p:txBody>
          <a:bodyPr>
            <a:normAutofit/>
          </a:bodyPr>
          <a:lstStyle/>
          <a:p>
            <a:r>
              <a:rPr lang="en-US" dirty="0" smtClean="0"/>
              <a:t>Traffic Manager –</a:t>
            </a:r>
            <a:br>
              <a:rPr lang="en-US" dirty="0" smtClean="0"/>
            </a:br>
            <a:r>
              <a:rPr lang="en-US" dirty="0" smtClean="0"/>
              <a:t> how it works ?</a:t>
            </a:r>
            <a:endParaRPr lang="ru-RU"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054" y="77488"/>
            <a:ext cx="6070534" cy="6780512"/>
          </a:xfrm>
          <a:prstGeom prst="rect">
            <a:avLst/>
          </a:prstGeom>
        </p:spPr>
      </p:pic>
    </p:spTree>
    <p:extLst>
      <p:ext uri="{BB962C8B-B14F-4D97-AF65-F5344CB8AC3E}">
        <p14:creationId xmlns:p14="http://schemas.microsoft.com/office/powerpoint/2010/main" val="20178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Заголовок 3"/>
          <p:cNvSpPr txBox="1">
            <a:spLocks/>
          </p:cNvSpPr>
          <p:nvPr/>
        </p:nvSpPr>
        <p:spPr>
          <a:xfrm>
            <a:off x="-1" y="66190"/>
            <a:ext cx="12089081" cy="1260000"/>
          </a:xfrm>
          <a:prstGeom prst="rect">
            <a:avLst/>
          </a:prstGeom>
        </p:spPr>
        <p:txBody>
          <a:bodyPr vert="horz" lIns="36000" tIns="45720" rIns="36000" bIns="45720" rtlCol="0" anchor="ctr">
            <a:noAutofit/>
          </a:bodyPr>
          <a:lstStyle>
            <a:lvl1pPr algn="l" defTabSz="914400" rtl="0" eaLnBrk="1" latinLnBrk="0" hangingPunct="1">
              <a:lnSpc>
                <a:spcPct val="90000"/>
              </a:lnSpc>
              <a:spcBef>
                <a:spcPct val="0"/>
              </a:spcBef>
              <a:buNone/>
              <a:defRPr sz="4200" kern="1200">
                <a:solidFill>
                  <a:schemeClr val="tx1"/>
                </a:solidFill>
                <a:latin typeface="+mj-lt"/>
                <a:ea typeface="+mj-ea"/>
                <a:cs typeface="+mj-cs"/>
              </a:defRPr>
            </a:lvl1pPr>
          </a:lstStyle>
          <a:p>
            <a:r>
              <a:rPr lang="en-US" sz="4800" b="1" dirty="0" smtClean="0"/>
              <a:t>Use Azure to load </a:t>
            </a:r>
          </a:p>
          <a:p>
            <a:r>
              <a:rPr lang="en-US" sz="4800" b="1" dirty="0" smtClean="0"/>
              <a:t>Balancing  (round robin)</a:t>
            </a:r>
            <a:endParaRPr lang="ru-RU" sz="4800" b="1" dirty="0"/>
          </a:p>
        </p:txBody>
      </p:sp>
      <p:sp>
        <p:nvSpPr>
          <p:cNvPr id="25" name="Rectangle 24"/>
          <p:cNvSpPr/>
          <p:nvPr/>
        </p:nvSpPr>
        <p:spPr>
          <a:xfrm>
            <a:off x="345598" y="1638129"/>
            <a:ext cx="5207709" cy="8062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www.cloudtechnologies.org</a:t>
            </a:r>
            <a:endParaRPr lang="ru-RU" sz="2800" dirty="0"/>
          </a:p>
        </p:txBody>
      </p:sp>
      <p:sp>
        <p:nvSpPr>
          <p:cNvPr id="26" name="Rectangle 25"/>
          <p:cNvSpPr/>
          <p:nvPr/>
        </p:nvSpPr>
        <p:spPr>
          <a:xfrm>
            <a:off x="-1" y="4342718"/>
            <a:ext cx="5330283" cy="8141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t</a:t>
            </a:r>
            <a:r>
              <a:rPr lang="en-US" sz="2800" dirty="0" smtClean="0"/>
              <a:t>opconf.trafficmanager.net</a:t>
            </a:r>
          </a:p>
          <a:p>
            <a:pPr algn="ctr"/>
            <a:r>
              <a:rPr lang="en-US" dirty="0" smtClean="0"/>
              <a:t>Mode: </a:t>
            </a:r>
            <a:r>
              <a:rPr lang="en-US" sz="2400" b="1" dirty="0" err="1" smtClean="0"/>
              <a:t>roundrobin</a:t>
            </a:r>
            <a:endParaRPr lang="ru-RU" sz="2400" b="1" dirty="0"/>
          </a:p>
        </p:txBody>
      </p:sp>
      <p:sp>
        <p:nvSpPr>
          <p:cNvPr id="27" name="Rectangle 26"/>
          <p:cNvSpPr/>
          <p:nvPr/>
        </p:nvSpPr>
        <p:spPr>
          <a:xfrm>
            <a:off x="7953146" y="3780629"/>
            <a:ext cx="4135934" cy="8141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ou.gs (</a:t>
            </a:r>
            <a:r>
              <a:rPr lang="ru-RU" sz="2800" dirty="0" smtClean="0"/>
              <a:t>198.12.153.248</a:t>
            </a:r>
            <a:r>
              <a:rPr lang="en-US" sz="2800" dirty="0" smtClean="0"/>
              <a:t> )</a:t>
            </a:r>
            <a:endParaRPr lang="en-US" dirty="0" smtClean="0"/>
          </a:p>
          <a:p>
            <a:pPr algn="ctr"/>
            <a:r>
              <a:rPr lang="en-US" dirty="0" err="1" smtClean="0"/>
              <a:t>GoDaddy</a:t>
            </a:r>
            <a:r>
              <a:rPr lang="en-US" dirty="0" smtClean="0"/>
              <a:t> hosting</a:t>
            </a:r>
            <a:endParaRPr lang="ru-RU" dirty="0"/>
          </a:p>
        </p:txBody>
      </p:sp>
      <p:sp>
        <p:nvSpPr>
          <p:cNvPr id="28" name="Rectangle 27"/>
          <p:cNvSpPr/>
          <p:nvPr/>
        </p:nvSpPr>
        <p:spPr>
          <a:xfrm>
            <a:off x="7795066" y="5596386"/>
            <a:ext cx="3970361" cy="1183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topconf2.cloudapp.net</a:t>
            </a:r>
          </a:p>
          <a:p>
            <a:pPr algn="ctr"/>
            <a:r>
              <a:rPr lang="en-US" dirty="0" smtClean="0"/>
              <a:t>Microsoft Azure hosting</a:t>
            </a:r>
          </a:p>
        </p:txBody>
      </p:sp>
      <p:sp>
        <p:nvSpPr>
          <p:cNvPr id="30" name="Up Arrow 29"/>
          <p:cNvSpPr/>
          <p:nvPr/>
        </p:nvSpPr>
        <p:spPr>
          <a:xfrm rot="4657260">
            <a:off x="6184677" y="3161357"/>
            <a:ext cx="826527" cy="24142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Up Arrow 30"/>
          <p:cNvSpPr/>
          <p:nvPr/>
        </p:nvSpPr>
        <p:spPr>
          <a:xfrm rot="10800000">
            <a:off x="1838613" y="2553198"/>
            <a:ext cx="826527" cy="1680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471" y="314707"/>
            <a:ext cx="3173582" cy="3051521"/>
          </a:xfrm>
          <a:prstGeom prst="rect">
            <a:avLst/>
          </a:prstGeom>
        </p:spPr>
      </p:pic>
      <p:sp>
        <p:nvSpPr>
          <p:cNvPr id="34" name="Up Arrow 33"/>
          <p:cNvSpPr/>
          <p:nvPr/>
        </p:nvSpPr>
        <p:spPr>
          <a:xfrm rot="6662814">
            <a:off x="6070550" y="4547590"/>
            <a:ext cx="826527" cy="24919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6406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 y="66190"/>
            <a:ext cx="12089081" cy="1260000"/>
          </a:xfrm>
        </p:spPr>
        <p:txBody>
          <a:bodyPr>
            <a:noAutofit/>
          </a:bodyPr>
          <a:lstStyle/>
          <a:p>
            <a:r>
              <a:rPr lang="en-US" sz="4800" b="1" dirty="0" smtClean="0"/>
              <a:t>Use Azure as disaster </a:t>
            </a:r>
            <a:br>
              <a:rPr lang="en-US" sz="4800" b="1" dirty="0" smtClean="0"/>
            </a:br>
            <a:r>
              <a:rPr lang="en-US" sz="4800" b="1" dirty="0" smtClean="0"/>
              <a:t>recovery for your site</a:t>
            </a:r>
            <a:endParaRPr lang="ru-RU" sz="4800" b="1" dirty="0"/>
          </a:p>
        </p:txBody>
      </p:sp>
      <p:sp>
        <p:nvSpPr>
          <p:cNvPr id="6" name="Rectangle 5"/>
          <p:cNvSpPr/>
          <p:nvPr/>
        </p:nvSpPr>
        <p:spPr>
          <a:xfrm>
            <a:off x="345598" y="1638129"/>
            <a:ext cx="3846391" cy="8062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c</a:t>
            </a:r>
            <a:r>
              <a:rPr lang="en-US" sz="2800" dirty="0" smtClean="0"/>
              <a:t>loudtechnologies.org</a:t>
            </a:r>
            <a:endParaRPr lang="ru-RU" sz="2800" dirty="0"/>
          </a:p>
        </p:txBody>
      </p:sp>
      <p:sp>
        <p:nvSpPr>
          <p:cNvPr id="11" name="Rectangle 10"/>
          <p:cNvSpPr/>
          <p:nvPr/>
        </p:nvSpPr>
        <p:spPr>
          <a:xfrm>
            <a:off x="-1" y="4342718"/>
            <a:ext cx="5330283" cy="8141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t</a:t>
            </a:r>
            <a:r>
              <a:rPr lang="en-US" sz="2800" dirty="0" smtClean="0"/>
              <a:t>opconf.trafficmanager.net</a:t>
            </a:r>
          </a:p>
          <a:p>
            <a:pPr algn="ctr"/>
            <a:r>
              <a:rPr lang="en-US" dirty="0" smtClean="0"/>
              <a:t>Mode: </a:t>
            </a:r>
            <a:r>
              <a:rPr lang="en-US" sz="2400" b="1" dirty="0" smtClean="0"/>
              <a:t>Failover</a:t>
            </a:r>
            <a:endParaRPr lang="ru-RU" sz="2400" b="1" dirty="0"/>
          </a:p>
        </p:txBody>
      </p:sp>
      <p:sp>
        <p:nvSpPr>
          <p:cNvPr id="12" name="Rectangle 11"/>
          <p:cNvSpPr/>
          <p:nvPr/>
        </p:nvSpPr>
        <p:spPr>
          <a:xfrm>
            <a:off x="7953146" y="3780629"/>
            <a:ext cx="4135934" cy="8141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ou.gs (</a:t>
            </a:r>
            <a:r>
              <a:rPr lang="ru-RU" sz="2800" dirty="0" smtClean="0"/>
              <a:t>198.12.153.248</a:t>
            </a:r>
            <a:r>
              <a:rPr lang="en-US" sz="2800" dirty="0" smtClean="0"/>
              <a:t> )</a:t>
            </a:r>
            <a:endParaRPr lang="en-US" dirty="0" smtClean="0"/>
          </a:p>
          <a:p>
            <a:pPr algn="ctr"/>
            <a:r>
              <a:rPr lang="en-US" dirty="0" err="1" smtClean="0"/>
              <a:t>GoDaddy</a:t>
            </a:r>
            <a:r>
              <a:rPr lang="en-US" dirty="0" smtClean="0"/>
              <a:t> hosting</a:t>
            </a:r>
            <a:endParaRPr lang="ru-RU" dirty="0"/>
          </a:p>
        </p:txBody>
      </p:sp>
      <p:sp>
        <p:nvSpPr>
          <p:cNvPr id="20" name="Rectangle 19"/>
          <p:cNvSpPr/>
          <p:nvPr/>
        </p:nvSpPr>
        <p:spPr>
          <a:xfrm>
            <a:off x="7795066" y="5596386"/>
            <a:ext cx="3970361" cy="1183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topconf2.cloudapp.net</a:t>
            </a:r>
          </a:p>
          <a:p>
            <a:pPr algn="ctr"/>
            <a:r>
              <a:rPr lang="en-US" dirty="0" smtClean="0"/>
              <a:t>Microsoft Azure hosting</a:t>
            </a:r>
          </a:p>
        </p:txBody>
      </p:sp>
      <p:sp>
        <p:nvSpPr>
          <p:cNvPr id="2" name="Up Arrow 1"/>
          <p:cNvSpPr/>
          <p:nvPr/>
        </p:nvSpPr>
        <p:spPr>
          <a:xfrm rot="6380392">
            <a:off x="6059447" y="4521093"/>
            <a:ext cx="826527" cy="2660714"/>
          </a:xfrm>
          <a:prstGeom prst="upArrow">
            <a:avLst/>
          </a:prstGeom>
          <a:pattFill prst="dotGrid">
            <a:fgClr>
              <a:schemeClr val="accent1"/>
            </a:fgClr>
            <a:bgClr>
              <a:schemeClr val="bg1"/>
            </a:bgClr>
          </a:patt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Up Arrow 12"/>
          <p:cNvSpPr/>
          <p:nvPr/>
        </p:nvSpPr>
        <p:spPr>
          <a:xfrm rot="4657260">
            <a:off x="6184677" y="3161357"/>
            <a:ext cx="826527" cy="24142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Up Arrow 14"/>
          <p:cNvSpPr/>
          <p:nvPr/>
        </p:nvSpPr>
        <p:spPr>
          <a:xfrm rot="10800000">
            <a:off x="1838613" y="2553198"/>
            <a:ext cx="826527" cy="1680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570" y="91230"/>
            <a:ext cx="5323298" cy="3210110"/>
          </a:xfrm>
          <a:prstGeom prst="rect">
            <a:avLst/>
          </a:prstGeom>
        </p:spPr>
      </p:pic>
    </p:spTree>
    <p:extLst>
      <p:ext uri="{BB962C8B-B14F-4D97-AF65-F5344CB8AC3E}">
        <p14:creationId xmlns:p14="http://schemas.microsoft.com/office/powerpoint/2010/main" val="446244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it works!!!!</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278" y="1518382"/>
            <a:ext cx="7054722" cy="4691390"/>
          </a:xfrm>
          <a:prstGeom prst="rect">
            <a:avLst/>
          </a:prstGeom>
        </p:spPr>
      </p:pic>
    </p:spTree>
    <p:extLst>
      <p:ext uri="{BB962C8B-B14F-4D97-AF65-F5344CB8AC3E}">
        <p14:creationId xmlns:p14="http://schemas.microsoft.com/office/powerpoint/2010/main" val="188368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96912873"/>
              </p:ext>
            </p:extLst>
          </p:nvPr>
        </p:nvGraphicFramePr>
        <p:xfrm>
          <a:off x="4572522" y="1347076"/>
          <a:ext cx="5422334" cy="3965820"/>
        </p:xfrm>
        <a:graphic>
          <a:graphicData uri="http://schemas.openxmlformats.org/drawingml/2006/table">
            <a:tbl>
              <a:tblPr/>
              <a:tblGrid>
                <a:gridCol w="2711167"/>
                <a:gridCol w="2711167"/>
              </a:tblGrid>
              <a:tr h="991455">
                <a:tc>
                  <a:txBody>
                    <a:bodyPr/>
                    <a:lstStyle/>
                    <a:p>
                      <a:r>
                        <a:rPr lang="en-US" sz="2000" b="1" dirty="0"/>
                        <a:t>First 1 billion DNS queries /month</a:t>
                      </a:r>
                    </a:p>
                  </a:txBody>
                  <a:tcPr anchor="ctr">
                    <a:lnL>
                      <a:noFill/>
                    </a:lnL>
                    <a:lnR>
                      <a:noFill/>
                    </a:lnR>
                    <a:lnT>
                      <a:noFill/>
                    </a:lnT>
                    <a:lnB>
                      <a:noFill/>
                    </a:lnB>
                  </a:tcPr>
                </a:tc>
                <a:tc>
                  <a:txBody>
                    <a:bodyPr/>
                    <a:lstStyle/>
                    <a:p>
                      <a:r>
                        <a:rPr lang="en-US" sz="2000" b="1"/>
                        <a:t>$0.75 per million queries </a:t>
                      </a:r>
                    </a:p>
                  </a:txBody>
                  <a:tcPr anchor="ctr">
                    <a:lnL>
                      <a:noFill/>
                    </a:lnL>
                    <a:lnR>
                      <a:noFill/>
                    </a:lnR>
                    <a:lnT>
                      <a:noFill/>
                    </a:lnT>
                    <a:lnB>
                      <a:noFill/>
                    </a:lnB>
                  </a:tcPr>
                </a:tc>
              </a:tr>
              <a:tr h="991455">
                <a:tc>
                  <a:txBody>
                    <a:bodyPr/>
                    <a:lstStyle/>
                    <a:p>
                      <a:r>
                        <a:rPr lang="en-US" sz="2000" b="1" dirty="0"/>
                        <a:t>Over 1 billion DNS queries / month</a:t>
                      </a:r>
                    </a:p>
                  </a:txBody>
                  <a:tcPr anchor="ctr">
                    <a:lnL>
                      <a:noFill/>
                    </a:lnL>
                    <a:lnR>
                      <a:noFill/>
                    </a:lnR>
                    <a:lnT>
                      <a:noFill/>
                    </a:lnT>
                    <a:lnB>
                      <a:noFill/>
                    </a:lnB>
                  </a:tcPr>
                </a:tc>
                <a:tc>
                  <a:txBody>
                    <a:bodyPr/>
                    <a:lstStyle/>
                    <a:p>
                      <a:r>
                        <a:rPr lang="en-US" sz="2000" b="1"/>
                        <a:t>$0.375 per million queries </a:t>
                      </a:r>
                    </a:p>
                  </a:txBody>
                  <a:tcPr anchor="ctr">
                    <a:lnL>
                      <a:noFill/>
                    </a:lnL>
                    <a:lnR>
                      <a:noFill/>
                    </a:lnR>
                    <a:lnT>
                      <a:noFill/>
                    </a:lnT>
                    <a:lnB>
                      <a:noFill/>
                    </a:lnB>
                  </a:tcPr>
                </a:tc>
              </a:tr>
              <a:tr h="991455">
                <a:tc>
                  <a:txBody>
                    <a:bodyPr/>
                    <a:lstStyle/>
                    <a:p>
                      <a:r>
                        <a:rPr lang="en-US" sz="2000" b="1"/>
                        <a:t>Health Checks (Azure)</a:t>
                      </a:r>
                    </a:p>
                  </a:txBody>
                  <a:tcPr anchor="ctr">
                    <a:lnL>
                      <a:noFill/>
                    </a:lnL>
                    <a:lnR>
                      <a:noFill/>
                    </a:lnR>
                    <a:lnT>
                      <a:noFill/>
                    </a:lnT>
                    <a:lnB>
                      <a:noFill/>
                    </a:lnB>
                  </a:tcPr>
                </a:tc>
                <a:tc>
                  <a:txBody>
                    <a:bodyPr/>
                    <a:lstStyle/>
                    <a:p>
                      <a:r>
                        <a:rPr lang="en-US" sz="2000" b="1" dirty="0"/>
                        <a:t>$0.50 per Azure endpoint / month </a:t>
                      </a:r>
                    </a:p>
                  </a:txBody>
                  <a:tcPr anchor="ctr">
                    <a:lnL>
                      <a:noFill/>
                    </a:lnL>
                    <a:lnR>
                      <a:noFill/>
                    </a:lnR>
                    <a:lnT>
                      <a:noFill/>
                    </a:lnT>
                    <a:lnB>
                      <a:noFill/>
                    </a:lnB>
                  </a:tcPr>
                </a:tc>
              </a:tr>
              <a:tr h="991455">
                <a:tc>
                  <a:txBody>
                    <a:bodyPr/>
                    <a:lstStyle/>
                    <a:p>
                      <a:r>
                        <a:rPr lang="en-US" sz="2000" b="1" dirty="0"/>
                        <a:t>Health Checks (External)</a:t>
                      </a:r>
                    </a:p>
                  </a:txBody>
                  <a:tcPr anchor="ctr">
                    <a:lnL>
                      <a:noFill/>
                    </a:lnL>
                    <a:lnR>
                      <a:noFill/>
                    </a:lnR>
                    <a:lnT>
                      <a:noFill/>
                    </a:lnT>
                    <a:lnB>
                      <a:noFill/>
                    </a:lnB>
                  </a:tcPr>
                </a:tc>
                <a:tc>
                  <a:txBody>
                    <a:bodyPr/>
                    <a:lstStyle/>
                    <a:p>
                      <a:r>
                        <a:rPr lang="en-US" sz="2000" b="1" dirty="0"/>
                        <a:t>$0.75 per External endpoint / month </a:t>
                      </a:r>
                    </a:p>
                  </a:txBody>
                  <a:tcPr anchor="ctr">
                    <a:lnL>
                      <a:noFill/>
                    </a:lnL>
                    <a:lnR>
                      <a:noFill/>
                    </a:lnR>
                    <a:lnT>
                      <a:noFill/>
                    </a:lnT>
                    <a:lnB>
                      <a:noFill/>
                    </a:lnB>
                  </a:tcPr>
                </a:tc>
              </a:tr>
            </a:tbl>
          </a:graphicData>
        </a:graphic>
      </p:graphicFrame>
      <p:sp>
        <p:nvSpPr>
          <p:cNvPr id="5" name="Заголовок 3"/>
          <p:cNvSpPr txBox="1">
            <a:spLocks/>
          </p:cNvSpPr>
          <p:nvPr/>
        </p:nvSpPr>
        <p:spPr>
          <a:xfrm>
            <a:off x="3883518" y="87076"/>
            <a:ext cx="10297800" cy="1260000"/>
          </a:xfrm>
          <a:prstGeom prst="rect">
            <a:avLst/>
          </a:prstGeom>
        </p:spPr>
        <p:txBody>
          <a:bodyPr vert="horz" lIns="36000" tIns="45720" rIns="36000" bIns="45720" rtlCol="0" anchor="ctr">
            <a:normAutofit/>
          </a:bodyPr>
          <a:lstStyle>
            <a:lvl1pPr algn="l" defTabSz="914400" rtl="0" eaLnBrk="1" latinLnBrk="0" hangingPunct="1">
              <a:lnSpc>
                <a:spcPct val="90000"/>
              </a:lnSpc>
              <a:spcBef>
                <a:spcPct val="0"/>
              </a:spcBef>
              <a:buNone/>
              <a:defRPr sz="4200" kern="1200">
                <a:solidFill>
                  <a:schemeClr val="tx1"/>
                </a:solidFill>
                <a:latin typeface="+mj-lt"/>
                <a:ea typeface="+mj-ea"/>
                <a:cs typeface="+mj-cs"/>
              </a:defRPr>
            </a:lvl1pPr>
          </a:lstStyle>
          <a:p>
            <a:r>
              <a:rPr lang="en-US" dirty="0" smtClean="0"/>
              <a:t>Traffic Manager  - pricing model</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93" y="1738310"/>
            <a:ext cx="3506847" cy="2335560"/>
          </a:xfrm>
          <a:prstGeom prst="rect">
            <a:avLst/>
          </a:prstGeom>
        </p:spPr>
      </p:pic>
    </p:spTree>
    <p:extLst>
      <p:ext uri="{BB962C8B-B14F-4D97-AF65-F5344CB8AC3E}">
        <p14:creationId xmlns:p14="http://schemas.microsoft.com/office/powerpoint/2010/main" val="4095434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7437</TotalTime>
  <Words>186</Words>
  <Application>Microsoft Office PowerPoint</Application>
  <PresentationFormat>Widescreen</PresentationFormat>
  <Paragraphs>45</Paragraphs>
  <Slides>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Consolas</vt:lpstr>
      <vt:lpstr>Segoe UI</vt:lpstr>
      <vt:lpstr>Segoe UI Light</vt:lpstr>
      <vt:lpstr>Segoe UI Semibold</vt:lpstr>
      <vt:lpstr>Segoe UI Symbol</vt:lpstr>
      <vt:lpstr>Wingdings</vt:lpstr>
      <vt:lpstr>Тема Office</vt:lpstr>
      <vt:lpstr>Running Linux in Azure and other cool things</vt:lpstr>
      <vt:lpstr>Traffic Manager –  how it works ?</vt:lpstr>
      <vt:lpstr>PowerPoint Presentation</vt:lpstr>
      <vt:lpstr>Use Azure as disaster  recovery for your site</vt:lpstr>
      <vt:lpstr>Yes, it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Linux in Azure and other cool things</dc:title>
  <dc:creator>Alexey Bokov</dc:creator>
  <cp:lastModifiedBy>Alexey Bokov</cp:lastModifiedBy>
  <cp:revision>58</cp:revision>
  <dcterms:created xsi:type="dcterms:W3CDTF">2014-06-03T16:21:13Z</dcterms:created>
  <dcterms:modified xsi:type="dcterms:W3CDTF">2014-06-13T13:48:14Z</dcterms:modified>
</cp:coreProperties>
</file>