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90" r:id="rId2"/>
    <p:sldId id="297" r:id="rId3"/>
    <p:sldId id="309" r:id="rId4"/>
    <p:sldId id="314" r:id="rId5"/>
    <p:sldId id="308" r:id="rId6"/>
    <p:sldId id="311" r:id="rId7"/>
    <p:sldId id="312" r:id="rId8"/>
    <p:sldId id="310" r:id="rId9"/>
    <p:sldId id="313" r:id="rId10"/>
    <p:sldId id="315" r:id="rId11"/>
    <p:sldId id="280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7DB8"/>
    <a:srgbClr val="8A9AC8"/>
    <a:srgbClr val="7487BE"/>
    <a:srgbClr val="BAD4FF"/>
    <a:srgbClr val="D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5" autoAdjust="0"/>
    <p:restoredTop sz="94660"/>
  </p:normalViewPr>
  <p:slideViewPr>
    <p:cSldViewPr>
      <p:cViewPr varScale="1">
        <p:scale>
          <a:sx n="69" d="100"/>
          <a:sy n="69" d="100"/>
        </p:scale>
        <p:origin x="-1734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Распределение</a:t>
            </a:r>
            <a:r>
              <a:rPr lang="ru-RU" baseline="0" dirty="0" smtClean="0"/>
              <a:t> трафика по дням недели</a:t>
            </a:r>
          </a:p>
        </c:rich>
      </c:tx>
      <c:layout>
        <c:manualLayout>
          <c:xMode val="edge"/>
          <c:yMode val="edge"/>
          <c:x val="3.9426993097181055E-2"/>
          <c:y val="5.5555555555555552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Трафик, ГБ</c:v>
          </c:tx>
          <c:marker>
            <c:symbol val="none"/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Sheet1!$C$1:$C$8</c:f>
              <c:strCache>
                <c:ptCount val="8"/>
                <c:pt idx="0">
                  <c:v>понедельник</c:v>
                </c:pt>
                <c:pt idx="1">
                  <c:v>вторник</c:v>
                </c:pt>
                <c:pt idx="2">
                  <c:v>среда</c:v>
                </c:pt>
                <c:pt idx="3">
                  <c:v>четверг</c:v>
                </c:pt>
                <c:pt idx="4">
                  <c:v>пятница</c:v>
                </c:pt>
                <c:pt idx="5">
                  <c:v>суббота</c:v>
                </c:pt>
                <c:pt idx="6">
                  <c:v>воскресенье</c:v>
                </c:pt>
                <c:pt idx="7">
                  <c:v>понедельник</c:v>
                </c:pt>
              </c:strCache>
            </c:strRef>
          </c:cat>
          <c:val>
            <c:numRef>
              <c:f>Sheet1!$B$1:$B$8</c:f>
              <c:numCache>
                <c:formatCode>General</c:formatCode>
                <c:ptCount val="8"/>
                <c:pt idx="0">
                  <c:v>9.8999999999999986</c:v>
                </c:pt>
                <c:pt idx="1">
                  <c:v>8.6999999999999993</c:v>
                </c:pt>
                <c:pt idx="2">
                  <c:v>8.6999999999999993</c:v>
                </c:pt>
                <c:pt idx="3">
                  <c:v>9.75</c:v>
                </c:pt>
                <c:pt idx="4">
                  <c:v>10.199999999999999</c:v>
                </c:pt>
                <c:pt idx="5">
                  <c:v>12.899999999999999</c:v>
                </c:pt>
                <c:pt idx="6">
                  <c:v>12.149999999999999</c:v>
                </c:pt>
                <c:pt idx="7">
                  <c:v>9.8999999999999986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922368"/>
        <c:axId val="124616704"/>
      </c:lineChart>
      <c:catAx>
        <c:axId val="124922368"/>
        <c:scaling>
          <c:orientation val="minMax"/>
        </c:scaling>
        <c:delete val="0"/>
        <c:axPos val="b"/>
        <c:majorTickMark val="out"/>
        <c:minorTickMark val="none"/>
        <c:tickLblPos val="nextTo"/>
        <c:crossAx val="124616704"/>
        <c:crosses val="autoZero"/>
        <c:auto val="1"/>
        <c:lblAlgn val="ctr"/>
        <c:lblOffset val="100"/>
        <c:noMultiLvlLbl val="0"/>
      </c:catAx>
      <c:valAx>
        <c:axId val="124616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49223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2764B-5FC6-4508-A109-64FBB9F2E83B}" type="datetimeFigureOut">
              <a:rPr lang="ru-RU" smtClean="0"/>
              <a:t>02.04.2012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08CB0-D2B7-4059-910D-E66FC187E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26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2474-1C4A-49C2-84E8-5B717E603CB5}" type="datetime1">
              <a:rPr lang="ru-RU" smtClean="0"/>
              <a:t>02.04.2012</a:t>
            </a:fld>
            <a:endParaRPr lang="ru-R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839200" y="6553200"/>
            <a:ext cx="304800" cy="304800"/>
          </a:xfrm>
        </p:spPr>
        <p:txBody>
          <a:bodyPr/>
          <a:lstStyle/>
          <a:p>
            <a:fld id="{43553FD9-D001-4ADC-B099-EE7B0323E97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Wise Solutions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CBA0-6955-4DFA-88B4-499091650676}" type="datetime1">
              <a:rPr lang="ru-RU" smtClean="0"/>
              <a:t>02.04.2012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Wise Solutions</a:t>
            </a:r>
            <a:endParaRPr lang="ru-R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3FD9-D001-4ADC-B099-EE7B0323E9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660F-173E-4819-8840-DB87CC8996DE}" type="datetime1">
              <a:rPr lang="ru-RU" smtClean="0"/>
              <a:t>02.04.2012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Wise Solutions</a:t>
            </a:r>
            <a:endParaRPr lang="ru-R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3FD9-D001-4ADC-B099-EE7B0323E9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F418-3D76-4901-9AF1-ED38D1A512F2}" type="datetime1">
              <a:rPr lang="ru-RU" smtClean="0"/>
              <a:t>02.04.2012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Wise Solutions</a:t>
            </a:r>
            <a:endParaRPr lang="ru-R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77000"/>
            <a:ext cx="381000" cy="381000"/>
          </a:xfrm>
        </p:spPr>
        <p:txBody>
          <a:bodyPr/>
          <a:lstStyle/>
          <a:p>
            <a:fld id="{43553FD9-D001-4ADC-B099-EE7B0323E97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514C-8E26-456D-A6FD-7FC52BF03F74}" type="datetime1">
              <a:rPr lang="ru-RU" smtClean="0"/>
              <a:t>02.04.2012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Wise Solutions</a:t>
            </a:r>
            <a:endParaRPr lang="ru-R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3FD9-D001-4ADC-B099-EE7B0323E97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2CDB-A9DC-4B82-A364-FABB9DB641FB}" type="datetime1">
              <a:rPr lang="ru-RU" smtClean="0"/>
              <a:t>02.04.2012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Wise Solutions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3FD9-D001-4ADC-B099-EE7B0323E97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468-6AF7-435B-A658-D7CABA565F0F}" type="datetime1">
              <a:rPr lang="ru-RU" smtClean="0"/>
              <a:t>02.04.2012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Wise Solutions</a:t>
            </a:r>
            <a:endParaRPr lang="ru-RU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3FD9-D001-4ADC-B099-EE7B0323E97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D0D5-A54C-4724-B20E-3CC04C2E7351}" type="datetime1">
              <a:rPr lang="ru-RU" smtClean="0"/>
              <a:t>02.04.2012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Wise Solutions</a:t>
            </a:r>
            <a:endParaRPr lang="ru-RU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3FD9-D001-4ADC-B099-EE7B0323E9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355F-AA24-442E-AAEC-0A53576C5F5A}" type="datetime1">
              <a:rPr lang="ru-RU" smtClean="0"/>
              <a:t>02.04.2012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Wise Solutions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3FD9-D001-4ADC-B099-EE7B0323E9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2DEC-4D49-4EF2-90C9-BA2D2F708252}" type="datetime1">
              <a:rPr lang="ru-RU" smtClean="0"/>
              <a:t>02.04.2012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Wise Solutions</a:t>
            </a:r>
            <a:endParaRPr lang="ru-RU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3FD9-D001-4ADC-B099-EE7B0323E9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64B5-5FB4-4943-9778-00BDAAF95B2B}" type="datetime1">
              <a:rPr lang="ru-RU" smtClean="0"/>
              <a:t>02.04.2012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Wise Solutions</a:t>
            </a:r>
            <a:endParaRPr lang="ru-RU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3FD9-D001-4ADC-B099-EE7B0323E9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96739CA-1045-4E0D-8561-7661CD96379C}" type="datetime1">
              <a:rPr lang="ru-RU" smtClean="0"/>
              <a:t>02.04.2012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Wise Solutions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3553FD9-D001-4ADC-B099-EE7B0323E97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izee.ru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67888" y="1066800"/>
            <a:ext cx="4008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Ваш мобильный помощник по шопингу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600201" y="1925102"/>
            <a:ext cx="5943599" cy="4094698"/>
            <a:chOff x="1600200" y="1660148"/>
            <a:chExt cx="5943599" cy="4094698"/>
          </a:xfrm>
        </p:grpSpPr>
        <p:pic>
          <p:nvPicPr>
            <p:cNvPr id="1026" name="Picture 2" descr="C:\Users\Женя\Desktop\crocs\1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3656" y="1660148"/>
              <a:ext cx="2076688" cy="4071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3" descr="C:\Users\Женя\Desktop\crocs\1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1963756"/>
              <a:ext cx="1933456" cy="3791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Женя\Desktop\crocs\16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6506" y="1956232"/>
              <a:ext cx="1937293" cy="3798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3" descr="C:\Users\Samarsky\Desktop\Constant\Wizee Шопинг 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076" y="381000"/>
            <a:ext cx="4311848" cy="77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6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ru-RU" sz="4000" dirty="0" smtClean="0"/>
              <a:t>Что дальше</a:t>
            </a:r>
            <a:endParaRPr lang="ru-RU" sz="4000" dirty="0"/>
          </a:p>
        </p:txBody>
      </p:sp>
      <p:pic>
        <p:nvPicPr>
          <p:cNvPr id="18" name="Picture 2" descr="C:\Users\Samarsky\Desktop\Constant\Wizee Шопинг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511090"/>
            <a:ext cx="1371600" cy="27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00656" y="6417845"/>
            <a:ext cx="458066" cy="457200"/>
          </a:xfrm>
        </p:spPr>
        <p:txBody>
          <a:bodyPr/>
          <a:lstStyle/>
          <a:p>
            <a:pPr algn="ctr"/>
            <a:fld id="{43553FD9-D001-4ADC-B099-EE7B0323E974}" type="slidenum">
              <a:rPr lang="ru-RU" smtClean="0">
                <a:latin typeface="+mn-lt"/>
              </a:rPr>
              <a:pPr algn="ctr"/>
              <a:t>10</a:t>
            </a:fld>
            <a:endParaRPr lang="ru-RU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295400"/>
            <a:ext cx="76803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ru-RU" dirty="0" smtClean="0"/>
              <a:t> Полный перевод</a:t>
            </a:r>
            <a:r>
              <a:rPr lang="en-US" dirty="0" smtClean="0"/>
              <a:t> “</a:t>
            </a:r>
            <a:r>
              <a:rPr lang="en-US" dirty="0" err="1" smtClean="0"/>
              <a:t>FrontServer</a:t>
            </a:r>
            <a:r>
              <a:rPr lang="en-US" dirty="0" smtClean="0"/>
              <a:t>” </a:t>
            </a:r>
            <a:r>
              <a:rPr lang="ru-RU" dirty="0" smtClean="0"/>
              <a:t>  в </a:t>
            </a:r>
            <a:r>
              <a:rPr lang="en-US" dirty="0" smtClean="0"/>
              <a:t>Windows Azure</a:t>
            </a:r>
          </a:p>
          <a:p>
            <a:r>
              <a:rPr lang="en-US" dirty="0" smtClean="0"/>
              <a:t>-</a:t>
            </a:r>
            <a:r>
              <a:rPr lang="ru-RU" dirty="0" smtClean="0"/>
              <a:t> Перевод </a:t>
            </a:r>
            <a:r>
              <a:rPr lang="en-US" dirty="0" smtClean="0"/>
              <a:t>“Fil</a:t>
            </a:r>
            <a:r>
              <a:rPr lang="en-US" dirty="0"/>
              <a:t>l</a:t>
            </a:r>
            <a:r>
              <a:rPr lang="en-US" dirty="0" smtClean="0"/>
              <a:t>er”</a:t>
            </a:r>
            <a:r>
              <a:rPr lang="ru-RU" dirty="0" smtClean="0"/>
              <a:t> в </a:t>
            </a:r>
            <a:r>
              <a:rPr lang="en-US" dirty="0" smtClean="0"/>
              <a:t>Windows Azure</a:t>
            </a:r>
          </a:p>
          <a:p>
            <a:r>
              <a:rPr lang="en-US" dirty="0" smtClean="0"/>
              <a:t>-</a:t>
            </a:r>
            <a:r>
              <a:rPr lang="ru-RU" dirty="0" smtClean="0"/>
              <a:t> Написание(использование существующего , если есть) инструмента </a:t>
            </a:r>
          </a:p>
          <a:p>
            <a:r>
              <a:rPr lang="ru-RU" dirty="0"/>
              <a:t>у</a:t>
            </a:r>
            <a:r>
              <a:rPr lang="ru-RU" dirty="0" smtClean="0"/>
              <a:t>правления конфигурацией хостинга в зависимости от нагрузки 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80" y="3149478"/>
            <a:ext cx="6036099" cy="10398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079" y="4189350"/>
            <a:ext cx="3657600" cy="963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274012"/>
            <a:ext cx="1431501" cy="180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9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67012" y="3352800"/>
            <a:ext cx="3910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Спасибо за внимание!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6211" y="4669809"/>
            <a:ext cx="2191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Денис Курков</a:t>
            </a:r>
          </a:p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+7 (916) 403-53-21</a:t>
            </a:r>
          </a:p>
          <a:p>
            <a:pPr algn="ctr"/>
            <a:r>
              <a:rPr lang="en-US" sz="2000" dirty="0">
                <a:hlinkClick r:id="rId2"/>
              </a:rPr>
              <a:t>http://wizee.ru</a:t>
            </a:r>
            <a:r>
              <a:rPr lang="en-US" sz="2000" dirty="0" smtClean="0">
                <a:hlinkClick r:id="rId2"/>
              </a:rPr>
              <a:t>/</a:t>
            </a:r>
            <a:endParaRPr lang="ru-RU" sz="2000" dirty="0" smtClean="0"/>
          </a:p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denis@wizee.ru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C:\Users\Женя\Dropbox\Wise Solutions (1)\Design_iOS\appIcon\iTunesArtw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085752"/>
            <a:ext cx="2185988" cy="218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6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1070" y="5367753"/>
            <a:ext cx="4838130" cy="465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pic>
        <p:nvPicPr>
          <p:cNvPr id="1027" name="Picture 3" descr="C:\Users\DenisKurkov\Desktop\ScreenShots\IMG_386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2" y="1938754"/>
            <a:ext cx="1371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enisKurkov\Desktop\ScreenShots\IMG_386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19" y="1938754"/>
            <a:ext cx="1371599" cy="205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enisKurkov\Desktop\ScreenShots\IMG_387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545" y="1938754"/>
            <a:ext cx="1371600" cy="205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DenisKurkov\Desktop\ScreenShots\IMG_387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272" y="1938754"/>
            <a:ext cx="1371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DenisKurkov\Desktop\ScreenShots\IMG_387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938754"/>
            <a:ext cx="1371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DenisKurkov\Desktop\ScreenShots\IMG_387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3" y="4377155"/>
            <a:ext cx="1371599" cy="205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DenisKurkov\Desktop\ScreenShots\IMG_387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826" y="4377155"/>
            <a:ext cx="1371599" cy="205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DenisKurkov\Desktop\ScreenShots\IMG_3876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559" y="4377155"/>
            <a:ext cx="1343573" cy="201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DenisKurkov\Desktop\ScreenShots\IMG_387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266" y="4377155"/>
            <a:ext cx="1371599" cy="205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DenisKurkov\Desktop\ScreenShots\IMG_3877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377155"/>
            <a:ext cx="1371599" cy="205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875430" y="1600200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500" dirty="0" smtClean="0"/>
              <a:t>ТЦ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09800" y="1600200"/>
            <a:ext cx="13131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500" dirty="0" smtClean="0"/>
              <a:t>Функционал</a:t>
            </a:r>
            <a:endParaRPr 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3901545" y="1600200"/>
            <a:ext cx="13869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dirty="0" smtClean="0"/>
              <a:t>Скидки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70273" y="1600200"/>
            <a:ext cx="13790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dirty="0" smtClean="0"/>
              <a:t>Купоны</a:t>
            </a:r>
            <a:endParaRPr lang="en-US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7239000" y="1600200"/>
            <a:ext cx="144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dirty="0" smtClean="0"/>
              <a:t>Карты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7165" y="4053989"/>
            <a:ext cx="12907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500" dirty="0" smtClean="0"/>
              <a:t>Справочник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32819" y="4053989"/>
            <a:ext cx="13786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dirty="0" smtClean="0"/>
              <a:t>Друзья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3901545" y="4053989"/>
            <a:ext cx="15086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smtClean="0"/>
              <a:t>Ассортимент</a:t>
            </a:r>
            <a:endParaRPr lang="en-US" sz="1500" dirty="0"/>
          </a:p>
        </p:txBody>
      </p:sp>
      <p:sp>
        <p:nvSpPr>
          <p:cNvPr id="44" name="TextBox 43"/>
          <p:cNvSpPr txBox="1"/>
          <p:nvPr/>
        </p:nvSpPr>
        <p:spPr>
          <a:xfrm>
            <a:off x="5570272" y="4048591"/>
            <a:ext cx="13645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dirty="0" smtClean="0"/>
              <a:t>Новости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39000" y="4053989"/>
            <a:ext cx="13067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500" dirty="0" smtClean="0"/>
              <a:t>Развлечения</a:t>
            </a:r>
          </a:p>
        </p:txBody>
      </p:sp>
      <p:pic>
        <p:nvPicPr>
          <p:cNvPr id="28" name="Picture 2" descr="C:\Users\Samarsky\Desktop\Constant\Wizee Шопинг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511090"/>
            <a:ext cx="1371600" cy="27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00656" y="6417845"/>
            <a:ext cx="458066" cy="457200"/>
          </a:xfrm>
        </p:spPr>
        <p:txBody>
          <a:bodyPr/>
          <a:lstStyle/>
          <a:p>
            <a:pPr algn="ctr"/>
            <a:fld id="{43553FD9-D001-4ADC-B099-EE7B0323E974}" type="slidenum">
              <a:rPr lang="ru-RU" smtClean="0">
                <a:latin typeface="+mn-lt"/>
              </a:rPr>
              <a:pPr algn="ctr"/>
              <a:t>2</a:t>
            </a:fld>
            <a:endParaRPr lang="ru-RU" dirty="0">
              <a:latin typeface="+mn-lt"/>
            </a:endParaRPr>
          </a:p>
        </p:txBody>
      </p:sp>
      <p:sp>
        <p:nvSpPr>
          <p:cNvPr id="39" name="Заголовок 1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Wizee</a:t>
            </a:r>
            <a:r>
              <a:rPr lang="ru-RU" sz="4000" dirty="0" smtClean="0"/>
              <a:t> – это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273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ru-RU" sz="4000" dirty="0" smtClean="0"/>
              <a:t>Нагрузка</a:t>
            </a:r>
            <a:endParaRPr lang="ru-RU" sz="4000" dirty="0"/>
          </a:p>
        </p:txBody>
      </p:sp>
      <p:pic>
        <p:nvPicPr>
          <p:cNvPr id="17" name="Picture 2" descr="C:\Users\Samarsky\Desktop\Constant\Wizee Шопинг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511090"/>
            <a:ext cx="1371600" cy="27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00656" y="6417845"/>
            <a:ext cx="458066" cy="457200"/>
          </a:xfrm>
        </p:spPr>
        <p:txBody>
          <a:bodyPr/>
          <a:lstStyle/>
          <a:p>
            <a:pPr algn="ctr"/>
            <a:fld id="{43553FD9-D001-4ADC-B099-EE7B0323E974}" type="slidenum">
              <a:rPr lang="ru-RU" smtClean="0">
                <a:latin typeface="+mn-lt"/>
              </a:rPr>
              <a:pPr algn="ctr"/>
              <a:t>3</a:t>
            </a:fld>
            <a:endParaRPr lang="ru-RU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51106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- </a:t>
            </a:r>
            <a:r>
              <a:rPr lang="en-US" dirty="0" smtClean="0"/>
              <a:t>54000 </a:t>
            </a:r>
            <a:r>
              <a:rPr lang="ru-RU" dirty="0" smtClean="0"/>
              <a:t>активных пользователей</a:t>
            </a:r>
          </a:p>
          <a:p>
            <a:r>
              <a:rPr lang="ru-RU" dirty="0" smtClean="0"/>
              <a:t> - </a:t>
            </a:r>
            <a:r>
              <a:rPr lang="en-US" dirty="0" smtClean="0"/>
              <a:t>7500 </a:t>
            </a:r>
            <a:r>
              <a:rPr lang="ru-RU" dirty="0" smtClean="0"/>
              <a:t>запусков в день</a:t>
            </a:r>
          </a:p>
          <a:p>
            <a:r>
              <a:rPr lang="ru-RU" dirty="0"/>
              <a:t> </a:t>
            </a:r>
            <a:r>
              <a:rPr lang="ru-RU" dirty="0" smtClean="0"/>
              <a:t>- </a:t>
            </a:r>
            <a:r>
              <a:rPr lang="en-US" dirty="0" smtClean="0"/>
              <a:t>11250 </a:t>
            </a:r>
            <a:r>
              <a:rPr lang="ru-RU" dirty="0" smtClean="0"/>
              <a:t>мб в день исходящего трафика</a:t>
            </a:r>
          </a:p>
          <a:p>
            <a:r>
              <a:rPr lang="ru-RU" dirty="0" smtClean="0"/>
              <a:t> - </a:t>
            </a:r>
            <a:r>
              <a:rPr lang="en-US" dirty="0" smtClean="0"/>
              <a:t>112500 </a:t>
            </a:r>
            <a:r>
              <a:rPr lang="ru-RU" dirty="0" smtClean="0"/>
              <a:t>фотографий в день</a:t>
            </a:r>
          </a:p>
          <a:p>
            <a:r>
              <a:rPr lang="ru-RU" dirty="0"/>
              <a:t> </a:t>
            </a:r>
            <a:r>
              <a:rPr lang="ru-RU" dirty="0" smtClean="0"/>
              <a:t>- Днем</a:t>
            </a:r>
            <a:r>
              <a:rPr lang="en-US" dirty="0" smtClean="0"/>
              <a:t>/</a:t>
            </a:r>
            <a:r>
              <a:rPr lang="ru-RU" dirty="0" smtClean="0"/>
              <a:t>вечером </a:t>
            </a:r>
            <a:r>
              <a:rPr lang="en-US" dirty="0" smtClean="0"/>
              <a:t>7 </a:t>
            </a:r>
            <a:r>
              <a:rPr lang="ru-RU" dirty="0" smtClean="0"/>
              <a:t>запросов на фото в секунду</a:t>
            </a:r>
            <a:endParaRPr lang="ru-RU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8691364"/>
              </p:ext>
            </p:extLst>
          </p:nvPr>
        </p:nvGraphicFramePr>
        <p:xfrm>
          <a:off x="581891" y="2400474"/>
          <a:ext cx="798021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7200" y="5301734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Суб.</a:t>
            </a:r>
            <a:r>
              <a:rPr lang="en-US" b="1" dirty="0" smtClean="0"/>
              <a:t>/</a:t>
            </a:r>
            <a:r>
              <a:rPr lang="ru-RU" b="1" dirty="0" smtClean="0"/>
              <a:t>Вт. == 1,5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1123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ru-RU" sz="4000" dirty="0" smtClean="0"/>
              <a:t>Архитектура</a:t>
            </a:r>
          </a:p>
        </p:txBody>
      </p:sp>
      <p:pic>
        <p:nvPicPr>
          <p:cNvPr id="17" name="Picture 2" descr="C:\Users\Samarsky\Desktop\Constant\Wizee Шопинг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511090"/>
            <a:ext cx="1371600" cy="27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00656" y="6417845"/>
            <a:ext cx="458066" cy="457200"/>
          </a:xfrm>
        </p:spPr>
        <p:txBody>
          <a:bodyPr/>
          <a:lstStyle/>
          <a:p>
            <a:pPr algn="ctr"/>
            <a:fld id="{43553FD9-D001-4ADC-B099-EE7B0323E974}" type="slidenum">
              <a:rPr lang="ru-RU" smtClean="0">
                <a:latin typeface="+mn-lt"/>
              </a:rPr>
              <a:pPr algn="ctr"/>
              <a:t>4</a:t>
            </a:fld>
            <a:endParaRPr lang="ru-RU" dirty="0">
              <a:latin typeface="+mn-lt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990600"/>
            <a:ext cx="4324350" cy="500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1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462" y="76200"/>
            <a:ext cx="8229600" cy="762000"/>
          </a:xfrm>
        </p:spPr>
        <p:txBody>
          <a:bodyPr/>
          <a:lstStyle/>
          <a:p>
            <a:pPr algn="l"/>
            <a:r>
              <a:rPr lang="en-US" sz="4000" dirty="0" smtClean="0"/>
              <a:t>Hosting v1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3FD9-D001-4ADC-B099-EE7B0323E97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10" name="Picture 2" descr="C:\Users\Samarsky\Desktop\Constant\Wizee Shopp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37686"/>
            <a:ext cx="1523999" cy="30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865909"/>
            <a:ext cx="33441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Shared hosting</a:t>
            </a:r>
          </a:p>
          <a:p>
            <a:endParaRPr lang="ru-RU" dirty="0" smtClean="0"/>
          </a:p>
          <a:p>
            <a:r>
              <a:rPr lang="en-US" dirty="0" smtClean="0"/>
              <a:t>Discountasp.net == </a:t>
            </a:r>
            <a:r>
              <a:rPr lang="en-US" b="1" dirty="0" smtClean="0"/>
              <a:t>100mb</a:t>
            </a:r>
            <a:r>
              <a:rPr lang="en-US" dirty="0" smtClean="0"/>
              <a:t> ram</a:t>
            </a:r>
            <a:endParaRPr lang="ru-RU" dirty="0" smtClean="0"/>
          </a:p>
          <a:p>
            <a:endParaRPr lang="ru-RU" dirty="0" smtClean="0"/>
          </a:p>
          <a:p>
            <a:r>
              <a:rPr lang="en-US" b="1" u="sng" dirty="0" smtClean="0"/>
              <a:t>Instances:</a:t>
            </a:r>
          </a:p>
          <a:p>
            <a:r>
              <a:rPr lang="en-US" dirty="0" smtClean="0"/>
              <a:t>Server</a:t>
            </a:r>
            <a:endParaRPr lang="ru-RU" dirty="0" smtClean="0"/>
          </a:p>
          <a:p>
            <a:r>
              <a:rPr lang="en-US" dirty="0" smtClean="0"/>
              <a:t>ServerTest1</a:t>
            </a:r>
            <a:endParaRPr lang="ru-RU" dirty="0" smtClean="0"/>
          </a:p>
          <a:p>
            <a:r>
              <a:rPr lang="en-US" dirty="0" smtClean="0"/>
              <a:t>ServerTest2</a:t>
            </a:r>
            <a:endParaRPr lang="ru-RU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784" y="831272"/>
            <a:ext cx="4961615" cy="25714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5562600"/>
            <a:ext cx="5615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Скромные</a:t>
            </a:r>
            <a:r>
              <a:rPr lang="ru-RU" sz="2400" dirty="0" smtClean="0"/>
              <a:t> возможности </a:t>
            </a:r>
            <a:r>
              <a:rPr lang="ru-RU" sz="2400" b="1" dirty="0" smtClean="0"/>
              <a:t>за копейки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71028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1070" y="4571999"/>
            <a:ext cx="4838130" cy="465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757498"/>
            <a:ext cx="70952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Проблема: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smtClean="0"/>
              <a:t>при </a:t>
            </a:r>
            <a:r>
              <a:rPr lang="ru-RU" dirty="0"/>
              <a:t>увеличении </a:t>
            </a:r>
            <a:r>
              <a:rPr lang="ru-RU" dirty="0" smtClean="0"/>
              <a:t>количества </a:t>
            </a:r>
            <a:r>
              <a:rPr lang="ru-RU" dirty="0"/>
              <a:t>пользователей и появлении </a:t>
            </a:r>
          </a:p>
          <a:p>
            <a:r>
              <a:rPr lang="ru-RU" dirty="0"/>
              <a:t>функционала коллекций стало нехватать оперативной памяти, </a:t>
            </a:r>
          </a:p>
          <a:p>
            <a:r>
              <a:rPr lang="ru-RU" dirty="0"/>
              <a:t>дискового </a:t>
            </a:r>
            <a:r>
              <a:rPr lang="ru-RU" dirty="0" smtClean="0"/>
              <a:t>пространства</a:t>
            </a:r>
            <a:r>
              <a:rPr lang="en-US" dirty="0" smtClean="0"/>
              <a:t>, </a:t>
            </a:r>
            <a:r>
              <a:rPr lang="ru-RU" dirty="0" smtClean="0"/>
              <a:t>процессорного времени</a:t>
            </a:r>
            <a:endParaRPr lang="ru-RU" dirty="0"/>
          </a:p>
          <a:p>
            <a:endParaRPr lang="ru-RU" dirty="0" smtClean="0"/>
          </a:p>
        </p:txBody>
      </p:sp>
      <p:pic>
        <p:nvPicPr>
          <p:cNvPr id="12" name="Picture 2" descr="C:\Users\Samarsky\Desktop\Constant\Wizee Шопинг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511090"/>
            <a:ext cx="1371600" cy="27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00656" y="6417845"/>
            <a:ext cx="458066" cy="457200"/>
          </a:xfrm>
        </p:spPr>
        <p:txBody>
          <a:bodyPr/>
          <a:lstStyle/>
          <a:p>
            <a:pPr algn="ctr"/>
            <a:fld id="{43553FD9-D001-4ADC-B099-EE7B0323E974}" type="slidenum">
              <a:rPr lang="ru-RU" smtClean="0">
                <a:latin typeface="+mn-lt"/>
              </a:rPr>
              <a:pPr algn="ctr"/>
              <a:t>6</a:t>
            </a:fld>
            <a:endParaRPr lang="ru-RU" dirty="0">
              <a:latin typeface="+mn-lt"/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ru-RU" sz="4000" dirty="0" smtClean="0"/>
              <a:t>Функционал фотографии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199" y="969818"/>
            <a:ext cx="48006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/>
              <a:t>Требования:</a:t>
            </a:r>
          </a:p>
          <a:p>
            <a:endParaRPr lang="ru-RU" b="1" u="sng" dirty="0" smtClean="0"/>
          </a:p>
          <a:p>
            <a:r>
              <a:rPr lang="en-US" dirty="0" smtClean="0"/>
              <a:t>[HDD] </a:t>
            </a:r>
            <a:r>
              <a:rPr lang="ru-RU" dirty="0" smtClean="0"/>
              <a:t>Большой объем данных, </a:t>
            </a:r>
          </a:p>
          <a:p>
            <a:r>
              <a:rPr lang="en-US" dirty="0" smtClean="0"/>
              <a:t>[CPU] </a:t>
            </a:r>
            <a:r>
              <a:rPr lang="ru-RU" dirty="0" smtClean="0"/>
              <a:t>Обработка изображений «на лету»:</a:t>
            </a:r>
          </a:p>
          <a:p>
            <a:r>
              <a:rPr lang="ru-RU" dirty="0"/>
              <a:t>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smtClean="0"/>
              <a:t>по размеру</a:t>
            </a:r>
          </a:p>
          <a:p>
            <a:r>
              <a:rPr lang="ru-RU" dirty="0"/>
              <a:t>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smtClean="0"/>
              <a:t>по качеству сжатия</a:t>
            </a:r>
          </a:p>
          <a:p>
            <a:endParaRPr lang="en-US" dirty="0" smtClean="0"/>
          </a:p>
          <a:p>
            <a:endParaRPr lang="ru-RU" dirty="0"/>
          </a:p>
          <a:p>
            <a:r>
              <a:rPr lang="ru-RU" b="1" u="sng" dirty="0"/>
              <a:t>Реализация:</a:t>
            </a:r>
          </a:p>
          <a:p>
            <a:r>
              <a:rPr lang="ru-RU" dirty="0" smtClean="0"/>
              <a:t>Кеш - </a:t>
            </a:r>
            <a:r>
              <a:rPr lang="en-US" dirty="0" smtClean="0"/>
              <a:t>Ram</a:t>
            </a:r>
            <a:r>
              <a:rPr lang="en-US" dirty="0"/>
              <a:t>,  </a:t>
            </a:r>
            <a:r>
              <a:rPr lang="en-US" dirty="0" smtClean="0"/>
              <a:t>HDD</a:t>
            </a:r>
            <a:endParaRPr lang="en-US" dirty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345" y="914400"/>
            <a:ext cx="2525120" cy="37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9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Hosting v2</a:t>
            </a:r>
          </a:p>
        </p:txBody>
      </p:sp>
      <p:pic>
        <p:nvPicPr>
          <p:cNvPr id="12" name="Picture 2" descr="C:\Users\Samarsky\Desktop\Constant\Wizee Шопинг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511090"/>
            <a:ext cx="1371600" cy="27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00656" y="6417845"/>
            <a:ext cx="458066" cy="457200"/>
          </a:xfrm>
        </p:spPr>
        <p:txBody>
          <a:bodyPr/>
          <a:lstStyle/>
          <a:p>
            <a:pPr algn="ctr"/>
            <a:fld id="{43553FD9-D001-4ADC-B099-EE7B0323E974}" type="slidenum">
              <a:rPr lang="ru-RU" smtClean="0">
                <a:latin typeface="+mn-lt"/>
              </a:rPr>
              <a:pPr algn="ctr"/>
              <a:t>7</a:t>
            </a:fld>
            <a:endParaRPr lang="ru-RU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895600"/>
            <a:ext cx="2842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Databasemart</a:t>
            </a:r>
            <a:r>
              <a:rPr lang="en-US" dirty="0" smtClean="0"/>
              <a:t> [HYPER-V]</a:t>
            </a:r>
          </a:p>
          <a:p>
            <a:r>
              <a:rPr lang="en-US" dirty="0" smtClean="0"/>
              <a:t>1 CPU</a:t>
            </a:r>
          </a:p>
          <a:p>
            <a:r>
              <a:rPr lang="en-US" dirty="0" smtClean="0"/>
              <a:t>4 GB RAM</a:t>
            </a:r>
          </a:p>
          <a:p>
            <a:r>
              <a:rPr lang="en-US" dirty="0" smtClean="0"/>
              <a:t>300 GB HDD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0273" y="4267200"/>
            <a:ext cx="58464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Проблемы</a:t>
            </a:r>
            <a:r>
              <a:rPr lang="en-US" b="1" dirty="0" smtClean="0"/>
              <a:t>: </a:t>
            </a:r>
          </a:p>
          <a:p>
            <a:endParaRPr lang="en-US" b="1" dirty="0" smtClean="0"/>
          </a:p>
          <a:p>
            <a:r>
              <a:rPr lang="en-US" dirty="0" smtClean="0"/>
              <a:t>1 CPU</a:t>
            </a:r>
          </a:p>
          <a:p>
            <a:r>
              <a:rPr lang="ru-RU" dirty="0" smtClean="0"/>
              <a:t>Избыточная сложность системы кеширования</a:t>
            </a:r>
          </a:p>
          <a:p>
            <a:r>
              <a:rPr lang="ru-RU" dirty="0" smtClean="0"/>
              <a:t>Невозможность горизонтального масштабирования</a:t>
            </a:r>
          </a:p>
          <a:p>
            <a:r>
              <a:rPr lang="ru-RU" dirty="0" smtClean="0"/>
              <a:t>Сложность резервного копирования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49035"/>
            <a:ext cx="8229600" cy="175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1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Hosting v3</a:t>
            </a:r>
            <a:r>
              <a:rPr lang="ru-RU" sz="4000" dirty="0" smtClean="0"/>
              <a:t> (текущий)</a:t>
            </a:r>
            <a:endParaRPr lang="ru-RU" sz="4000" dirty="0"/>
          </a:p>
        </p:txBody>
      </p:sp>
      <p:pic>
        <p:nvPicPr>
          <p:cNvPr id="18" name="Picture 2" descr="C:\Users\Samarsky\Desktop\Constant\Wizee Шопинг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511090"/>
            <a:ext cx="1371600" cy="27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00656" y="6417845"/>
            <a:ext cx="458066" cy="457200"/>
          </a:xfrm>
        </p:spPr>
        <p:txBody>
          <a:bodyPr/>
          <a:lstStyle/>
          <a:p>
            <a:pPr algn="ctr"/>
            <a:fld id="{43553FD9-D001-4ADC-B099-EE7B0323E974}" type="slidenum">
              <a:rPr lang="ru-RU" smtClean="0">
                <a:latin typeface="+mn-lt"/>
              </a:rPr>
              <a:pPr algn="ctr"/>
              <a:t>8</a:t>
            </a:fld>
            <a:endParaRPr lang="ru-RU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345" y="2208809"/>
            <a:ext cx="70423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Хранение и обработка фотографий</a:t>
            </a:r>
            <a:r>
              <a:rPr lang="en-US" b="1" i="1" dirty="0" smtClean="0"/>
              <a:t> </a:t>
            </a:r>
            <a:r>
              <a:rPr lang="ru-RU" b="1" i="1" dirty="0" smtClean="0"/>
              <a:t>живет в </a:t>
            </a:r>
            <a:r>
              <a:rPr lang="en-US" b="1" i="1" dirty="0" smtClean="0"/>
              <a:t>Azure.</a:t>
            </a:r>
          </a:p>
          <a:p>
            <a:endParaRPr lang="ru-RU" dirty="0" smtClean="0"/>
          </a:p>
          <a:p>
            <a:r>
              <a:rPr lang="ru-RU" b="1" u="sng" dirty="0" smtClean="0"/>
              <a:t>Достоинства</a:t>
            </a:r>
          </a:p>
          <a:p>
            <a:r>
              <a:rPr lang="ru-RU" dirty="0"/>
              <a:t>-</a:t>
            </a:r>
            <a:r>
              <a:rPr lang="ru-RU" dirty="0" smtClean="0"/>
              <a:t>Резкое снижение нагрузки на «</a:t>
            </a:r>
            <a:r>
              <a:rPr lang="en-US" dirty="0" smtClean="0"/>
              <a:t>Database</a:t>
            </a:r>
            <a:r>
              <a:rPr lang="ru-RU" dirty="0" smtClean="0"/>
              <a:t> </a:t>
            </a:r>
            <a:r>
              <a:rPr lang="en-US" dirty="0" smtClean="0"/>
              <a:t>Mart</a:t>
            </a:r>
            <a:r>
              <a:rPr lang="ru-RU" dirty="0" smtClean="0"/>
              <a:t>»</a:t>
            </a:r>
            <a:endParaRPr lang="en-US" dirty="0" smtClean="0"/>
          </a:p>
          <a:p>
            <a:r>
              <a:rPr lang="ru-RU" dirty="0" smtClean="0"/>
              <a:t>-Дешевое </a:t>
            </a:r>
            <a:r>
              <a:rPr lang="ru-RU" dirty="0"/>
              <a:t>дисковое </a:t>
            </a:r>
            <a:r>
              <a:rPr lang="ru-RU" dirty="0" smtClean="0"/>
              <a:t>пространство</a:t>
            </a:r>
          </a:p>
          <a:p>
            <a:r>
              <a:rPr lang="ru-RU" dirty="0" smtClean="0"/>
              <a:t>-Тривиальность масштабирования</a:t>
            </a:r>
          </a:p>
          <a:p>
            <a:r>
              <a:rPr lang="ru-RU" dirty="0" smtClean="0"/>
              <a:t>-Упрощение кода(ненужность сложной системы кеширования)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255" y="957697"/>
            <a:ext cx="3560618" cy="6134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062"/>
            <a:ext cx="3581400" cy="762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34171" y="664533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ru-RU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469643" y="4666564"/>
            <a:ext cx="519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 smtClean="0"/>
              <a:t>Недостатки</a:t>
            </a:r>
          </a:p>
          <a:p>
            <a:r>
              <a:rPr lang="ru-RU" strike="sngStrike" dirty="0" smtClean="0"/>
              <a:t>Высокая стоймость </a:t>
            </a:r>
            <a:r>
              <a:rPr lang="en-US" b="1" strike="sngStrike" dirty="0" smtClean="0"/>
              <a:t>compute instance </a:t>
            </a:r>
            <a:r>
              <a:rPr lang="en-US" dirty="0" smtClean="0"/>
              <a:t>[</a:t>
            </a:r>
            <a:r>
              <a:rPr lang="en-US" dirty="0" err="1" smtClean="0"/>
              <a:t>bizspark</a:t>
            </a:r>
            <a:r>
              <a:rPr lang="en-US" dirty="0" smtClean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49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Hosting v</a:t>
            </a:r>
            <a:r>
              <a:rPr lang="ru-RU" sz="4000" dirty="0" smtClean="0"/>
              <a:t>3 </a:t>
            </a:r>
            <a:r>
              <a:rPr lang="en-US" sz="4000" dirty="0" smtClean="0"/>
              <a:t>(</a:t>
            </a:r>
            <a:r>
              <a:rPr lang="ru-RU" sz="4000" dirty="0" smtClean="0"/>
              <a:t>текущий</a:t>
            </a:r>
            <a:r>
              <a:rPr lang="en-US" sz="4000" dirty="0" smtClean="0"/>
              <a:t>)</a:t>
            </a:r>
            <a:r>
              <a:rPr lang="ru-RU" sz="4000" dirty="0" smtClean="0"/>
              <a:t> </a:t>
            </a:r>
            <a:r>
              <a:rPr lang="en-US" sz="4000" dirty="0" smtClean="0"/>
              <a:t>a</a:t>
            </a:r>
            <a:r>
              <a:rPr lang="en-US" sz="4000" dirty="0" smtClean="0"/>
              <a:t>rch</a:t>
            </a:r>
            <a:r>
              <a:rPr lang="en-US" sz="4000" dirty="0" smtClean="0"/>
              <a:t>.</a:t>
            </a:r>
            <a:endParaRPr lang="ru-RU" sz="4000" dirty="0"/>
          </a:p>
        </p:txBody>
      </p:sp>
      <p:pic>
        <p:nvPicPr>
          <p:cNvPr id="18" name="Picture 2" descr="C:\Users\Samarsky\Desktop\Constant\Wizee Шопинг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511090"/>
            <a:ext cx="1371600" cy="27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00656" y="6417845"/>
            <a:ext cx="458066" cy="457200"/>
          </a:xfrm>
        </p:spPr>
        <p:txBody>
          <a:bodyPr/>
          <a:lstStyle/>
          <a:p>
            <a:pPr algn="ctr"/>
            <a:fld id="{43553FD9-D001-4ADC-B099-EE7B0323E974}" type="slidenum">
              <a:rPr lang="ru-RU" smtClean="0">
                <a:latin typeface="+mn-lt"/>
              </a:rPr>
              <a:pPr algn="ctr"/>
              <a:t>9</a:t>
            </a:fld>
            <a:endParaRPr lang="ru-RU" dirty="0">
              <a:latin typeface="+mn-lt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914400"/>
            <a:ext cx="5410200" cy="4974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417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3AA01B4D1634CBDA2E333B4817ABB" ma:contentTypeVersion="0" ma:contentTypeDescription="Create a new document." ma:contentTypeScope="" ma:versionID="f0a70ab4f4bfc05796d6300e769839a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53e09f7219bde86743a2589bfdebbf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FFB5C0-4C3C-4CE5-B3C7-B5238119C42F}"/>
</file>

<file path=customXml/itemProps2.xml><?xml version="1.0" encoding="utf-8"?>
<ds:datastoreItem xmlns:ds="http://schemas.openxmlformats.org/officeDocument/2006/customXml" ds:itemID="{8415EF6F-D97A-4D68-A3A6-6D5619492AFA}"/>
</file>

<file path=customXml/itemProps3.xml><?xml version="1.0" encoding="utf-8"?>
<ds:datastoreItem xmlns:ds="http://schemas.openxmlformats.org/officeDocument/2006/customXml" ds:itemID="{7D856277-E0DB-4699-8A18-82CB9A4FABA2}"/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7117</TotalTime>
  <Words>285</Words>
  <Application>Microsoft Office PowerPoint</Application>
  <PresentationFormat>On-screen Show (4:3)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Исполнительная</vt:lpstr>
      <vt:lpstr>PowerPoint Presentation</vt:lpstr>
      <vt:lpstr>PowerPoint Presentation</vt:lpstr>
      <vt:lpstr>PowerPoint Presentation</vt:lpstr>
      <vt:lpstr>PowerPoint Presentation</vt:lpstr>
      <vt:lpstr>Hosting v1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Anton Lebedev</dc:creator>
  <cp:lastModifiedBy>Denis</cp:lastModifiedBy>
  <cp:revision>332</cp:revision>
  <dcterms:created xsi:type="dcterms:W3CDTF">2011-03-30T06:44:37Z</dcterms:created>
  <dcterms:modified xsi:type="dcterms:W3CDTF">2012-04-02T15:10:44Z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0x010100FA73AA01B4D1634CBDA2E333B4817ABB</vt:lpwstr>
  </property>
  <property fmtid="{D5CDD505-2E9C-101B-9397-08002B2CF9AE}" pid="3" name="IsMyDocuments">
    <vt:bool>true</vt:bool>
  </property>
</Properties>
</file>