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91" autoAdjust="0"/>
  </p:normalViewPr>
  <p:slideViewPr>
    <p:cSldViewPr>
      <p:cViewPr varScale="1">
        <p:scale>
          <a:sx n="67" d="100"/>
          <a:sy n="67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A3BD3-81EE-45BF-9B12-035D75D9AC4A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15F6-BA17-4B72-924A-D64336C8AA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0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 сервис в</a:t>
            </a:r>
            <a:r>
              <a:rPr lang="ru-RU" baseline="0" dirty="0" smtClean="0"/>
              <a:t> первую очередь для авторов книг, статей, и других публикаций которые хотят донести свои идеи как можно большему числу людей. Наше решение позволяет в 3 шага опубликовать готовый материал и разместить его на любом сайте вместе с интегрированной платежной системой. Все это благодаря нашей технологии встраивания публикаций. Автор может продавать свои публикации где угодно, даже на фэйсбук.</a:t>
            </a:r>
            <a:endParaRPr lang="en-US" baseline="0" dirty="0" smtClean="0"/>
          </a:p>
          <a:p>
            <a:r>
              <a:rPr lang="ru-RU" baseline="0" dirty="0" smtClean="0"/>
              <a:t>Содержимое публикации встраивается напрямую в </a:t>
            </a:r>
            <a:r>
              <a:rPr lang="en-US" baseline="0" dirty="0" smtClean="0"/>
              <a:t>DOM-</a:t>
            </a:r>
            <a:r>
              <a:rPr lang="ru-RU" baseline="0" dirty="0" smtClean="0"/>
              <a:t>модель, таким образом контент отображается в стиле сайта.</a:t>
            </a:r>
          </a:p>
          <a:p>
            <a:r>
              <a:rPr lang="ru-RU" baseline="0" dirty="0" smtClean="0"/>
              <a:t>Платежная система позволяет покупать публикации прямо на том сайте, где они располагаются, при этом сразу после покупки пользователь получает доступ к платному контенту.</a:t>
            </a:r>
          </a:p>
          <a:p>
            <a:r>
              <a:rPr lang="ru-RU" baseline="0" dirty="0" smtClean="0"/>
              <a:t>Естественно, при редактировании публикации на нашем сервисе он обновится во всех встроенных публикациях, ведь они получают контент напрямую с нашего сервиса.</a:t>
            </a:r>
          </a:p>
          <a:p>
            <a:r>
              <a:rPr lang="ru-RU" baseline="0" dirty="0" smtClean="0"/>
              <a:t>Также мы собираем и предоставляем всю статистику по просмотрам, продажам и распространению публикаций.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5F6-BA17-4B72-924A-D64336C8AA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51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Платформа,</a:t>
            </a:r>
            <a:r>
              <a:rPr lang="ru-RU" baseline="0" dirty="0" smtClean="0"/>
              <a:t> на которой построен наш сервис – это </a:t>
            </a:r>
            <a:r>
              <a:rPr lang="en-US" baseline="0" dirty="0" smtClean="0"/>
              <a:t>Windows Azure</a:t>
            </a:r>
            <a:r>
              <a:rPr lang="ru-RU" baseline="0" dirty="0" smtClean="0"/>
              <a:t>. На слайде вы видите схему добавления новой пубилкации.</a:t>
            </a:r>
          </a:p>
          <a:p>
            <a:r>
              <a:rPr lang="ru-RU" baseline="0" dirty="0" smtClean="0"/>
              <a:t>Итак у автора имеется публикация, он захоидт на наш сервис, и с помощью простого визарда оформляет её. При нажатии на кнопку публикации происходит следующее:</a:t>
            </a:r>
          </a:p>
          <a:p>
            <a:r>
              <a:rPr lang="ru-RU" baseline="0" dirty="0" smtClean="0"/>
              <a:t>Непосредственно сама публикация упаковывается в файлы и попадает в </a:t>
            </a:r>
            <a:r>
              <a:rPr lang="en-US" baseline="0" dirty="0" smtClean="0"/>
              <a:t>Blob Storage</a:t>
            </a:r>
            <a:r>
              <a:rPr lang="ru-RU" baseline="0" dirty="0" smtClean="0"/>
              <a:t>, мета-информация о ней, такая как информация об авторе, дата публикации, язык на котором написана публикация, её тип (т.е. платная, бесплатная, для пожертвований), все это хранится в </a:t>
            </a:r>
            <a:r>
              <a:rPr lang="en-US" baseline="0" dirty="0" smtClean="0"/>
              <a:t>Table Storage</a:t>
            </a:r>
            <a:r>
              <a:rPr lang="ru-RU" baseline="0" dirty="0" smtClean="0"/>
              <a:t>.</a:t>
            </a:r>
          </a:p>
          <a:p>
            <a:r>
              <a:rPr lang="ru-RU" dirty="0" smtClean="0"/>
              <a:t>Так</a:t>
            </a:r>
            <a:r>
              <a:rPr lang="ru-RU" baseline="0" dirty="0" smtClean="0"/>
              <a:t>же на </a:t>
            </a:r>
            <a:r>
              <a:rPr lang="en-US" baseline="0" dirty="0" smtClean="0"/>
              <a:t>Worker Role </a:t>
            </a:r>
            <a:r>
              <a:rPr lang="ru-RU" baseline="0" dirty="0" smtClean="0"/>
              <a:t>передается задача для индексировщика. Т.е. на </a:t>
            </a:r>
            <a:r>
              <a:rPr lang="en-US" baseline="0" dirty="0" smtClean="0"/>
              <a:t>Worker Role</a:t>
            </a:r>
            <a:r>
              <a:rPr lang="ru-RU" baseline="0" dirty="0" smtClean="0"/>
              <a:t> выполняется код, который добавляет публикацию в поисковый индекс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Lucene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Сам индекс люсьена хранится в </a:t>
            </a:r>
            <a:r>
              <a:rPr lang="en-US" baseline="0" dirty="0" smtClean="0"/>
              <a:t>Blob Storage.</a:t>
            </a:r>
            <a:endParaRPr lang="ru-RU" baseline="0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5F6-BA17-4B72-924A-D64336C8AA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41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5F6-BA17-4B72-924A-D64336C8AA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3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Упомянуть</a:t>
            </a:r>
            <a:r>
              <a:rPr lang="ru-RU" baseline="0" dirty="0" smtClean="0"/>
              <a:t> о решении с </a:t>
            </a:r>
            <a:r>
              <a:rPr lang="en-US" baseline="0" dirty="0" smtClean="0"/>
              <a:t>Worker Role </a:t>
            </a:r>
            <a:r>
              <a:rPr lang="ru-RU" baseline="0" dirty="0" smtClean="0"/>
              <a:t>и очередями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5F6-BA17-4B72-924A-D64336C8AA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9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15F6-BA17-4B72-924A-D64336C8AA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7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1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0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9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1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07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1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57F0-26F3-4814-92ED-F9AB98B19D1B}" type="datetimeFigureOut">
              <a:rPr lang="ru-RU" smtClean="0"/>
              <a:t>02.04.2012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CC29-1C7D-4787-97C4-EE865B329C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8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/>
          <a:lstStyle/>
          <a:p>
            <a:r>
              <a:rPr lang="en-US" sz="6000" dirty="0" err="1" smtClean="0"/>
              <a:t>AtContent</a:t>
            </a:r>
            <a:r>
              <a:rPr lang="en-US" dirty="0" smtClean="0"/>
              <a:t>™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/>
              <a:t>Полнотекстовый </a:t>
            </a:r>
            <a:r>
              <a:rPr lang="ru-RU" dirty="0" smtClean="0"/>
              <a:t>поиск с </a:t>
            </a:r>
            <a:r>
              <a:rPr lang="en-US" dirty="0"/>
              <a:t>Apache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 Azure</a:t>
            </a:r>
            <a:endParaRPr lang="ru-R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4495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Новицкий Вадим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vadim@ifface.com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http://atcontent.com</a:t>
            </a:r>
          </a:p>
        </p:txBody>
      </p:sp>
    </p:spTree>
    <p:extLst>
      <p:ext uri="{BB962C8B-B14F-4D97-AF65-F5344CB8AC3E}">
        <p14:creationId xmlns:p14="http://schemas.microsoft.com/office/powerpoint/2010/main" val="94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Новицкий Вадим</a:t>
            </a:r>
          </a:p>
          <a:p>
            <a:pPr marL="0" indent="0" algn="ctr">
              <a:buNone/>
            </a:pPr>
            <a:r>
              <a:rPr lang="en-US" dirty="0" err="1" smtClean="0"/>
              <a:t>IFFace</a:t>
            </a:r>
            <a:r>
              <a:rPr lang="en-US" dirty="0" smtClean="0"/>
              <a:t> Inc.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vadim@ifface.com</a:t>
            </a:r>
          </a:p>
          <a:p>
            <a:pPr marL="0" indent="0" algn="ctr">
              <a:buNone/>
            </a:pPr>
            <a:r>
              <a:rPr lang="en-US" dirty="0" smtClean="0"/>
              <a:t>http://ifface.com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http://atcontent.com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6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AtContent</a:t>
            </a:r>
            <a:r>
              <a:rPr lang="en-US" dirty="0" smtClean="0"/>
              <a:t> </a:t>
            </a:r>
            <a:r>
              <a:rPr lang="ru-RU" dirty="0" smtClean="0"/>
              <a:t>— это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Совершенно новый подход к публикации, распространению и продаже контента</a:t>
            </a:r>
          </a:p>
          <a:p>
            <a:r>
              <a:rPr lang="ru-RU" dirty="0" smtClean="0"/>
              <a:t>Легкое и удобное встраивание публикации на любой сайт</a:t>
            </a:r>
          </a:p>
          <a:p>
            <a:r>
              <a:rPr lang="ru-RU" dirty="0" smtClean="0"/>
              <a:t>Легальное копирование проще и удобнее, чем нелегальное</a:t>
            </a:r>
          </a:p>
          <a:p>
            <a:r>
              <a:rPr lang="ru-RU" dirty="0" smtClean="0"/>
              <a:t>Интегрированная платежная система для продажи публикации на любом сайте</a:t>
            </a:r>
          </a:p>
          <a:p>
            <a:r>
              <a:rPr lang="ru-RU" dirty="0" smtClean="0"/>
              <a:t>Управление контентом из одного места</a:t>
            </a:r>
          </a:p>
          <a:p>
            <a:r>
              <a:rPr lang="ru-RU" dirty="0" smtClean="0"/>
              <a:t>Аналитика и статистика для авторов и дистрибьюторов публикаций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6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pic>
        <p:nvPicPr>
          <p:cNvPr id="1027" name="Picture 3" descr="D:\IFFace\AtContent\Description\Publish Architecture _RU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" y="1371600"/>
            <a:ext cx="865560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— </a:t>
            </a:r>
            <a:r>
              <a:rPr lang="ru-RU" dirty="0" smtClean="0"/>
              <a:t>это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иблиотека для полнотекстового поиска</a:t>
            </a:r>
          </a:p>
          <a:p>
            <a:r>
              <a:rPr lang="ru-RU" dirty="0" smtClean="0"/>
              <a:t>Высокопроизводительная</a:t>
            </a:r>
          </a:p>
          <a:p>
            <a:r>
              <a:rPr lang="ru-RU" dirty="0" smtClean="0"/>
              <a:t>Написана на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С открытым исходным кодом</a:t>
            </a:r>
          </a:p>
          <a:p>
            <a:r>
              <a:rPr lang="ru-RU" dirty="0" smtClean="0"/>
              <a:t>Кросс-платформенная</a:t>
            </a:r>
          </a:p>
          <a:p>
            <a:r>
              <a:rPr lang="ru-RU" dirty="0" smtClean="0"/>
              <a:t>Портирована на многие другие языки</a:t>
            </a:r>
            <a:r>
              <a:rPr lang="en-US" dirty="0" smtClean="0"/>
              <a:t> </a:t>
            </a:r>
            <a:r>
              <a:rPr lang="ru-RU" dirty="0" smtClean="0"/>
              <a:t>программирования, включая </a:t>
            </a:r>
            <a:r>
              <a:rPr lang="en-US" dirty="0" smtClean="0"/>
              <a:t>C#</a:t>
            </a:r>
          </a:p>
          <a:p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3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AtContent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Индексирование публикаций</a:t>
            </a:r>
          </a:p>
          <a:p>
            <a:r>
              <a:rPr lang="ru-RU" dirty="0" smtClean="0"/>
              <a:t>Индексирование пользователей</a:t>
            </a:r>
          </a:p>
          <a:p>
            <a:r>
              <a:rPr lang="ru-RU" dirty="0" smtClean="0"/>
              <a:t>Поиск по публикациям и пользователям</a:t>
            </a:r>
          </a:p>
          <a:p>
            <a:endParaRPr lang="ru-RU" dirty="0"/>
          </a:p>
          <a:p>
            <a:r>
              <a:rPr lang="ru-RU" dirty="0" smtClean="0"/>
              <a:t>Библиотека </a:t>
            </a:r>
            <a:r>
              <a:rPr lang="en-US" dirty="0" smtClean="0"/>
              <a:t>Lucene.NET for Azure</a:t>
            </a:r>
            <a:r>
              <a:rPr lang="en-US" dirty="0"/>
              <a:t> </a:t>
            </a:r>
            <a:r>
              <a:rPr lang="en-US" sz="2800" dirty="0"/>
              <a:t>http://code.msdn.microsoft.com/AzureDirectory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Индексы хранятся в </a:t>
            </a:r>
            <a:r>
              <a:rPr lang="en-US" dirty="0" smtClean="0"/>
              <a:t>Blob Storage</a:t>
            </a:r>
            <a:endParaRPr lang="ru-RU" dirty="0" smtClean="0"/>
          </a:p>
          <a:p>
            <a:r>
              <a:rPr lang="ru-RU" dirty="0" smtClean="0"/>
              <a:t>Используется единое пространство поиска для публикаций и пользователей</a:t>
            </a:r>
          </a:p>
          <a:p>
            <a:r>
              <a:rPr lang="ru-RU" dirty="0" smtClean="0"/>
              <a:t>Индексация производится на </a:t>
            </a:r>
            <a:r>
              <a:rPr lang="en-US" dirty="0" smtClean="0"/>
              <a:t>Worker Role </a:t>
            </a:r>
            <a:r>
              <a:rPr lang="ru-RU" dirty="0" smtClean="0"/>
              <a:t>в «фоновом режиме»</a:t>
            </a:r>
          </a:p>
          <a:p>
            <a:r>
              <a:rPr lang="ru-RU" dirty="0" smtClean="0"/>
              <a:t>Блокировка хранилища при изменении индексов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3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Детали реализации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 индекса — документ</a:t>
            </a:r>
          </a:p>
          <a:p>
            <a:r>
              <a:rPr lang="ru-RU" dirty="0" smtClean="0"/>
              <a:t>Внутри документа — поля</a:t>
            </a:r>
          </a:p>
          <a:p>
            <a:endParaRPr lang="ru-RU" dirty="0"/>
          </a:p>
          <a:p>
            <a:r>
              <a:rPr lang="ru-RU" dirty="0" smtClean="0"/>
              <a:t>Интерфейс </a:t>
            </a:r>
            <a:r>
              <a:rPr lang="en-US" dirty="0" err="1" smtClean="0"/>
              <a:t>ISearchable</a:t>
            </a:r>
            <a:endParaRPr lang="en-US" dirty="0" smtClean="0"/>
          </a:p>
          <a:p>
            <a:r>
              <a:rPr lang="ru-RU" dirty="0" smtClean="0"/>
              <a:t>Поисковый тикет (</a:t>
            </a:r>
            <a:r>
              <a:rPr lang="en-US" dirty="0" err="1" smtClean="0"/>
              <a:t>SearchTicket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Синтаксический анализатор </a:t>
            </a:r>
            <a:r>
              <a:rPr lang="en-US" dirty="0" smtClean="0"/>
              <a:t>– Snowball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6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Подводные камни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Поисковый индекс блокируется на время изменений на </a:t>
            </a:r>
            <a:r>
              <a:rPr lang="ru-RU" dirty="0" smtClean="0"/>
              <a:t>запись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Используется </a:t>
            </a:r>
            <a:r>
              <a:rPr lang="en-US" dirty="0" smtClean="0"/>
              <a:t>Lease Extension </a:t>
            </a:r>
            <a:r>
              <a:rPr lang="ru-RU" dirty="0" smtClean="0"/>
              <a:t>для блобов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Библиотека активно использует исключения в своей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10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Синтетический тест на </a:t>
            </a:r>
            <a:r>
              <a:rPr lang="ru-RU" dirty="0" smtClean="0"/>
              <a:t>2</a:t>
            </a:r>
            <a:r>
              <a:rPr lang="ru-RU" dirty="0" smtClean="0"/>
              <a:t>00 </a:t>
            </a:r>
            <a:r>
              <a:rPr lang="ru-RU" dirty="0" smtClean="0"/>
              <a:t>000 записей</a:t>
            </a:r>
          </a:p>
          <a:p>
            <a:r>
              <a:rPr lang="ru-RU" dirty="0" smtClean="0"/>
              <a:t>Заполнение индекса – </a:t>
            </a:r>
            <a:r>
              <a:rPr lang="ru-RU" dirty="0" smtClean="0"/>
              <a:t>47</a:t>
            </a:r>
            <a:r>
              <a:rPr lang="ru-RU" dirty="0" smtClean="0"/>
              <a:t> 805 </a:t>
            </a:r>
            <a:r>
              <a:rPr lang="ru-RU" dirty="0" smtClean="0"/>
              <a:t>мс (4 ед/мс)</a:t>
            </a:r>
          </a:p>
          <a:p>
            <a:r>
              <a:rPr lang="ru-RU" dirty="0" smtClean="0"/>
              <a:t>Поиск частоупотребимого слова – 42 448 результатов за </a:t>
            </a:r>
            <a:r>
              <a:rPr lang="ru-RU" dirty="0" smtClean="0"/>
              <a:t>8-20 мс (50 тестов)</a:t>
            </a:r>
            <a:endParaRPr lang="ru-RU" dirty="0" smtClean="0"/>
          </a:p>
          <a:p>
            <a:r>
              <a:rPr lang="ru-RU" dirty="0" smtClean="0"/>
              <a:t>Поиск редкоупотребимого слова – 70 результатов ≈</a:t>
            </a:r>
            <a:r>
              <a:rPr lang="ru-RU" dirty="0" smtClean="0"/>
              <a:t>0-3 мс (50 тестов)</a:t>
            </a:r>
          </a:p>
          <a:p>
            <a:r>
              <a:rPr lang="ru-RU" dirty="0" smtClean="0"/>
              <a:t>Конкурентный поиск не увеличивает время ответа</a:t>
            </a:r>
            <a:r>
              <a:rPr lang="en-US" dirty="0" smtClean="0"/>
              <a:t> Apache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6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3AA01B4D1634CBDA2E333B4817ABB" ma:contentTypeVersion="0" ma:contentTypeDescription="Create a new document." ma:contentTypeScope="" ma:versionID="f0a70ab4f4bfc05796d6300e769839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53e09f7219bde86743a2589bfdebbf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1DE71D-05B2-4496-9138-B216C3CA9D03}"/>
</file>

<file path=customXml/itemProps2.xml><?xml version="1.0" encoding="utf-8"?>
<ds:datastoreItem xmlns:ds="http://schemas.openxmlformats.org/officeDocument/2006/customXml" ds:itemID="{D04AA939-F75C-4743-B720-0523FCFC48BB}"/>
</file>

<file path=customXml/itemProps3.xml><?xml version="1.0" encoding="utf-8"?>
<ds:datastoreItem xmlns:ds="http://schemas.openxmlformats.org/officeDocument/2006/customXml" ds:itemID="{1630EA11-A561-4860-A353-C918937B768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533</Words>
  <Application>Microsoft Office PowerPoint</Application>
  <PresentationFormat>On-screen Show (4:3)</PresentationFormat>
  <Paragraphs>75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AtContent™</vt:lpstr>
      <vt:lpstr>AtContent — это</vt:lpstr>
      <vt:lpstr>Архитектура</vt:lpstr>
      <vt:lpstr>Apache Lucene — это</vt:lpstr>
      <vt:lpstr>Apache Lucene в AtContent</vt:lpstr>
      <vt:lpstr>Детали реализации</vt:lpstr>
      <vt:lpstr>Детали реализации</vt:lpstr>
      <vt:lpstr>Подводные камни</vt:lpstr>
      <vt:lpstr>Производительность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Vadim</dc:creator>
  <cp:lastModifiedBy>Vadim</cp:lastModifiedBy>
  <cp:revision>68</cp:revision>
  <dcterms:created xsi:type="dcterms:W3CDTF">2012-02-22T07:18:04Z</dcterms:created>
  <dcterms:modified xsi:type="dcterms:W3CDTF">2012-04-02T15:30:10Z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0x010100FA73AA01B4D1634CBDA2E333B4817ABB</vt:lpwstr>
  </property>
  <property fmtid="{D5CDD505-2E9C-101B-9397-08002B2CF9AE}" pid="3" name="IsMyDocuments">
    <vt:bool>true</vt:bool>
  </property>
</Properties>
</file>