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57" r:id="rId3"/>
    <p:sldId id="258" r:id="rId4"/>
    <p:sldId id="265" r:id="rId5"/>
    <p:sldId id="262" r:id="rId6"/>
    <p:sldId id="261" r:id="rId7"/>
    <p:sldId id="260" r:id="rId8"/>
    <p:sldId id="266" r:id="rId9"/>
    <p:sldId id="267" r:id="rId10"/>
    <p:sldId id="268" r:id="rId11"/>
    <p:sldId id="270" r:id="rId12"/>
    <p:sldId id="271" r:id="rId13"/>
    <p:sldId id="277" r:id="rId14"/>
    <p:sldId id="272" r:id="rId15"/>
    <p:sldId id="274" r:id="rId16"/>
    <p:sldId id="276" r:id="rId17"/>
    <p:sldId id="275" r:id="rId18"/>
    <p:sldId id="278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17" autoAdjust="0"/>
  </p:normalViewPr>
  <p:slideViewPr>
    <p:cSldViewPr>
      <p:cViewPr varScale="1">
        <p:scale>
          <a:sx n="77" d="100"/>
          <a:sy n="77" d="100"/>
        </p:scale>
        <p:origin x="-13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EB1A0-8E81-40D3-B4A1-8A6DEC5FD07E}" type="datetimeFigureOut">
              <a:rPr lang="ru-RU" smtClean="0"/>
              <a:t>05.03.2012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53C8A-D6AA-43D4-A64A-C8129C29F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954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0D3F2-9D66-465E-8E30-E3CD5CA3848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302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0D3F2-9D66-465E-8E30-E3CD5CA3848F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302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0D3F2-9D66-465E-8E30-E3CD5CA3848F}" type="slidenum">
              <a:rPr lang="ru-RU" smtClean="0">
                <a:solidFill>
                  <a:prstClr val="black"/>
                </a:solidFill>
              </a:rPr>
              <a:pPr/>
              <a:t>11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302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0D3F2-9D66-465E-8E30-E3CD5CA3848F}" type="slidenum">
              <a:rPr lang="ru-RU" smtClean="0">
                <a:solidFill>
                  <a:prstClr val="black"/>
                </a:solidFill>
              </a:rPr>
              <a:pPr/>
              <a:t>12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302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0D3F2-9D66-465E-8E30-E3CD5CA3848F}" type="slidenum">
              <a:rPr lang="ru-RU" smtClean="0">
                <a:solidFill>
                  <a:prstClr val="black"/>
                </a:solidFill>
              </a:rPr>
              <a:pPr/>
              <a:t>13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302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Azure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Disgnostic</a:t>
            </a:r>
            <a:r>
              <a:rPr lang="en-US" baseline="0" dirty="0" smtClean="0"/>
              <a:t> http://msdn.microsoft.com/en-us/magazine/ff714589.aspx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0D3F2-9D66-465E-8E30-E3CD5CA3848F}" type="slidenum">
              <a:rPr lang="ru-RU" smtClean="0">
                <a:solidFill>
                  <a:prstClr val="black"/>
                </a:solidFill>
              </a:rPr>
              <a:pPr/>
              <a:t>14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302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Azure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Disgnostic</a:t>
            </a:r>
            <a:r>
              <a:rPr lang="en-US" baseline="0" dirty="0" smtClean="0"/>
              <a:t> http://msdn.microsoft.com/en-us/magazine/ff714589.aspx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0D3F2-9D66-465E-8E30-E3CD5CA3848F}" type="slidenum">
              <a:rPr lang="ru-RU" smtClean="0">
                <a:solidFill>
                  <a:prstClr val="black"/>
                </a:solidFill>
              </a:rPr>
              <a:pPr/>
              <a:t>15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302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Azure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Disgnostic</a:t>
            </a:r>
            <a:r>
              <a:rPr lang="en-US" baseline="0" dirty="0" smtClean="0"/>
              <a:t> http://msdn.microsoft.com/en-us/magazine/ff714589.aspx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сохранением данных в </a:t>
            </a:r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Windows Azure Table ( Storage (</a:t>
            </a:r>
            <a:r>
              <a:rPr lang="en-US" sz="12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WADLogsTable</a:t>
            </a:r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ru-RU" sz="12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 случае возникновения проблем лучше заранее настроить Трассировку с его помощью</a:t>
            </a:r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2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просмотра журналов удобно использовать </a:t>
            </a:r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Azure Diagnostics Manager 2 </a:t>
            </a:r>
            <a:endParaRPr lang="ru-RU" sz="12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0D3F2-9D66-465E-8E30-E3CD5CA3848F}" type="slidenum">
              <a:rPr lang="ru-RU" smtClean="0">
                <a:solidFill>
                  <a:prstClr val="black"/>
                </a:solidFill>
              </a:rPr>
              <a:pPr/>
              <a:t>16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302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Azure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Disgnostic</a:t>
            </a:r>
            <a:r>
              <a:rPr lang="en-US" baseline="0" dirty="0" smtClean="0"/>
              <a:t> http://msdn.microsoft.com/en-us/magazine/ff714589.aspx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0D3F2-9D66-465E-8E30-E3CD5CA3848F}" type="slidenum">
              <a:rPr lang="ru-RU" smtClean="0">
                <a:solidFill>
                  <a:prstClr val="black"/>
                </a:solidFill>
              </a:rPr>
              <a:pPr/>
              <a:t>17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302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0D3F2-9D66-465E-8E30-E3CD5CA3848F}" type="slidenum">
              <a:rPr lang="ru-RU" smtClean="0">
                <a:solidFill>
                  <a:prstClr val="black"/>
                </a:solidFill>
              </a:rPr>
              <a:pPr/>
              <a:t>18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302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Всем</a:t>
            </a:r>
            <a:r>
              <a:rPr lang="ru-RU" baseline="0" dirty="0" smtClean="0"/>
              <a:t> известен термин «офисный планктон» и эффективность работы этого планктона тоже всем известна. Вот она представлена на слайде.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0D3F2-9D66-465E-8E30-E3CD5CA3848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302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 в нерабочее время те же люди изучают</a:t>
            </a:r>
            <a:r>
              <a:rPr lang="ru-RU" baseline="0" dirty="0" smtClean="0"/>
              <a:t> новое, изобретают изобретения, задумывают свой бизнес. Как же нам сделать так, чтобы они были также активны и в рабочее время тоже?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0D3F2-9D66-465E-8E30-E3CD5CA3848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302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  <a:p>
            <a:r>
              <a:rPr lang="en-US" baseline="0" dirty="0" err="1" smtClean="0"/>
              <a:t>Croudfunding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croudsorsing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0D3F2-9D66-465E-8E30-E3CD5CA3848F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302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0D3F2-9D66-465E-8E30-E3CD5CA3848F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302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</a:t>
            </a:r>
            <a:r>
              <a:rPr lang="ru-RU" baseline="0" dirty="0" smtClean="0"/>
              <a:t> начально этапе д</a:t>
            </a:r>
            <a:r>
              <a:rPr lang="ru-RU" dirty="0" smtClean="0"/>
              <a:t>ля</a:t>
            </a:r>
            <a:r>
              <a:rPr lang="ru-RU" baseline="0" dirty="0" smtClean="0"/>
              <a:t> достижения этих целей мы делаем: систему вовлечения сотрудников в командную работу с </a:t>
            </a:r>
            <a:r>
              <a:rPr lang="ru-RU" baseline="0" dirty="0" err="1" smtClean="0"/>
              <a:t>бейджами</a:t>
            </a:r>
            <a:r>
              <a:rPr lang="ru-RU" baseline="0" dirty="0" smtClean="0"/>
              <a:t>, лайками и другими игровыми моментами, инструмент для формирования гибкого </a:t>
            </a:r>
            <a:r>
              <a:rPr lang="ru-RU" baseline="0" dirty="0" err="1" smtClean="0"/>
              <a:t>соцпакета</a:t>
            </a:r>
            <a:r>
              <a:rPr lang="ru-RU" baseline="0" dirty="0" smtClean="0"/>
              <a:t> и организации питания сотрудников.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0D3F2-9D66-465E-8E30-E3CD5CA3848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302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Лишь</a:t>
            </a:r>
            <a:r>
              <a:rPr lang="ru-RU" baseline="0" dirty="0" smtClean="0"/>
              <a:t> немногим компаниям удается построить эффективную систему мотивации, которая позволила бы действительно использовать потенциал сотрудников – да не 100, а на 1000%!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0D3F2-9D66-465E-8E30-E3CD5CA3848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302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0D3F2-9D66-465E-8E30-E3CD5CA3848F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302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0D3F2-9D66-465E-8E30-E3CD5CA3848F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302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E6A0-571F-45D1-9657-8F86BA5B2CAB}" type="datetimeFigureOut">
              <a:rPr lang="ru-RU" smtClean="0"/>
              <a:t>05.03.2012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25F1-65BA-459B-A02A-D08EE1B47C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16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E6A0-571F-45D1-9657-8F86BA5B2CAB}" type="datetimeFigureOut">
              <a:rPr lang="ru-RU" smtClean="0"/>
              <a:t>05.03.2012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25F1-65BA-459B-A02A-D08EE1B47C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57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E6A0-571F-45D1-9657-8F86BA5B2CAB}" type="datetimeFigureOut">
              <a:rPr lang="ru-RU" smtClean="0"/>
              <a:t>05.03.2012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25F1-65BA-459B-A02A-D08EE1B47C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71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E6A0-571F-45D1-9657-8F86BA5B2CAB}" type="datetimeFigureOut">
              <a:rPr lang="ru-RU" smtClean="0"/>
              <a:t>05.03.2012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25F1-65BA-459B-A02A-D08EE1B47C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4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E6A0-571F-45D1-9657-8F86BA5B2CAB}" type="datetimeFigureOut">
              <a:rPr lang="ru-RU" smtClean="0"/>
              <a:t>05.03.2012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25F1-65BA-459B-A02A-D08EE1B47C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15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E6A0-571F-45D1-9657-8F86BA5B2CAB}" type="datetimeFigureOut">
              <a:rPr lang="ru-RU" smtClean="0"/>
              <a:t>05.03.2012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25F1-65BA-459B-A02A-D08EE1B47C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43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E6A0-571F-45D1-9657-8F86BA5B2CAB}" type="datetimeFigureOut">
              <a:rPr lang="ru-RU" smtClean="0"/>
              <a:t>05.03.2012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25F1-65BA-459B-A02A-D08EE1B47C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5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E6A0-571F-45D1-9657-8F86BA5B2CAB}" type="datetimeFigureOut">
              <a:rPr lang="ru-RU" smtClean="0"/>
              <a:t>05.03.2012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25F1-65BA-459B-A02A-D08EE1B47C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86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E6A0-571F-45D1-9657-8F86BA5B2CAB}" type="datetimeFigureOut">
              <a:rPr lang="ru-RU" smtClean="0"/>
              <a:t>05.03.2012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25F1-65BA-459B-A02A-D08EE1B47C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43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E6A0-571F-45D1-9657-8F86BA5B2CAB}" type="datetimeFigureOut">
              <a:rPr lang="ru-RU" smtClean="0"/>
              <a:t>05.03.2012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25F1-65BA-459B-A02A-D08EE1B47C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09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E6A0-571F-45D1-9657-8F86BA5B2CAB}" type="datetimeFigureOut">
              <a:rPr lang="ru-RU" smtClean="0"/>
              <a:t>05.03.2012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25F1-65BA-459B-A02A-D08EE1B47C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87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8E6A0-571F-45D1-9657-8F86BA5B2CAB}" type="datetimeFigureOut">
              <a:rPr lang="ru-RU" smtClean="0"/>
              <a:t>05.03.2012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A25F1-65BA-459B-A02A-D08EE1B47C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2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welcome@pryaniky.com" TargetMode="External"/><Relationship Id="rId5" Type="http://schemas.openxmlformats.org/officeDocument/2006/relationships/image" Target="../media/image27.png"/><Relationship Id="rId4" Type="http://schemas.openxmlformats.org/officeDocument/2006/relationships/image" Target="../media/image2.png"/><Relationship Id="rId9" Type="http://schemas.openxmlformats.org/officeDocument/2006/relationships/hyperlink" Target="http://internal.pryaniky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2.png"/><Relationship Id="rId9" Type="http://schemas.openxmlformats.org/officeDocument/2006/relationships/image" Target="../media/image13.jpeg"/><Relationship Id="rId1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openxmlformats.org/officeDocument/2006/relationships/image" Target="../media/image25.png"/><Relationship Id="rId5" Type="http://schemas.openxmlformats.org/officeDocument/2006/relationships/image" Target="../media/image19.jpeg"/><Relationship Id="rId10" Type="http://schemas.openxmlformats.org/officeDocument/2006/relationships/image" Target="../media/image24.gif"/><Relationship Id="rId4" Type="http://schemas.openxmlformats.org/officeDocument/2006/relationships/image" Target="../media/image2.png"/><Relationship Id="rId9" Type="http://schemas.openxmlformats.org/officeDocument/2006/relationships/image" Target="../media/image2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01" y="-27384"/>
            <a:ext cx="9165601" cy="48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354828" y="1468812"/>
            <a:ext cx="87168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Пряники:</a:t>
            </a:r>
            <a:endParaRPr lang="ru-RU" sz="54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5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Мотивационные </a:t>
            </a:r>
          </a:p>
          <a:p>
            <a:r>
              <a:rPr lang="ru-RU" sz="5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программы 2.0.</a:t>
            </a:r>
          </a:p>
        </p:txBody>
      </p:sp>
      <p:pic>
        <p:nvPicPr>
          <p:cNvPr id="1026" name="Picture 2" descr="Pryaniky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280" y="1725631"/>
            <a:ext cx="1743665" cy="207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owered by Windows Azu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6179768"/>
            <a:ext cx="21907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7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01" y="-27384"/>
            <a:ext cx="9165601" cy="48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57998" y="-27384"/>
            <a:ext cx="8390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Сервис Пряники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Синхронизация данных</a:t>
            </a:r>
            <a:endParaRPr lang="ru-RU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Pryaniky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" y="16357"/>
            <a:ext cx="350617" cy="41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41248" y="1196752"/>
            <a:ext cx="840721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Синхронизация с 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облаком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”: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SQL Azure Data Sync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Microsoft Sync Framework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8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87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01" y="-27384"/>
            <a:ext cx="9165601" cy="48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57998" y="-27384"/>
            <a:ext cx="8390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Сервис Пряники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Синхронизация данных</a:t>
            </a:r>
            <a:endParaRPr lang="ru-RU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Pryaniky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" y="16357"/>
            <a:ext cx="350617" cy="41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41248" y="1196752"/>
            <a:ext cx="8407216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SQL Data Sync: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Нет необходимости писать код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Поддерживает сложные схемы синхронизации многих источников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Минус – простое разрешение конфликтов</a:t>
            </a:r>
          </a:p>
        </p:txBody>
      </p:sp>
    </p:spTree>
    <p:extLst>
      <p:ext uri="{BB962C8B-B14F-4D97-AF65-F5344CB8AC3E}">
        <p14:creationId xmlns:p14="http://schemas.microsoft.com/office/powerpoint/2010/main" val="141314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01" y="-27384"/>
            <a:ext cx="9165601" cy="48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57998" y="-27384"/>
            <a:ext cx="8390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Сервис Пряники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Синхронизация данных</a:t>
            </a:r>
            <a:endParaRPr lang="ru-RU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Pryaniky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" y="16357"/>
            <a:ext cx="350617" cy="41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41248" y="1196752"/>
            <a:ext cx="840721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Microsoft Sync Framework (4.0 CTP):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Аналогичен по функционалу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SQL Azure Data Sync</a:t>
            </a:r>
            <a:endParaRPr lang="ru-RU" sz="28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Нужно писать код (довольно простой)</a:t>
            </a:r>
            <a:endParaRPr lang="ru-RU" sz="28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Ручное разрешение конфликтов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помощью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Sync Framework </a:t>
            </a: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можно устранить ключевой недостаток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SQL Azure Data Sync – </a:t>
            </a: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организовать синхронизацию данных с учетом версионности изменений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sz="28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28700" lvl="1" indent="-57150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Например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при одновременном изменении данных клиентом в корпоративной среде и в облачном сервисе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7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01" y="-27384"/>
            <a:ext cx="9165601" cy="48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57998" y="-27384"/>
            <a:ext cx="8390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Сервис Пряники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Синхронизация данных</a:t>
            </a:r>
            <a:endParaRPr lang="ru-RU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Pryaniky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" y="16357"/>
            <a:ext cx="350617" cy="41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41248" y="1196752"/>
            <a:ext cx="8407216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WIF + ADFS 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Позволяет аутентифицировать пользователей из домена в облачном сервисе</a:t>
            </a:r>
          </a:p>
          <a:p>
            <a:pPr marL="571500" indent="-571500">
              <a:buFont typeface="Arial" pitchFamily="34" charset="0"/>
              <a:buChar char="•"/>
            </a:pPr>
            <a:endParaRPr lang="ru-RU" sz="28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80554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01" y="-27384"/>
            <a:ext cx="9165601" cy="48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57998" y="-27384"/>
            <a:ext cx="8390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Сервис Пряники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Безопасность и производительность</a:t>
            </a:r>
            <a:endParaRPr lang="ru-RU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Pryaniky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" y="16357"/>
            <a:ext cx="350617" cy="41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41248" y="1196752"/>
            <a:ext cx="84072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Инструменты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использованные для обеспечения безопасности приложений в 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Azure: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Microsoft Web Application Configuration Analyzer v2.0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ELMAH </a:t>
            </a: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Microsoft.WindowsAzure.Diagnostic</a:t>
            </a:r>
            <a:endParaRPr lang="ru-RU" sz="28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расширенное </a:t>
            </a:r>
            <a:r>
              <a:rPr lang="ru-RU" sz="28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журналирование</a:t>
            </a: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оповещение</a:t>
            </a:r>
            <a:endParaRPr lang="en-US" sz="28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Web Protection Library (WPL)</a:t>
            </a: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умное экранирование ввода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Azure Diagnostics Manager 2 </a:t>
            </a: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Cerebrata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28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Arial" pitchFamily="34" charset="0"/>
              <a:buChar char="•"/>
            </a:pPr>
            <a:endParaRPr lang="ru-RU" sz="28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Arial" pitchFamily="34" charset="0"/>
              <a:buChar char="•"/>
            </a:pPr>
            <a:endParaRPr lang="ru-RU" sz="28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11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01" y="-27384"/>
            <a:ext cx="9165601" cy="48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57998" y="-27384"/>
            <a:ext cx="8390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Сервис Пряники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Безопасность</a:t>
            </a:r>
            <a:endParaRPr lang="ru-RU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Pryaniky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" y="16357"/>
            <a:ext cx="350617" cy="41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41248" y="1196752"/>
            <a:ext cx="8407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Microsoft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Web Application Configuration Analyzer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v2.0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19972"/>
            <a:ext cx="6138838" cy="416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6165304"/>
            <a:ext cx="858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Многие из правил </a:t>
            </a:r>
            <a:r>
              <a:rPr lang="ru-RU" dirty="0" err="1" smtClean="0"/>
              <a:t>валидации</a:t>
            </a:r>
            <a:r>
              <a:rPr lang="ru-RU" dirty="0" smtClean="0"/>
              <a:t>  не актуальны для </a:t>
            </a:r>
            <a:r>
              <a:rPr lang="en-US" dirty="0" smtClean="0"/>
              <a:t>Azure, </a:t>
            </a:r>
            <a:r>
              <a:rPr lang="ru-RU" dirty="0" smtClean="0"/>
              <a:t>но для некоторых стоит </a:t>
            </a:r>
            <a:br>
              <a:rPr lang="ru-RU" dirty="0" smtClean="0"/>
            </a:br>
            <a:r>
              <a:rPr lang="ru-RU" dirty="0" smtClean="0"/>
              <a:t>перенастроить штатный образ </a:t>
            </a:r>
            <a:r>
              <a:rPr lang="en-US" dirty="0" err="1" smtClean="0"/>
              <a:t>WebRole</a:t>
            </a:r>
            <a:r>
              <a:rPr lang="en-US" dirty="0" smtClean="0"/>
              <a:t>. </a:t>
            </a:r>
            <a:r>
              <a:rPr lang="ru-RU" dirty="0" smtClean="0"/>
              <a:t>Зачем нам</a:t>
            </a:r>
            <a:r>
              <a:rPr lang="en-US" dirty="0" smtClean="0"/>
              <a:t>, </a:t>
            </a:r>
            <a:r>
              <a:rPr lang="ru-RU" dirty="0" smtClean="0"/>
              <a:t>например</a:t>
            </a:r>
            <a:r>
              <a:rPr lang="en-US" dirty="0" smtClean="0"/>
              <a:t>, Print Spooler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Alerter</a:t>
            </a:r>
            <a:r>
              <a:rPr lang="en-US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639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01" y="-27384"/>
            <a:ext cx="9165601" cy="48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57998" y="-27384"/>
            <a:ext cx="8390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Сервис Пряники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Безопасность</a:t>
            </a:r>
            <a:endParaRPr lang="ru-RU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Pryaniky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" y="16357"/>
            <a:ext cx="350617" cy="41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41248" y="1196752"/>
            <a:ext cx="840721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ELMAH </a:t>
            </a:r>
            <a:r>
              <a:rPr lang="ru-RU" sz="32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Microsoft.WindowsAzure.Diagnostic</a:t>
            </a:r>
            <a:endParaRPr lang="en-US" sz="32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ELMAH – </a:t>
            </a: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открытая библиотека для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ASP.NET/ASP.NET MVC, </a:t>
            </a: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позволяющая организовать оповещение и </a:t>
            </a:r>
            <a:r>
              <a:rPr lang="ru-RU" sz="28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журналирование</a:t>
            </a: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событий</a:t>
            </a:r>
          </a:p>
          <a:p>
            <a:pPr marL="571500" indent="-571500">
              <a:buFont typeface="Arial" pitchFamily="34" charset="0"/>
              <a:buChar char="•"/>
            </a:pPr>
            <a:endParaRPr lang="ru-RU" sz="28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Microsoft.WindowsAzure.Diagnostic</a:t>
            </a:r>
            <a:r>
              <a:rPr lang="ru-RU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штатный инструмент для отладки и трассировки</a:t>
            </a:r>
            <a:endParaRPr lang="ru-RU" sz="28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13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01" y="-27384"/>
            <a:ext cx="9165601" cy="48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57998" y="-27384"/>
            <a:ext cx="8390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Сервис Пряники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Безопасность</a:t>
            </a:r>
            <a:endParaRPr lang="ru-RU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Pryaniky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" y="16357"/>
            <a:ext cx="350617" cy="41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41248" y="1196752"/>
            <a:ext cx="84072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Azure Diagnostics Manager 2 </a:t>
            </a:r>
            <a:r>
              <a:rPr lang="ru-RU" sz="32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Cerebrata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32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Позволяет получить данные со счетчиков производительности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Журналы трассировки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Системные журналы ролей</a:t>
            </a:r>
            <a:endParaRPr lang="ru-RU" sz="32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Powered by Windows Azu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28600"/>
            <a:ext cx="21907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42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01" y="-27384"/>
            <a:ext cx="9165601" cy="48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357998" y="15007"/>
            <a:ext cx="8390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C0504D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Контакты</a:t>
            </a:r>
            <a:endParaRPr lang="ru-RU" sz="2400" b="1" dirty="0">
              <a:solidFill>
                <a:srgbClr val="C0504D">
                  <a:lumMod val="75000"/>
                </a:srgbClr>
              </a:solidFill>
            </a:endParaRPr>
          </a:p>
        </p:txBody>
      </p:sp>
      <p:pic>
        <p:nvPicPr>
          <p:cNvPr id="9" name="Picture 2" descr="Pryaniky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" y="16357"/>
            <a:ext cx="350617" cy="41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048" y="1627621"/>
            <a:ext cx="964784" cy="793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203848" y="1628799"/>
            <a:ext cx="3768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welcome</a:t>
            </a:r>
            <a:r>
              <a:rPr lang="ru-RU" sz="2800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@</a:t>
            </a:r>
            <a:r>
              <a:rPr lang="en-US" sz="2800" u="sng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pryaniky</a:t>
            </a:r>
            <a:r>
              <a:rPr lang="ru-RU" sz="2800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.</a:t>
            </a:r>
            <a:r>
              <a:rPr lang="en-US" sz="2800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com</a:t>
            </a:r>
            <a:endParaRPr lang="ru-RU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638" y="2564903"/>
            <a:ext cx="928103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300448" y="2852935"/>
            <a:ext cx="3021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+7 (495) 669-37-56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736453"/>
            <a:ext cx="916682" cy="916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3266568" y="3933055"/>
            <a:ext cx="38457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http</a:t>
            </a:r>
            <a:r>
              <a:rPr lang="en-US" sz="2800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://</a:t>
            </a:r>
            <a:r>
              <a:rPr lang="en-US" sz="2800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www.</a:t>
            </a:r>
            <a:r>
              <a:rPr lang="en-US" sz="2800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pryaniky.com</a:t>
            </a:r>
            <a:endParaRPr lang="ru-RU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03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01" y="-27384"/>
            <a:ext cx="9165601" cy="48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57998" y="-27384"/>
            <a:ext cx="31338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Проблема</a:t>
            </a:r>
            <a:endParaRPr lang="ru-RU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Pryaniky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" y="16357"/>
            <a:ext cx="350617" cy="41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upload.rb.ru/upload/admins/picture/00000_2009-09-18_13.50.0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1" y="836712"/>
            <a:ext cx="6243113" cy="460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187624" y="5661248"/>
            <a:ext cx="597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Пн-пт</a:t>
            </a:r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 10 до 19</a:t>
            </a:r>
            <a:endParaRPr lang="ru-RU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34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01" y="-27384"/>
            <a:ext cx="9165601" cy="48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57998" y="-27384"/>
            <a:ext cx="31338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Проблема</a:t>
            </a:r>
            <a:endParaRPr lang="ru-RU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Pryaniky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" y="16357"/>
            <a:ext cx="350617" cy="41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3491880" y="2132855"/>
            <a:ext cx="25740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Делает </a:t>
            </a:r>
            <a:r>
              <a:rPr lang="ru-RU" sz="2400" b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стартап</a:t>
            </a:r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 друзьями</a:t>
            </a:r>
            <a:endParaRPr lang="ru-RU" sz="24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57998" y="620688"/>
            <a:ext cx="29092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Изучает новые технологии</a:t>
            </a:r>
            <a:endParaRPr lang="ru-RU" sz="24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202" name="Picture 10" descr="http://www.kino35mm.ru/files/films/596/3c38c763bb66cb46018b914e7090a1b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140968"/>
            <a:ext cx="3582123" cy="201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http://media.filmz.ru/photos/big/b_8298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20" y="1576246"/>
            <a:ext cx="2916325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кадры из фильма Без истерики! Руперт Эверетт, 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4509120"/>
            <a:ext cx="3133882" cy="208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6220187" y="3462099"/>
            <a:ext cx="27458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Изобретает супер-продукт</a:t>
            </a:r>
            <a:endParaRPr lang="ru-RU" sz="24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944457" y="611974"/>
            <a:ext cx="29092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Пн-пт</a:t>
            </a:r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 19 до 10</a:t>
            </a:r>
          </a:p>
          <a:p>
            <a:pPr algn="ctr"/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+выходные</a:t>
            </a:r>
            <a:endParaRPr lang="ru-RU" sz="24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41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01" y="-27384"/>
            <a:ext cx="9165601" cy="48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57998" y="-27384"/>
            <a:ext cx="8390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Сервис Пряники</a:t>
            </a:r>
            <a:endParaRPr lang="ru-RU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Pryaniky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" y="16357"/>
            <a:ext cx="350617" cy="41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41248" y="1196752"/>
            <a:ext cx="8407216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Некоторые сценарии применения 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Пряников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”: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Включать в работу новичков (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assessment)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Публично благодарить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Развивать коммуникации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Организовать положительную игровую мотивацию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Кадровый потенциал и формирование команд (социометрия и аналитика)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Генерация и воплощение идей</a:t>
            </a:r>
            <a:endParaRPr lang="en-US" sz="32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32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Arial" pitchFamily="34" charset="0"/>
              <a:buChar char="•"/>
            </a:pPr>
            <a:endParaRPr lang="ru-RU" sz="32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Arial" pitchFamily="34" charset="0"/>
              <a:buChar char="•"/>
            </a:pPr>
            <a:endParaRPr lang="ru-RU" sz="32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http://a6.sphotos.ak.fbcdn.net/hphotos-ak-ash4/422657_398208960205087_100000479581009_1541036_1811354855_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77136"/>
            <a:ext cx="1527728" cy="152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9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01" y="-27384"/>
            <a:ext cx="9165601" cy="48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57998" y="-27384"/>
            <a:ext cx="8390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Сервис Пряники</a:t>
            </a:r>
            <a:endParaRPr lang="ru-RU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Pryaniky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" y="16357"/>
            <a:ext cx="350617" cy="41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41248" y="1196752"/>
            <a:ext cx="84072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Пряники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позволяют создавать мотивационные программы на основе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36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36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Игровых механик в бизнес-процессах</a:t>
            </a:r>
          </a:p>
          <a:p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(Благодарности за работу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виртуальные награды-</a:t>
            </a:r>
            <a:r>
              <a:rPr lang="ru-RU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бейджи</a:t>
            </a:r>
            <a:r>
              <a:rPr lang="ru-RU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36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Формирования </a:t>
            </a:r>
            <a:r>
              <a:rPr lang="ru-RU" sz="36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соцкапета</a:t>
            </a:r>
            <a:r>
              <a:rPr lang="ru-RU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сотрудником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Компенсации питания в близлежащих заведениях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Сервис может использоваться как отдельно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так и встраиваться в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SharePoint</a:t>
            </a:r>
            <a:endParaRPr lang="ru-RU" sz="36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20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01" y="-27384"/>
            <a:ext cx="9165601" cy="48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57998" y="4554"/>
            <a:ext cx="8390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Механика решения</a:t>
            </a:r>
            <a:endParaRPr lang="ru-RU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Pryaniky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" y="16357"/>
            <a:ext cx="350617" cy="41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1114425" cy="120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51" y="1120353"/>
            <a:ext cx="96202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Стрелка вправо 1"/>
          <p:cNvSpPr/>
          <p:nvPr/>
        </p:nvSpPr>
        <p:spPr>
          <a:xfrm>
            <a:off x="3923551" y="1772816"/>
            <a:ext cx="1068917" cy="36004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709" y="1268760"/>
            <a:ext cx="11334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547664" y="1403484"/>
            <a:ext cx="1140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Спасибо!</a:t>
            </a:r>
            <a:endParaRPr lang="ru-RU" dirty="0"/>
          </a:p>
        </p:txBody>
      </p:sp>
      <p:sp>
        <p:nvSpPr>
          <p:cNvPr id="52" name="Стрелка вправо 51"/>
          <p:cNvSpPr/>
          <p:nvPr/>
        </p:nvSpPr>
        <p:spPr>
          <a:xfrm>
            <a:off x="1547664" y="1772816"/>
            <a:ext cx="1068917" cy="36004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68960"/>
            <a:ext cx="1114425" cy="120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 descr="http://im4-tub-ru.yandex.net/i?id=125481946-49-7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068" y="3108138"/>
            <a:ext cx="947253" cy="94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http://im4-tub-ru.yandex.net/i?id=334686135-39-7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771" y="3092878"/>
            <a:ext cx="1010537" cy="97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http://im5-tub-ru.yandex.net/i?id=492074910-50-7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324" y="3108138"/>
            <a:ext cx="1279148" cy="91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Стрелка вправо 57"/>
          <p:cNvSpPr/>
          <p:nvPr/>
        </p:nvSpPr>
        <p:spPr>
          <a:xfrm>
            <a:off x="1691680" y="3493778"/>
            <a:ext cx="2808312" cy="36004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1716316" y="3089827"/>
            <a:ext cx="2836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Компенсация питания</a:t>
            </a:r>
            <a:endParaRPr lang="ru-RU" dirty="0"/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25144"/>
            <a:ext cx="1114425" cy="120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Стрелка вправо 60"/>
          <p:cNvSpPr/>
          <p:nvPr/>
        </p:nvSpPr>
        <p:spPr>
          <a:xfrm>
            <a:off x="1691680" y="5301208"/>
            <a:ext cx="2808312" cy="36004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1716316" y="4725144"/>
            <a:ext cx="2836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Гибкий </a:t>
            </a:r>
            <a:r>
              <a:rPr lang="ru-RU" b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соцпакет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услуги на выбор</a:t>
            </a:r>
            <a:endParaRPr lang="ru-RU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033709"/>
            <a:ext cx="989278" cy="909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10" y="5008929"/>
            <a:ext cx="1177051" cy="954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 descr="http://www.nanonewsnet.ru/files/thumbs/2011/ekonom_taxi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198" y="4895398"/>
            <a:ext cx="1197898" cy="119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Стрелка вправо 69"/>
          <p:cNvSpPr/>
          <p:nvPr/>
        </p:nvSpPr>
        <p:spPr>
          <a:xfrm>
            <a:off x="6311395" y="1772816"/>
            <a:ext cx="1068917" cy="36004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174" name="Picture 6" descr="http://im2-tub-ru.yandex.net/i?id=35516665-71-7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224609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Прямоугольник 71"/>
          <p:cNvSpPr/>
          <p:nvPr/>
        </p:nvSpPr>
        <p:spPr>
          <a:xfrm>
            <a:off x="3828876" y="1399691"/>
            <a:ext cx="1082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Подарок</a:t>
            </a:r>
            <a:endParaRPr lang="ru-RU" dirty="0"/>
          </a:p>
        </p:txBody>
      </p:sp>
      <p:sp>
        <p:nvSpPr>
          <p:cNvPr id="73" name="Прямоугольник 72"/>
          <p:cNvSpPr/>
          <p:nvPr/>
        </p:nvSpPr>
        <p:spPr>
          <a:xfrm>
            <a:off x="6311395" y="1367425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Бейдж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861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01" y="-27384"/>
            <a:ext cx="9165601" cy="48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57998" y="-27384"/>
            <a:ext cx="86784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Кто уже использует подобные решения</a:t>
            </a:r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ru-RU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Pryaniky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" y="16357"/>
            <a:ext cx="350617" cy="41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im5-tub-ru.yandex.net/i?id=135024965-46-7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967" y="1609762"/>
            <a:ext cx="1584177" cy="60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im4-tub-ru.yandex.net/i?id=431588046-24-7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254475"/>
            <a:ext cx="1624259" cy="125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://im5-tub-ru.yandex.net/i?id=97452079-04-7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26862"/>
            <a:ext cx="1725650" cy="143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ww.mos-catalog.ru/images/custom/%D0%9E%D1%82%D0%BA%D1%80%D1%8B%D1%82%D0%B8%D0%B5_%D0%BD%D0%BE%D0%B2%D0%BE%D0%B3%D0%BE_%D0%BC%D0%B0%D0%B3%D0%B0%D0%B7%D0%B8%D0%BD%D0%B0_Enter_%D0%B2_%D0%9C%D0%BE%D1%81%D0%BA%D0%B2%D0%B5_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06459"/>
            <a:ext cx="1397619" cy="112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303" y="3501008"/>
            <a:ext cx="9154497" cy="0"/>
          </a:xfrm>
          <a:prstGeom prst="line">
            <a:avLst/>
          </a:prstGeom>
          <a:ln w="857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t-spectr.ru/img/logo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23" y="5229200"/>
            <a:ext cx="1857375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nicom-cargo.ru/img/logo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064" y="5173954"/>
            <a:ext cx="2607881" cy="84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5111945" y="5173954"/>
            <a:ext cx="1764311" cy="9913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Крупное </a:t>
            </a:r>
            <a:r>
              <a:rPr lang="en-US" dirty="0" smtClean="0"/>
              <a:t>HR-</a:t>
            </a:r>
            <a:r>
              <a:rPr lang="ru-RU" dirty="0" smtClean="0"/>
              <a:t>агентство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7166269" y="5173954"/>
            <a:ext cx="1764311" cy="9913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Кампус компаний</a:t>
            </a:r>
            <a:endParaRPr lang="ru-RU" dirty="0"/>
          </a:p>
        </p:txBody>
      </p:sp>
      <p:pic>
        <p:nvPicPr>
          <p:cNvPr id="1032" name="Picture 8" descr="http://www.bestforbeginners.com/wp-content/uploads/2011/11/secre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089" y="5809053"/>
            <a:ext cx="412305" cy="41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http://www.bestforbeginners.com/wp-content/uploads/2011/11/secre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823" y="5809053"/>
            <a:ext cx="412305" cy="41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3515" y="746502"/>
            <a:ext cx="202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Решения под ключ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38088" y="378904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Сервис </a:t>
            </a:r>
            <a:r>
              <a:rPr lang="en-US" dirty="0" smtClean="0"/>
              <a:t>“</a:t>
            </a:r>
            <a:r>
              <a:rPr lang="ru-RU" dirty="0" smtClean="0"/>
              <a:t>Пряники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300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01" y="-27384"/>
            <a:ext cx="9165601" cy="48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57998" y="-27384"/>
            <a:ext cx="8390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Сервис Пряники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как это работает</a:t>
            </a:r>
            <a:endParaRPr lang="ru-RU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Pryaniky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" y="16357"/>
            <a:ext cx="350617" cy="41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41248" y="1196752"/>
            <a:ext cx="840721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Ключевые технологии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Microsoft Azure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Web Role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Worker Role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Service Bus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SQL Azure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SQL Server 2008 (</a:t>
            </a: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коробочной версии)</a:t>
            </a:r>
            <a:endParaRPr lang="en-US" sz="28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Sync Services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WIF + ADFS –</a:t>
            </a: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аутентификация пользователей из домена в облачном сервисе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SharePoint 2010</a:t>
            </a:r>
            <a:endParaRPr lang="ru-RU" sz="28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8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273426" y="2974372"/>
            <a:ext cx="648072" cy="298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WIF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085332" y="5021869"/>
            <a:ext cx="2952328" cy="135945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01" y="-27384"/>
            <a:ext cx="9165601" cy="48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57998" y="-27384"/>
            <a:ext cx="8390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Сервис Пряники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как это работает</a:t>
            </a:r>
            <a:endParaRPr lang="ru-RU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Pryaniky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" y="16357"/>
            <a:ext cx="350617" cy="41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41248" y="1196752"/>
            <a:ext cx="8407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Архитектура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483768" y="2060848"/>
            <a:ext cx="388843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Microsoft Azure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483768" y="2518048"/>
            <a:ext cx="1437730" cy="466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Web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921498" y="2518048"/>
            <a:ext cx="1154558" cy="466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Worker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076056" y="2519437"/>
            <a:ext cx="1296144" cy="466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SQL Azure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07504" y="4941168"/>
            <a:ext cx="1601176" cy="466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Mobile Clients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62492" y="5174581"/>
            <a:ext cx="1686736" cy="466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Desktop Clients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08092" y="5413162"/>
            <a:ext cx="1601176" cy="466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Web Clients</a:t>
            </a: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2043220" y="3573016"/>
            <a:ext cx="584564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Скругленный прямоугольник 15"/>
          <p:cNvSpPr/>
          <p:nvPr/>
        </p:nvSpPr>
        <p:spPr>
          <a:xfrm>
            <a:off x="3262922" y="4725144"/>
            <a:ext cx="1296144" cy="466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ADFS Proxy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560322" y="4725144"/>
            <a:ext cx="1296144" cy="466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SharePoint</a:t>
            </a:r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4002346" y="5641407"/>
            <a:ext cx="1296144" cy="700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Active Directory</a:t>
            </a:r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483767" y="2989350"/>
            <a:ext cx="789659" cy="284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Forms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6120326" y="4005064"/>
            <a:ext cx="2952328" cy="23762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7037340" y="5641407"/>
            <a:ext cx="1296144" cy="700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Active Directory</a:t>
            </a:r>
            <a:endParaRPr lang="ru-RU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 flipH="1" flipV="1">
            <a:off x="3707904" y="3429000"/>
            <a:ext cx="72008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Скругленный прямоугольник 29"/>
          <p:cNvSpPr/>
          <p:nvPr/>
        </p:nvSpPr>
        <p:spPr>
          <a:xfrm>
            <a:off x="6966547" y="4788456"/>
            <a:ext cx="1437730" cy="466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dirty="0" smtClean="0"/>
              <a:t>Пряники</a:t>
            </a:r>
            <a:endParaRPr lang="ru-RU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6228184" y="3131660"/>
            <a:ext cx="1080120" cy="13774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68244" y="3638331"/>
            <a:ext cx="2245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 Framework/WCF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6473682" y="2898998"/>
            <a:ext cx="2213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 Azure Data Sync, </a:t>
            </a:r>
          </a:p>
          <a:p>
            <a:r>
              <a:rPr lang="en-US" dirty="0" smtClean="0"/>
              <a:t>Service Bus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776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73AA01B4D1634CBDA2E333B4817ABB" ma:contentTypeVersion="0" ma:contentTypeDescription="Create a new document." ma:contentTypeScope="" ma:versionID="f0a70ab4f4bfc05796d6300e769839a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53e09f7219bde86743a2589bfdebbf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7B717F-23E8-4ACA-862D-7DA5BE59CF41}"/>
</file>

<file path=customXml/itemProps2.xml><?xml version="1.0" encoding="utf-8"?>
<ds:datastoreItem xmlns:ds="http://schemas.openxmlformats.org/officeDocument/2006/customXml" ds:itemID="{AD2D40D7-47F5-4F9F-9D3A-D9DA01A2BE33}"/>
</file>

<file path=customXml/itemProps3.xml><?xml version="1.0" encoding="utf-8"?>
<ds:datastoreItem xmlns:ds="http://schemas.openxmlformats.org/officeDocument/2006/customXml" ds:itemID="{8CA930C3-AB01-44DA-A0B4-C39F0DF531A8}"/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668</Words>
  <Application>Microsoft Office PowerPoint</Application>
  <PresentationFormat>Экран (4:3)</PresentationFormat>
  <Paragraphs>144</Paragraphs>
  <Slides>18</Slides>
  <Notes>18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Sveer</dc:creator>
  <cp:lastModifiedBy>Sveer</cp:lastModifiedBy>
  <cp:revision>28</cp:revision>
  <dcterms:created xsi:type="dcterms:W3CDTF">2012-03-05T06:52:49Z</dcterms:created>
  <dcterms:modified xsi:type="dcterms:W3CDTF">2012-03-05T12:14:33Z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0x010100FA73AA01B4D1634CBDA2E333B4817ABB</vt:lpwstr>
  </property>
  <property fmtid="{D5CDD505-2E9C-101B-9397-08002B2CF9AE}" pid="3" name="IsMyDocuments">
    <vt:bool>true</vt:bool>
  </property>
</Properties>
</file>