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340" r:id="rId3"/>
    <p:sldId id="344" r:id="rId4"/>
    <p:sldId id="343" r:id="rId5"/>
    <p:sldId id="347" r:id="rId6"/>
    <p:sldId id="345" r:id="rId7"/>
    <p:sldId id="341" r:id="rId8"/>
    <p:sldId id="342" r:id="rId9"/>
    <p:sldId id="348"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6"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D0EB5-84D0-4894-9CD5-FC7387DD3072}" type="datetimeFigureOut">
              <a:rPr lang="ru-RU" smtClean="0"/>
              <a:t>07.04.2015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F71C9-7899-461C-964B-EAAA191181FD}" type="slidenum">
              <a:rPr lang="ru-RU" smtClean="0"/>
              <a:t>‹#›</a:t>
            </a:fld>
            <a:endParaRPr lang="ru-RU"/>
          </a:p>
        </p:txBody>
      </p:sp>
    </p:spTree>
    <p:extLst>
      <p:ext uri="{BB962C8B-B14F-4D97-AF65-F5344CB8AC3E}">
        <p14:creationId xmlns:p14="http://schemas.microsoft.com/office/powerpoint/2010/main" val="111407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1496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0647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1,000</a:t>
            </a:r>
            <a:r>
              <a:rPr lang="en-US" baseline="0" dirty="0" smtClean="0"/>
              <a:t> new customers per day</a:t>
            </a:r>
          </a:p>
          <a:p>
            <a:pPr marL="171450" indent="-171450">
              <a:buFontTx/>
              <a:buChar char="-"/>
            </a:pPr>
            <a:r>
              <a:rPr lang="en-US" baseline="0" dirty="0" smtClean="0"/>
              <a:t>1,000,000 cores milestone achieved September last year</a:t>
            </a:r>
          </a:p>
          <a:p>
            <a:pPr marL="171450" indent="-171450">
              <a:buFontTx/>
              <a:buChar char="-"/>
            </a:pPr>
            <a:r>
              <a:rPr lang="en-US" baseline="0" dirty="0" smtClean="0"/>
              <a:t>1.6 </a:t>
            </a:r>
            <a:r>
              <a:rPr lang="en-US" baseline="0" dirty="0" err="1" smtClean="0"/>
              <a:t>Hexabyte</a:t>
            </a:r>
            <a:r>
              <a:rPr lang="en-US" baseline="0" dirty="0" smtClean="0"/>
              <a:t> milestones achieved at the end of last year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2344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349397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16329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171560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27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30898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399504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493367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045162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95515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solidFill>
                  <a:srgbClr val="060F18"/>
                </a:solidFill>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solidFill>
                  <a:srgbClr val="060F18"/>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6919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a:solidFill>
                  <a:prstClr val="black"/>
                </a:solidFill>
              </a:rPr>
              <a:pPr/>
              <a:t>07.04.2015</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9110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a:solidFill>
                  <a:srgbClr val="00188F"/>
                </a:solidFill>
                <a:latin typeface="Segoe UI Light"/>
                <a:cs typeface="Segoe UI Semibold" panose="020B0702040204020203" pitchFamily="34" charset="0"/>
              </a:rPr>
              <a:t>WINDOWS</a:t>
            </a:r>
            <a:endParaRPr lang="en-US" sz="6000" dirty="0">
              <a:solidFill>
                <a:srgbClr val="00188F"/>
              </a:solidFill>
            </a:endParaRPr>
          </a:p>
          <a:p>
            <a:r>
              <a:rPr lang="en-US" sz="6000" dirty="0">
                <a:solidFill>
                  <a:srgbClr val="00188F"/>
                </a:solidFill>
                <a:latin typeface="Segoe UI Semibold" panose="020B0702040204020203" pitchFamily="34" charset="0"/>
                <a:cs typeface="Segoe UI Semibold" panose="020B0702040204020203" pitchFamily="34" charset="0"/>
              </a:rPr>
              <a:t>CAMP</a:t>
            </a:r>
            <a:r>
              <a:rPr lang="en-US" sz="6000" baseline="30000" dirty="0">
                <a:solidFill>
                  <a:srgbClr val="00188F"/>
                </a:solidFill>
                <a:latin typeface="Segoe UI Semibold" panose="020B0702040204020203" pitchFamily="34" charset="0"/>
                <a:cs typeface="Segoe UI Semibold" panose="020B0702040204020203" pitchFamily="34" charset="0"/>
              </a:rPr>
              <a:t>’13</a:t>
            </a:r>
            <a:endParaRPr lang="ru-RU" sz="6000" baseline="30000" dirty="0">
              <a:solidFill>
                <a:srgbClr val="00188F"/>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a:defRPr/>
            </a:pPr>
            <a:r>
              <a:rPr lang="en-US" sz="7200" dirty="0">
                <a:solidFill>
                  <a:srgbClr val="FFFFFF"/>
                </a:solidFill>
                <a:latin typeface="Segoe UI Light"/>
              </a:rPr>
              <a:t>#</a:t>
            </a:r>
            <a:r>
              <a:rPr lang="en-US" sz="7200" dirty="0" err="1">
                <a:solidFill>
                  <a:srgbClr val="FFFFFF"/>
                </a:solidFill>
                <a:latin typeface="Segoe UI Light"/>
              </a:rPr>
              <a:t>wincamp</a:t>
            </a:r>
            <a:endParaRPr lang="en-US" sz="7200" dirty="0">
              <a:solidFill>
                <a:srgbClr val="FFFFFF"/>
              </a:solidFill>
              <a:latin typeface="Segoe UI Ligh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a:defRPr/>
            </a:pPr>
            <a:r>
              <a:rPr lang="en-US" sz="3200" dirty="0">
                <a:solidFill>
                  <a:srgbClr val="FFFFFF"/>
                </a:solidFill>
                <a:latin typeface="Segoe UI Light"/>
              </a:rPr>
              <a:t>windowscamp.ru</a:t>
            </a:r>
          </a:p>
        </p:txBody>
      </p:sp>
    </p:spTree>
    <p:extLst>
      <p:ext uri="{BB962C8B-B14F-4D97-AF65-F5344CB8AC3E}">
        <p14:creationId xmlns:p14="http://schemas.microsoft.com/office/powerpoint/2010/main" val="2237108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3957363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0461856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1540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17424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dirty="0">
                <a:solidFill>
                  <a:srgbClr val="FFFFFF"/>
                </a:solidFill>
                <a:ea typeface="Segoe UI Symbol" panose="020B0502040204020203" pitchFamily="34" charset="0"/>
              </a:rPr>
              <a:t></a:t>
            </a:r>
            <a:endParaRPr lang="ru-RU" dirty="0">
              <a:solidFill>
                <a:srgbClr val="FFFFFF"/>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a:solidFill>
                  <a:srgbClr val="FFFFFF"/>
                </a:solidFill>
                <a:ea typeface="Segoe UI Symbol" panose="020B0502040204020203" pitchFamily="34" charset="0"/>
              </a:rPr>
              <a:t></a:t>
            </a:r>
            <a:endParaRPr lang="ru-RU" sz="3200" dirty="0">
              <a:solidFill>
                <a:srgbClr val="FFFFFF"/>
              </a:solidFill>
            </a:endParaRPr>
          </a:p>
        </p:txBody>
      </p:sp>
    </p:spTree>
    <p:extLst>
      <p:ext uri="{BB962C8B-B14F-4D97-AF65-F5344CB8AC3E}">
        <p14:creationId xmlns:p14="http://schemas.microsoft.com/office/powerpoint/2010/main" val="83522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98579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a:solidFill>
                  <a:srgbClr val="FFFFFF"/>
                </a:solidFill>
              </a:rPr>
              <a:t>DEMO</a:t>
            </a:r>
            <a:endParaRPr lang="ru-RU" dirty="0">
              <a:solidFill>
                <a:srgbClr val="FFFFFF"/>
              </a:solidFill>
            </a:endParaRPr>
          </a:p>
        </p:txBody>
      </p:sp>
    </p:spTree>
    <p:extLst>
      <p:ext uri="{BB962C8B-B14F-4D97-AF65-F5344CB8AC3E}">
        <p14:creationId xmlns:p14="http://schemas.microsoft.com/office/powerpoint/2010/main" val="147507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318937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71301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81639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2"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okov@microsoft.com" TargetMode="External"/><Relationship Id="rId2" Type="http://schemas.openxmlformats.org/officeDocument/2006/relationships/image" Target="../media/image10.png"/><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mailto:abokov@azure_cee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24.jpg"/><Relationship Id="rId5" Type="http://schemas.openxmlformats.org/officeDocument/2006/relationships/hyperlink" Target="http://www.google.com/url?sa=i&amp;rct=j&amp;q=&amp;esrc=s&amp;source=images&amp;cd=&amp;cad=rja&amp;uact=8&amp;ved=0CAcQjRw&amp;url=http://memegenerator.net/Willy-Wonka&amp;ei=BF1rVI_2FYPmao26guAF&amp;bvm=bv.79908130,d.d2s&amp;psig=AFQjCNFRG6Mll7DRYKdaafIRwRMosWEEjA&amp;ust=1416408699750479"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hyperlink" Target="http://www.google.com/url?sa=i&amp;rct=j&amp;q=&amp;esrc=s&amp;source=images&amp;cd=&amp;cad=rja&amp;uact=8&amp;ved=0CAcQjRw&amp;url=http://www.troll.me/2012/10/18/uncategorized/presentation-finished-any-questions/&amp;ei=D19rVP-dDIbjatCpgZgE&amp;psig=AFQjCNHhokBiO_zzZC3gI512s7QCOtr0Nw&amp;ust=1416409223614992" TargetMode="Externa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mailto:abokov@microsof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52381" cy="152381"/>
          </a:xfrm>
          <a:prstGeom prst="rect">
            <a:avLst/>
          </a:prstGeom>
        </p:spPr>
      </p:pic>
      <p:pic>
        <p:nvPicPr>
          <p:cNvPr id="3" name="Picture 2"/>
          <p:cNvPicPr>
            <a:picLocks noChangeAspect="1"/>
          </p:cNvPicPr>
          <p:nvPr/>
        </p:nvPicPr>
        <p:blipFill>
          <a:blip r:embed="rId2"/>
          <a:stretch>
            <a:fillRect/>
          </a:stretch>
        </p:blipFill>
        <p:spPr>
          <a:xfrm>
            <a:off x="0" y="0"/>
            <a:ext cx="152381" cy="152381"/>
          </a:xfrm>
          <a:prstGeom prst="rect">
            <a:avLst/>
          </a:prstGeom>
        </p:spPr>
      </p:pic>
      <p:sp>
        <p:nvSpPr>
          <p:cNvPr id="26" name="Title 25"/>
          <p:cNvSpPr>
            <a:spLocks noGrp="1"/>
          </p:cNvSpPr>
          <p:nvPr>
            <p:ph type="ctrTitle"/>
          </p:nvPr>
        </p:nvSpPr>
        <p:spPr>
          <a:xfrm>
            <a:off x="989052" y="1305248"/>
            <a:ext cx="11181051" cy="1359196"/>
          </a:xfrm>
        </p:spPr>
        <p:txBody>
          <a:bodyPr/>
          <a:lstStyle/>
          <a:p>
            <a:r>
              <a:rPr lang="ru-RU" sz="7200" b="1" dirty="0" smtClean="0"/>
              <a:t>Глобальные облачные провайдеры – </a:t>
            </a:r>
            <a:r>
              <a:rPr lang="en-US" sz="7200" b="1" dirty="0" smtClean="0"/>
              <a:t>pro </a:t>
            </a:r>
            <a:r>
              <a:rPr lang="ru-RU" sz="7200" b="1" dirty="0" smtClean="0"/>
              <a:t>и </a:t>
            </a:r>
            <a:r>
              <a:rPr lang="en-US" sz="7200" b="1" dirty="0" smtClean="0"/>
              <a:t>contra.</a:t>
            </a:r>
            <a:br>
              <a:rPr lang="en-US" sz="7200" b="1" dirty="0" smtClean="0"/>
            </a:br>
            <a:r>
              <a:rPr lang="ru-RU" sz="4400" b="1" dirty="0" smtClean="0"/>
              <a:t>Опыт использования облачных сервисов</a:t>
            </a:r>
            <a:endParaRPr lang="en-US" sz="7200" b="1" dirty="0"/>
          </a:p>
        </p:txBody>
      </p:sp>
      <p:sp>
        <p:nvSpPr>
          <p:cNvPr id="22" name="Text Placeholder 21"/>
          <p:cNvSpPr>
            <a:spLocks noGrp="1"/>
          </p:cNvSpPr>
          <p:nvPr>
            <p:ph type="body" sz="quarter" idx="11"/>
          </p:nvPr>
        </p:nvSpPr>
        <p:spPr>
          <a:xfrm>
            <a:off x="989052" y="3798201"/>
            <a:ext cx="11033990" cy="2170370"/>
          </a:xfrm>
        </p:spPr>
        <p:txBody>
          <a:bodyPr>
            <a:normAutofit fontScale="62500" lnSpcReduction="20000"/>
          </a:bodyPr>
          <a:lstStyle/>
          <a:p>
            <a:r>
              <a:rPr lang="en-US" sz="5100" b="1" dirty="0" smtClean="0"/>
              <a:t>Alexey Bokov</a:t>
            </a:r>
            <a:endParaRPr lang="ru-RU" sz="5100" b="1" dirty="0"/>
          </a:p>
          <a:p>
            <a:r>
              <a:rPr lang="en-US" sz="5100" b="1" dirty="0" smtClean="0"/>
              <a:t>Microsoft Azure evangelist for Central and Eastern Europe</a:t>
            </a:r>
          </a:p>
          <a:p>
            <a:r>
              <a:rPr lang="en-US" b="1" dirty="0" smtClean="0"/>
              <a:t>    </a:t>
            </a:r>
            <a:r>
              <a:rPr lang="en-US" b="1" dirty="0" smtClean="0">
                <a:hlinkClick r:id="rId3"/>
              </a:rPr>
              <a:t>abokov@microsoft.com</a:t>
            </a:r>
            <a:endParaRPr lang="en-US" b="1" dirty="0" smtClean="0"/>
          </a:p>
          <a:p>
            <a:r>
              <a:rPr lang="en-US" dirty="0" smtClean="0"/>
              <a:t>     </a:t>
            </a:r>
            <a:r>
              <a:rPr lang="en-US" sz="3800" b="1" dirty="0" err="1" smtClean="0">
                <a:solidFill>
                  <a:schemeClr val="tx1">
                    <a:lumMod val="50000"/>
                    <a:lumOff val="50000"/>
                  </a:schemeClr>
                </a:solidFill>
                <a:hlinkClick r:id="rId4"/>
              </a:rPr>
              <a:t>azure_cee</a:t>
            </a:r>
            <a:endParaRPr lang="en-US" sz="3800" b="1" u="sng" dirty="0">
              <a:solidFill>
                <a:schemeClr val="tx1">
                  <a:lumMod val="50000"/>
                  <a:lumOff val="50000"/>
                </a:schemeClr>
              </a:solidFill>
            </a:endParaRPr>
          </a:p>
        </p:txBody>
      </p:sp>
      <p:pic>
        <p:nvPicPr>
          <p:cNvPr id="4" name="Picture 2" descr="http://devumi.com/wp-content/uploads/2011/1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023" y="5330787"/>
            <a:ext cx="356032" cy="356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portweb.cs.bham.ac.uk/sys-local/images/emai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9767" y="4909763"/>
            <a:ext cx="278543" cy="2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1880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44" y="238283"/>
            <a:ext cx="10297800" cy="720000"/>
          </a:xfrm>
        </p:spPr>
        <p:txBody>
          <a:bodyPr>
            <a:normAutofit/>
          </a:bodyPr>
          <a:lstStyle/>
          <a:p>
            <a:r>
              <a:rPr lang="ru-RU" dirty="0" smtClean="0"/>
              <a:t>Облачные провайдеры – где мы сейчас</a:t>
            </a:r>
            <a:endParaRPr lang="ru-RU" dirty="0"/>
          </a:p>
        </p:txBody>
      </p:sp>
      <p:sp>
        <p:nvSpPr>
          <p:cNvPr id="3" name="TextBox 2"/>
          <p:cNvSpPr txBox="1"/>
          <p:nvPr/>
        </p:nvSpPr>
        <p:spPr>
          <a:xfrm>
            <a:off x="3496523" y="1376943"/>
            <a:ext cx="7821966" cy="4154984"/>
          </a:xfrm>
          <a:prstGeom prst="rect">
            <a:avLst/>
          </a:prstGeom>
          <a:noFill/>
        </p:spPr>
        <p:txBody>
          <a:bodyPr wrap="square" rtlCol="0">
            <a:spAutoFit/>
          </a:bodyPr>
          <a:lstStyle/>
          <a:p>
            <a:pPr marL="285750" indent="-285750">
              <a:buFont typeface="Arial" panose="020B0604020202020204" pitchFamily="34" charset="0"/>
              <a:buChar char="•"/>
            </a:pPr>
            <a:r>
              <a:rPr lang="ru-RU" sz="2400" dirty="0" smtClean="0"/>
              <a:t>Облако есть во всех вертикалях в том числе госсектор, медицина, крупные корпоративные заказчики</a:t>
            </a:r>
          </a:p>
          <a:p>
            <a:pPr marL="285750" indent="-285750">
              <a:buFont typeface="Arial" panose="020B0604020202020204" pitchFamily="34" charset="0"/>
              <a:buChar char="•"/>
            </a:pPr>
            <a:r>
              <a:rPr lang="ru-RU" sz="2400" dirty="0" smtClean="0"/>
              <a:t>Стандарные облачные </a:t>
            </a:r>
            <a:r>
              <a:rPr lang="en-US" sz="2400" dirty="0" smtClean="0"/>
              <a:t>“</a:t>
            </a:r>
            <a:r>
              <a:rPr lang="ru-RU" sz="2400" dirty="0" smtClean="0"/>
              <a:t>плюшки</a:t>
            </a:r>
            <a:r>
              <a:rPr lang="en-US" sz="2400" dirty="0" smtClean="0"/>
              <a:t>”</a:t>
            </a:r>
            <a:r>
              <a:rPr lang="ru-RU" sz="2400" dirty="0" smtClean="0"/>
              <a:t> воспронимаются как должное</a:t>
            </a:r>
          </a:p>
          <a:p>
            <a:pPr marL="285750" indent="-285750">
              <a:buFont typeface="Arial" panose="020B0604020202020204" pitchFamily="34" charset="0"/>
              <a:buChar char="•"/>
            </a:pPr>
            <a:r>
              <a:rPr lang="ru-RU" sz="2400" dirty="0" smtClean="0"/>
              <a:t>Большая облачная тройка сильно впереди всех в функциональной наполненности сервисов</a:t>
            </a:r>
          </a:p>
          <a:p>
            <a:pPr marL="285750" indent="-285750">
              <a:buFont typeface="Arial" panose="020B0604020202020204" pitchFamily="34" charset="0"/>
              <a:buChar char="•"/>
            </a:pPr>
            <a:r>
              <a:rPr lang="ru-RU" sz="2400" dirty="0" smtClean="0"/>
              <a:t>Высокая конкуренция на рынке ( </a:t>
            </a:r>
            <a:r>
              <a:rPr lang="en-US" sz="2400" dirty="0" smtClean="0"/>
              <a:t>US )</a:t>
            </a:r>
            <a:r>
              <a:rPr lang="ru-RU" sz="2400" dirty="0"/>
              <a:t> </a:t>
            </a:r>
            <a:r>
              <a:rPr lang="ru-RU" sz="2400" dirty="0" smtClean="0"/>
              <a:t>с ценовой войной и борьбой за каждый сегмент рынка</a:t>
            </a:r>
          </a:p>
          <a:p>
            <a:pPr marL="285750" indent="-285750">
              <a:buFont typeface="Arial" panose="020B0604020202020204" pitchFamily="34" charset="0"/>
              <a:buChar char="•"/>
            </a:pPr>
            <a:r>
              <a:rPr lang="ru-RU" sz="2400" dirty="0" smtClean="0"/>
              <a:t>Стартапы – самый лучший источник роста для облачных провайдеров</a:t>
            </a:r>
          </a:p>
        </p:txBody>
      </p:sp>
      <p:pic>
        <p:nvPicPr>
          <p:cNvPr id="4" name="Picture 3"/>
          <p:cNvPicPr>
            <a:picLocks noChangeAspect="1"/>
          </p:cNvPicPr>
          <p:nvPr/>
        </p:nvPicPr>
        <p:blipFill>
          <a:blip r:embed="rId3"/>
          <a:stretch>
            <a:fillRect/>
          </a:stretch>
        </p:blipFill>
        <p:spPr>
          <a:xfrm>
            <a:off x="278316" y="1376943"/>
            <a:ext cx="2727552" cy="2191447"/>
          </a:xfrm>
          <a:prstGeom prst="rect">
            <a:avLst/>
          </a:prstGeom>
        </p:spPr>
      </p:pic>
    </p:spTree>
    <p:extLst>
      <p:ext uri="{BB962C8B-B14F-4D97-AF65-F5344CB8AC3E}">
        <p14:creationId xmlns:p14="http://schemas.microsoft.com/office/powerpoint/2010/main" val="319980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6" y="3532140"/>
            <a:ext cx="6901328" cy="33258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26" y="724057"/>
            <a:ext cx="3745230" cy="280892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6569" y="3119555"/>
            <a:ext cx="4984594" cy="373844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330" y="520410"/>
            <a:ext cx="5896670" cy="2803632"/>
          </a:xfrm>
          <a:prstGeom prst="rect">
            <a:avLst/>
          </a:prstGeom>
        </p:spPr>
      </p:pic>
      <p:sp>
        <p:nvSpPr>
          <p:cNvPr id="8" name="Title 1"/>
          <p:cNvSpPr>
            <a:spLocks noGrp="1"/>
          </p:cNvSpPr>
          <p:nvPr>
            <p:ph type="title"/>
          </p:nvPr>
        </p:nvSpPr>
        <p:spPr>
          <a:xfrm>
            <a:off x="52726" y="4897"/>
            <a:ext cx="10297800" cy="720000"/>
          </a:xfrm>
        </p:spPr>
        <p:txBody>
          <a:bodyPr>
            <a:normAutofit/>
          </a:bodyPr>
          <a:lstStyle/>
          <a:p>
            <a:r>
              <a:rPr lang="ru-RU" dirty="0" smtClean="0"/>
              <a:t>Глобальные облака – кто где</a:t>
            </a:r>
            <a:endParaRPr lang="ru-RU" dirty="0"/>
          </a:p>
        </p:txBody>
      </p:sp>
    </p:spTree>
    <p:extLst>
      <p:ext uri="{BB962C8B-B14F-4D97-AF65-F5344CB8AC3E}">
        <p14:creationId xmlns:p14="http://schemas.microsoft.com/office/powerpoint/2010/main" val="153175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06" y="24939"/>
            <a:ext cx="10297800" cy="720000"/>
          </a:xfrm>
        </p:spPr>
        <p:txBody>
          <a:bodyPr/>
          <a:lstStyle/>
          <a:p>
            <a:r>
              <a:rPr lang="ru-RU" dirty="0" smtClean="0"/>
              <a:t>На самом деле все как то вот так</a:t>
            </a:r>
            <a:endParaRPr lang="ru-R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859" y="744939"/>
            <a:ext cx="7649737" cy="565363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150" y="3769113"/>
            <a:ext cx="2481553" cy="2629460"/>
          </a:xfrm>
          <a:prstGeom prst="rect">
            <a:avLst/>
          </a:prstGeom>
        </p:spPr>
      </p:pic>
    </p:spTree>
    <p:extLst>
      <p:ext uri="{BB962C8B-B14F-4D97-AF65-F5344CB8AC3E}">
        <p14:creationId xmlns:p14="http://schemas.microsoft.com/office/powerpoint/2010/main" val="326151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30" y="203312"/>
            <a:ext cx="10297800" cy="720000"/>
          </a:xfrm>
        </p:spPr>
        <p:txBody>
          <a:bodyPr/>
          <a:lstStyle/>
          <a:p>
            <a:r>
              <a:rPr lang="ru-RU" dirty="0" smtClean="0"/>
              <a:t>Облако </a:t>
            </a:r>
            <a:r>
              <a:rPr lang="en-US" dirty="0" smtClean="0"/>
              <a:t>vs </a:t>
            </a:r>
            <a:r>
              <a:rPr lang="ru-RU" dirty="0" smtClean="0"/>
              <a:t>традиционный хостинг</a:t>
            </a:r>
            <a:endParaRPr lang="ru-RU" dirty="0"/>
          </a:p>
        </p:txBody>
      </p:sp>
      <p:sp>
        <p:nvSpPr>
          <p:cNvPr id="3" name="TextBox 2"/>
          <p:cNvSpPr txBox="1"/>
          <p:nvPr/>
        </p:nvSpPr>
        <p:spPr>
          <a:xfrm>
            <a:off x="4348975" y="1003610"/>
            <a:ext cx="6779942" cy="5324535"/>
          </a:xfrm>
          <a:prstGeom prst="rect">
            <a:avLst/>
          </a:prstGeom>
          <a:noFill/>
        </p:spPr>
        <p:txBody>
          <a:bodyPr wrap="square" rtlCol="0">
            <a:spAutoFit/>
          </a:bodyPr>
          <a:lstStyle/>
          <a:p>
            <a:pPr marL="285750" indent="-285750">
              <a:buFont typeface="Arial" panose="020B0604020202020204" pitchFamily="34" charset="0"/>
              <a:buChar char="•"/>
            </a:pPr>
            <a:r>
              <a:rPr lang="ru-RU" sz="2000" dirty="0" smtClean="0"/>
              <a:t>Облачные провайдеры активно наступают на рынок традиционных хостеров</a:t>
            </a:r>
            <a:endParaRPr lang="en-US" sz="2000" dirty="0" smtClean="0"/>
          </a:p>
          <a:p>
            <a:pPr marL="742950" lvl="1" indent="-285750">
              <a:buFont typeface="Arial" panose="020B0604020202020204" pitchFamily="34" charset="0"/>
              <a:buChar char="•"/>
            </a:pPr>
            <a:r>
              <a:rPr lang="ru-RU" sz="2000" dirty="0" smtClean="0"/>
              <a:t>Гибридный сценарий как ключ к сердцам партнеров</a:t>
            </a:r>
          </a:p>
          <a:p>
            <a:pPr marL="742950" lvl="1" indent="-285750">
              <a:buFont typeface="Arial" panose="020B0604020202020204" pitchFamily="34" charset="0"/>
              <a:buChar char="•"/>
            </a:pPr>
            <a:r>
              <a:rPr lang="ru-RU" sz="2000" dirty="0" smtClean="0"/>
              <a:t>А кроме него может быть </a:t>
            </a:r>
            <a:r>
              <a:rPr lang="en-US" sz="2000" dirty="0" smtClean="0"/>
              <a:t>:</a:t>
            </a:r>
          </a:p>
          <a:p>
            <a:pPr marL="1200150" lvl="2" indent="-285750">
              <a:buFont typeface="Arial" panose="020B0604020202020204" pitchFamily="34" charset="0"/>
              <a:buChar char="•"/>
            </a:pPr>
            <a:r>
              <a:rPr lang="ru-RU" sz="2000" dirty="0" smtClean="0"/>
              <a:t>Бэкапирование</a:t>
            </a:r>
            <a:endParaRPr lang="en-US" sz="2000" dirty="0" smtClean="0"/>
          </a:p>
          <a:p>
            <a:pPr marL="1200150" lvl="2" indent="-285750">
              <a:buFont typeface="Arial" panose="020B0604020202020204" pitchFamily="34" charset="0"/>
              <a:buChar char="•"/>
            </a:pPr>
            <a:r>
              <a:rPr lang="ru-RU" sz="2000" dirty="0"/>
              <a:t>К</a:t>
            </a:r>
            <a:r>
              <a:rPr lang="ru-RU" sz="2000" dirty="0" smtClean="0"/>
              <a:t>атастрофоустойчивых реплик </a:t>
            </a:r>
          </a:p>
          <a:p>
            <a:pPr marL="1200150" lvl="2" indent="-285750">
              <a:buFont typeface="Arial" panose="020B0604020202020204" pitchFamily="34" charset="0"/>
              <a:buChar char="•"/>
            </a:pPr>
            <a:r>
              <a:rPr lang="ru-RU" sz="2000" dirty="0" smtClean="0"/>
              <a:t>мобильные приложения с </a:t>
            </a:r>
            <a:r>
              <a:rPr lang="en-US" sz="2000" dirty="0" smtClean="0"/>
              <a:t>backend </a:t>
            </a:r>
            <a:r>
              <a:rPr lang="ru-RU" sz="2000" dirty="0" smtClean="0"/>
              <a:t>в облаке</a:t>
            </a:r>
          </a:p>
          <a:p>
            <a:pPr marL="1200150" lvl="2" indent="-285750">
              <a:buFont typeface="Arial" panose="020B0604020202020204" pitchFamily="34" charset="0"/>
              <a:buChar char="•"/>
            </a:pPr>
            <a:r>
              <a:rPr lang="ru-RU" sz="2000" dirty="0" smtClean="0"/>
              <a:t>Перенос </a:t>
            </a:r>
            <a:r>
              <a:rPr lang="en-US" sz="2000" dirty="0" smtClean="0"/>
              <a:t>R&amp;D/QA </a:t>
            </a:r>
            <a:r>
              <a:rPr lang="ru-RU" sz="2000" dirty="0" smtClean="0"/>
              <a:t>в облако</a:t>
            </a:r>
          </a:p>
          <a:p>
            <a:pPr marL="285750" indent="-285750">
              <a:buFont typeface="Arial" panose="020B0604020202020204" pitchFamily="34" charset="0"/>
              <a:buChar char="•"/>
            </a:pPr>
            <a:r>
              <a:rPr lang="ru-RU" sz="2000" dirty="0" smtClean="0"/>
              <a:t>А еще есть проекты по </a:t>
            </a:r>
            <a:r>
              <a:rPr lang="en-US" sz="2000" dirty="0" smtClean="0"/>
              <a:t>appliance </a:t>
            </a:r>
            <a:r>
              <a:rPr lang="ru-RU" sz="2000" dirty="0" smtClean="0"/>
              <a:t>большого облака в ДЦ заказчика, с разной степенью успешности реализуемые </a:t>
            </a:r>
            <a:r>
              <a:rPr lang="en-US" sz="2000" dirty="0" smtClean="0"/>
              <a:t>AWS </a:t>
            </a:r>
            <a:r>
              <a:rPr lang="ru-RU" sz="2000" dirty="0" smtClean="0"/>
              <a:t>и </a:t>
            </a:r>
            <a:r>
              <a:rPr lang="en-US" sz="2000" dirty="0" smtClean="0"/>
              <a:t>Azure</a:t>
            </a:r>
          </a:p>
          <a:p>
            <a:pPr marL="285750" indent="-285750">
              <a:buFont typeface="Arial" panose="020B0604020202020204" pitchFamily="34" charset="0"/>
              <a:buChar char="•"/>
            </a:pPr>
            <a:r>
              <a:rPr lang="ru-RU" sz="2000" dirty="0" smtClean="0"/>
              <a:t>У </a:t>
            </a:r>
            <a:r>
              <a:rPr lang="en-US" sz="2000" dirty="0" smtClean="0"/>
              <a:t>Microsoft </a:t>
            </a:r>
            <a:r>
              <a:rPr lang="ru-RU" sz="2000" dirty="0" smtClean="0"/>
              <a:t>есть </a:t>
            </a:r>
            <a:r>
              <a:rPr lang="en-US" sz="2000" dirty="0" smtClean="0"/>
              <a:t>Azure Pack – </a:t>
            </a:r>
            <a:r>
              <a:rPr lang="ru-RU" sz="2000" dirty="0" smtClean="0"/>
              <a:t>полный стек облачных технологий на оборудовании заказчика и управляемой и поддерживамой заказчиком ( что-то похожее на большой </a:t>
            </a:r>
            <a:r>
              <a:rPr lang="en-US" sz="2000" dirty="0" smtClean="0"/>
              <a:t>Azure</a:t>
            </a:r>
            <a:r>
              <a:rPr lang="ru-RU" sz="2000" dirty="0" smtClean="0"/>
              <a:t> </a:t>
            </a:r>
            <a:r>
              <a:rPr lang="ru-RU" sz="2000" dirty="0"/>
              <a:t>с</a:t>
            </a:r>
            <a:r>
              <a:rPr lang="ru-RU" sz="2000" dirty="0" smtClean="0"/>
              <a:t> порталом управления и </a:t>
            </a:r>
            <a:r>
              <a:rPr lang="en-US" sz="2000" dirty="0" smtClean="0"/>
              <a:t>API</a:t>
            </a:r>
            <a:r>
              <a:rPr lang="ru-RU" sz="2000" dirty="0" smtClean="0"/>
              <a:t> )</a:t>
            </a:r>
            <a:endParaRPr lang="ru-RU"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24" y="923312"/>
            <a:ext cx="3794355" cy="4056638"/>
          </a:xfrm>
          <a:prstGeom prst="rect">
            <a:avLst/>
          </a:prstGeom>
        </p:spPr>
      </p:pic>
    </p:spTree>
    <p:extLst>
      <p:ext uri="{BB962C8B-B14F-4D97-AF65-F5344CB8AC3E}">
        <p14:creationId xmlns:p14="http://schemas.microsoft.com/office/powerpoint/2010/main" val="171148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1" y="-110516"/>
            <a:ext cx="5397189" cy="2098652"/>
          </a:xfrm>
        </p:spPr>
        <p:txBody>
          <a:bodyPr/>
          <a:lstStyle/>
          <a:p>
            <a:r>
              <a:rPr lang="ru-RU" dirty="0" smtClean="0"/>
              <a:t>В клауде есть почти всё!</a:t>
            </a:r>
            <a:endParaRPr lang="ru-RU" dirty="0"/>
          </a:p>
        </p:txBody>
      </p:sp>
      <p:pic>
        <p:nvPicPr>
          <p:cNvPr id="4" name="Picture 3"/>
          <p:cNvPicPr>
            <a:picLocks noChangeAspect="1"/>
          </p:cNvPicPr>
          <p:nvPr/>
        </p:nvPicPr>
        <p:blipFill>
          <a:blip r:embed="rId2"/>
          <a:stretch>
            <a:fillRect/>
          </a:stretch>
        </p:blipFill>
        <p:spPr>
          <a:xfrm>
            <a:off x="0" y="3073554"/>
            <a:ext cx="7706508" cy="3784446"/>
          </a:xfrm>
          <a:prstGeom prst="rect">
            <a:avLst/>
          </a:prstGeom>
        </p:spPr>
      </p:pic>
      <p:pic>
        <p:nvPicPr>
          <p:cNvPr id="3" name="Picture 2"/>
          <p:cNvPicPr>
            <a:picLocks noChangeAspect="1"/>
          </p:cNvPicPr>
          <p:nvPr/>
        </p:nvPicPr>
        <p:blipFill>
          <a:blip r:embed="rId3"/>
          <a:stretch>
            <a:fillRect/>
          </a:stretch>
        </p:blipFill>
        <p:spPr>
          <a:xfrm>
            <a:off x="5719651" y="0"/>
            <a:ext cx="6299025" cy="3178256"/>
          </a:xfrm>
          <a:prstGeom prst="rect">
            <a:avLst/>
          </a:prstGeom>
        </p:spPr>
      </p:pic>
      <p:pic>
        <p:nvPicPr>
          <p:cNvPr id="5" name="Picture 4"/>
          <p:cNvPicPr>
            <a:picLocks noChangeAspect="1"/>
          </p:cNvPicPr>
          <p:nvPr/>
        </p:nvPicPr>
        <p:blipFill>
          <a:blip r:embed="rId4"/>
          <a:stretch>
            <a:fillRect/>
          </a:stretch>
        </p:blipFill>
        <p:spPr>
          <a:xfrm>
            <a:off x="7639050" y="3073554"/>
            <a:ext cx="4379626" cy="3784446"/>
          </a:xfrm>
          <a:prstGeom prst="rect">
            <a:avLst/>
          </a:prstGeom>
        </p:spPr>
      </p:pic>
      <p:sp>
        <p:nvSpPr>
          <p:cNvPr id="6" name="AutoShape 2" descr="data:image/jpeg;base64,/9j/4AAQSkZJRgABAQAAAQABAAD/2wCEAAkGBxQTEhUUExQUFhUXFxgYFxgYGBgWFxgXGhcYFxoXGhcYHCggGBolGxUXITEhJSkrLi4uFx8zODMsNygtLisBCgoKDg0OGhAQGiwcHBwsLCwsLCwsLCwsLCwsLCwsLCwsLCwsLCwsLCwsLCwsLCwsLCwsLCw3NyssLDcsLDcsN//AABEIAOEA4QMBIgACEQEDEQH/xAAcAAABBQEBAQAAAAAAAAAAAAAFAAIDBAYBBwj/xAA9EAABAwIDBQUGBQQBBAMAAAABAAIRAyEEEjEFQVFhcQYTIoGRMqGxwdHwFCNCUmJyguHxFQeSssIzU6L/xAAZAQACAwEAAAAAAAAAAAAAAAABAgADBAX/xAAmEQACAgICAgICAgMAAAAAAAAAAQIRAyESMQRBEyJRcTJhBRRC/9oADAMBAAIRAxEAPwDHsHBWMstKr1qRi1lNTpQIJslLAZRF3Is0Q1pG/VDqoAzQimHEtA4hJKPJUx8c+DsubPr/AKT5dEaoVVl2ktMGxGiM4LEyOarxTa+rL88E/vH2G88g9FnMSLnqjJPhPRZ2riLnzWiRlitkGDM145LRubdZfZZnELXuCu8V3EnkLjKis2U/E1XUwWtPjPtO3tn9LY0PEq1gacvmbAT7kI2hXvHOZj7kn5rP5eVr6ot8bHf2ZQrVADl185kzzUWbmuZePXd9fdC6FzmdGI6SpWEqNSNKVllllj1O1VGFSB1/ogQsmgDpYq3gdsOpuAqyW/uGo+oVGnVUj3giCkkrA4qSpm6w1TM0FrpBFiDYqUtPFZXspicr+5J8Lrt5OA+BAWvDVinHizmZYcHQJxEgoHtv2Vo9osss5tq7Fq8V3JFQIpqWVAxTALtIB0ppdzTimFMBi80k1JQBnw2RBK65lrKnTeSVaqtICFjFJlw+fuyPU6HgaQgTiBTd1+gWtwVKKY6IdkKT8P3jf5BUqVYtdBs4ehRs0d4UGJwragg2dxSzx3tdluPLx0+izhMcHNIOsIJjRclccx9L2gSOIXHQ8WIVTySjqSLvijLcCPZA/OHRa9Y/Y4Ir34fNbAlbfD/hZl8q1MfTPgfzgepCD4hsknj8uNp5I3QaSx2UOcSdGyb+SqO2fW/aR/Vlb8SIFysXkO5s2eOqggJV5cNyjCMVNm1NIEnXx0h/7KL/AIet/wDW49C13wKzM0roH5U9oVn8IR7TXN/qBHxT2Yab++yrHIGn74px5p76RCbH3ZQIwlObUXHM+/vcot/X5oNEQV2RPfUyN1RvxXoPRYvshh81XMbhgnzNh81tmhYs0lZz/KdyKeOEhZPbXswtjWbIKx+31d4j+5nBLFMoWqWV3QMRUZKfC44IgI5XV1JQFGNfWg2U1WuSFFh8PJlS1HQUgSCtU/KuN/zXoeyQDRb0Xn2N/wDjHUfFb/YzvyW9EURnX0CLqJ9OUVw7ZCkfs8G6YWwBUaYMiQgdfBAkltitdisEYQY4YkwBcn/c8ABdCXWx4N+gVsvCVO+3GxJJgAAakncOaKYzbDWWYBUP7nTkHRu/zVHH4i3d0x4B7To9sjfJPs8AhFSos8s7S4xNUcS7kE8Rt2s+zqjo4A5W/wDa2AFTOK0VF9VRd6SLafdlnuTLbSDDcVpopWYxBX1HNbLmuA4wY9dFDTxTjo1xRUWD5EayjtioNHu8iY9FaZtsmz2td1aAf+5sOHqsY3aA0OYEclZo49p/UOkwfejxGWQ2tHE0X/uYd1w8ehg+8p1XB2kEOHEX9Rq1ZOniOf09Vfwu0nMNiQk4otUwk6koSy469IVmjtRj7PaJ4tspDh80ZDmvusR1CraaG56NP2RwuWkXb3u9zZA98o61qpYNwa0NGgAAV1rxxXNyXZy5y5SbG1zAKxnaG91sq9wVke04gBafD/mIBGKYBQ01OAu8A4QmlPKaiQ4uLqShDKUnWsq1Z8FTvokKs0SYIlVsAse7wNHMLfbOtRb0WI280ZmAD7sFv9nM/JamiRlrB6K8KyiwrPCpjTTlTOVXgg6LK7arlrMrbF8yeDBrcxEzHkVq6eGL5a2SdLCSOcafe5U8V2aaXZ3vpw0QGvl8kQT4WzxO46RO8VZGmqL8FJ7PPKoJAcbjcdRPI6Ifiahb/qVru0pp0wAKhqAEkQ0gA7xMm3MBuuiyxwrq7rWbw3LNwSNXOyrTxIOozb/9qzSqOIkMBO61giY2I1sAX4dfNF8FskMv5lB6HhC+zPM2bVdcse484t6qajhaoMPplt+E+4Lc08MIEDqr2GoN4JXJl6wxML/xhi7c3AAAeu/3KrU2GSR+U7zC9YpYdu9oPOym/CMI0hDmyPDE8YxGxSy7c7TuuBJ/usqz3vp3fBG+IkdQDEL22vspjxBDXdQPgs3tDsqGSWb7cx0PyR5fkT4/wefYTGg6EfNFMPjyIgqjtLZGXMWmKjd0QSObd6o4TEzrZ3Dcen0UkvaIpemb/Ze25gPPKVoWVjuMheaYesVqezO1IcKb/ZNhyPHosuTGnsry401aNEMWd6B9pqoIELRYnAiFkNvUy1wG5DxUuZkK1JThV6TlZBXZEOELoalnTO8TEH5UkzvElCGLxTzKlwjHZgSFdrYeb6dUhuuoosGiltwnvQOnxXoezGfktjgsFj6WdwM8Pitns7blJtMNJuEYwYJBmjMKy1vhc43DR6ncEMo7YpEWM67vs+5FMJiG1G5WPaAYJJlwsSPI81XkdIkI29lQbQeGxUqE5iAGCWsZP7Q2JIHWbyozjgGuaXu8OhmHX3t1Dj1vCobVrZbZhJOoAJPQ6tKy78Y8Fx1B1F+v2Vjls2RikFcS3E16gio6oxpkA1HuZFrFjjbTQKtjDTabHJP6JzAEWOXlvj3oK3a8PtPMA/cqka7nvsNTJ+yim/Y1JGqwNTMQYgCw4ou0SIQ3ZeHhs7yiHeAb0GzTHSL2Gdp6IhTdogP/ACbBAHrFk7/mwDqOlwloKlRqqJPH3K8HW436LO7M2/TdZHaeIYRc7vRCqGbtE4eNY929QYp4y3Hu96e2q0jWPT4qpjqgH6h5blG9EjoyfaPZ4cc7bneBrHHqFhcfhpuAM03uAfRem4p3p9+iwm16RFZwG+D0PBSLEyq9g3Cl2h9YKMYN2h3yI67veQmYfDHV0cgWk7+S0fZTZrTWa94Aa05gNA50zEDUCJKTJpNlTnxi7N7WoQL8P9rC9r2w4L0GppKwva5vjCz+G7yHPTsz9FWmtKZTYpQu0gi7tcyp4C4QmANgJLuZJQgAqmVXerLhqoi1aIiSWyNqsYOiHGCQOZn5ApU8M52gJ6BPGGI1B+CLCgzg8OxgAeXG4kDMxh4eKCXcdAiVTH5WhraZZNhkcHZheMzf06aX8kN2XhMzBBzOkw2NBxk2k8ETZs17C1sTUdctLpa1v7nRMnlZYcpfBbKWPw2UZ2kjLJOp8UCw4DX0WexztQZ04nXzWh2w0hrWMzby82Jjf0nUIBWw38bdAQOZ+qzpMvsGMwzfUalT4Sm3Npp6Lu4HT7+7KWhTvP36IJlnFGiwZsnPw5IJ3e75pmEbARSiyeH1Qui5bM8ca4Ohrc3IDN77AJ+PJDstSmx5y5oZUYXBlj4g7LD7xkEmxgFFsRgS05mtdHFsEebZUbWMf7TQXH9RDgfSeasi4VsSUZXoBYellIImJtMgwtfsbEF7deV0P2lTYGHK0Bzn5nHQ5oiwm1oV3YDYYT1VMi2BW2rtZ05WbrWF7c0Mo46u7UOI/kQB92V/EYNuceKBMuFpuDMEggdSCqGNw9ZpOR78hNnOe1wywbZctybGZEQRBzSLYxtFc5Uy27FvAu0xyM+4qzsPZ1PFVKjzRFSTAc55DWtFoEWm0nqs7jHV20C6LucGMiNTwEzGvqtp2YpjD0A2YAAHU3kzxMFJQd0F8F2VptIOUAcIB4acOqKt2NRYQ5jAxw0Lfm32T6BLC4jO1pncd/qPeFZoAySXHW2+PqnSTM2SLfY2pScBpmm8jX0Kw/aq7x8N69DpUhJLrzoIsE/FbLo1RD2NdwkadDqEmPx4wlyRmcaPIWMTnNWu232Nc2X0DmH7D7X9p0PQwshWYQSHAhwsQbEdQtqAkRufCiNVdcoCiQkzpKKUkSA5xTZumE6Jjnq+HQkj0js5hWU6JcQCSNVU7Z4RjKTHCJcg2ze1IZTDXtkjRCtrbWfXcC6zRoPJMUpMds2mX1AJyzvNr8Nb3W57OU6fiYGVGvuH1HuGfhDWkW8hwhebyOfu+YW+7PVgykAKs1GusSZkxxn2dWjhM3VGSCey3k60U+1GAyZXaCTnaPaAlt76uv8AcrK43FOYZafC7WQSYBMRHIeS3HaOoawBDfa9q4AOnhgHkATwWK2rhQxmXXXMdxLiSQOA3LNJL0aMbdbGbLLKgcIGYGdCDBJO9QOqZTB1m0b456IJi8PbUg339N/qjey7UaY4Nm99SSqqo0xlegrh6twZRnCVAVnabjmhXsJXIJF7JGXwezW0KgA+wocRjWN3geUlAfx5Ohho1KB4zaHiDhoDpx5nmlSHlJBjaFUF0Xvx+KPbFH5Lis3h8dTrRuIstXg2BtItaRJiQo0SLIxgBUbqQ7cQY+Oqip7BMyXOibxAv5J1TEd08AGx06ogzEyL6qWFJATa1AZ6TWizSXz0AaP/ACcf7U3tBihSoh82bAI3xMhwG8zaOE8FS27tY0sVR/Y9jhykHX0Kh7V0O9wveN9qleJkEG2nEWjoUUvyK2qdFPY/bPK/KXWc6QbgSf0md9hyW62Z2oBgEheJ/hsvtAtEauECd1zaUa2fXhoyum2syrHrooUk+z3ShtVrgrVLHCNfjZeQYHb5ZYkxx1t5IxQ7VhxDQRY34SbAfNRNk4JnqlLFg2+/JA+1exWVW5xAeNDpP8TxVLC7WYGSXXiwuT6C6znaXt+wA0y/d7DfETp7W4DlMq2ClJ6KJY0noy9XatIOIJIIJBkaEGCLc1M14NweXmsq3Etc57mhwLzJkjpYbrIvsGp7TfMLc8P1sk8S42FEk+ElRTM1MDFn8m+v+Ex1P+TPX6qKrU4lMZVG90HcADJ3W3TK6awQo3f60GWHUTEwSOVx7kwKOti2t4ngQbbhyO9V6mPMnKN/CTrqOFuqSWJXopn4q/5ZeaVc2ZWyvm8DxC5iRpbeCY9ECOPNh4+uYt/8YUmF2iQZMjzGt+N96SWLQq8evZr6GKJnOZfqAZuJN7COQB1jegu2sXf9UcG7hpfgddUxm12z7Q3iYJvpoCPfPRUq1SScoMEEXFysOXH+B1GinjzILhM6Cfu6LU/C1o4Nb8FDsjZbsQ7LuBa09XXAHOLnqi3aLZ5o1IjwkSzpoR1B9xCzOMqGhJWLDGX5huj4IrgqOdj+M+4FZzC18vRGNk4rW+qqZpWyttzGNpHKRlkb5AOtw7Ty1Qb2tLg8L+kLcbSp56M5WuIEwRIc3gQgtLZdJ0OYIBB8LbRI15GVL0HhYGw2z6xIc1jgOJED36rTYM1IGZ4J5CB77qxhdlARFau0BsmWtqX5ECwVQ4asXeDIW8Xy0zA/bO9TREi5XZmGUazu4qai8gb7fFUMDUqzDwB0JPxhWcXi2saSTYCT98VKDdIy3auX4gZb9zTD3cAHP+Nh6ox2e2m1ru7fBDvZJVGtelVd++HOO/VsC/IAcoVbCd0aRFQOzNMtymD68LqZNleN3Z6zsjHlzC1xJywJmZBFj5QR6KttLB0ah8dGi7m6m0n1hVdjVB+HpFgjMwONyfEbG5JOoKkdUJXNlKXJ0zDN/Z0D6mxcM3ShSn+kH4rzztBNDF1gyGyWuDQBlgtG4W1Dl6bUevMv+oMjENeP1Mj/ALXR810fAm3OmNjk0wZiNsV3NyGoQ3eG+EHqRc+ZQ3SU4xNtDfzFimOaV2opIaTJKb4Mj7CMYDE5Hg+XqgtPgrmHJPlb6LTjSei/HtUav/kR+0pID+KP7kk/wRG+JfggxJHGCqDq5Bg+7ru96IPpNP6/eBz5KJ+z5HtDlMcJ1BPwSS30Cab6H4bFhwg8YBGv+DyGqnLL6D+psieo3FCfwFRptE8OPLRX8O90QQfcRpPHd9lLGbWmCE30yV1P7t81Wq0f97x05KepXiRlJ38OWnWQojiTPsgjhlMfVWumix1RVaC2+5IVHvqNa0S42aI49OV1JVM6Zh1hHOx2zfzxWcXNY2QSGnM4AEuDeEuhs8CVkzRSWjPNV0bvsXgBTw1M3c4OqFziIl5cWmN4AaALqftLghWpFo9sS5n9XDzEjzVymPw+Dwggd5UBcWnhlL3kwfazPYPNRmuHCfUf5WZ01RjV8rPMiVNhKpa4RxuinabZ2VxqN9lx8XI8fP5oGxYpxpnQhK1ZuqEup23aIccOWkkSPqu7HxwtwiCjTYcICqpF6BdJzrX6yAieFmJm/S0J7MOBq0Ktiahc9tGi3NUeCWjQBo9p7joxg3k8RvIkxjbDOairYO2hig0kzpqT8+Cz+0a7nkCfCL5Zgk8SguM2malciczATky/qImHg7wYPkQiAeCQQbbvqtKxUjDkyt9BfCYXvWZAYuDJuJBnRFML2LJF8RBJJdFMRH8ZNjbeqewnaLY4StoudmnKLaQnySS0XqWHaxjWMs1oDW8gBb75lQvF1OKtlA991htt7KyCtTXnP/UGndrh+l0Ho4fUL0V1TVYvtLRFVzmHRwjpwPkbrf4VqYejztrudjpxn5FSNfbmFUrMcxxabFpId1HyTmvnqu7GQVNMm7yTorWGqx98VTJELrHwbQtEHRbGXFhjK3iPvzSQ7OOSSu+Rmj5UWXVnQPEd3NN/EO+wCpsc0A3Cpls6WVEZFfJosMxB4D0+miTsWYiGxPDlbU8yq2Teuk20CN7JyY8uJMyuZ40KTSVDiHaD7hSToDlQ+i8vcGi7iQG8yTZei4HDHDMp4UAuqPbcyddSSBZrROjrklZ3sbsmKgq1RlDRnE6wLzG4ncUexG08uIGWsO9cbDL4tJuZP7zYi9jKzTl7El0aytUBflknuWinyB9t0dZaPJRV6J1br9+5B9iYpxFUw55zucYy5iXHW5EKxV7QU6RAqtq053uEtP8Ae2R6wsbe7EqkLFiRBEg68OCyWPwWSplF2m7Dy/af5fJb/DYmm7K+m+4uHNdcdFFjMbQxdF4qtb3jSe5rCmWSWHxNqZJgGYmI8egIuJtSQYPjL+jA03FpkWRPD7YeDAkk6AXPotHsLYOHq1GNqPpMz+y0uL6jjE5Wz4QYBMEk20XpGztlYfDD8qm0H92rv+7d5Qkx4ZSLMvkxx9bMDsns1jcR4qg7inxqXef6aTdf7nNjgUU7S0KWztm4p9OQ4sLc7jmfVqO8DcxtYF05RAG4LYPrF0k6DcLyvN/+rm1g7Dsp03h4c4gsbJzH9wIN2sHUEvELZHHGCMfyzzS30eL4EQ4bo+FufBFcLjgDkdaLB14sTEz9/FMo7IrTLaNSL2y++6irYSpTLnVMNWytvmyODYjeYjVWVGqs0NJKmbXYZ3rTUSLeJvqPqvK6G0ab4a01G9KYIAjk+SpAW5okOJvBbcDjwWeX+PhN3yGUIS9nsNMpjivJTtAU/YLgf4kt+GqvbK7YVwTM1GAXDjMcwdVmn/iZL+MrA8SvTPQK1a6zO1XTUSwvaEVHZXAAnQg26cio6938UmPx54Z1NCTi4gLtHsc1B3tMeMDxD9zeI/kPeFj30zEifiOK9QpiCvPse/8AOq7vzH2/uK6MEVcUyjSr7j6qwAukNdqBJ3hR9w4aEOHI3Wimh6a/sekmS/gfQpI2S2EK1XMZKblXatIxdMMJkjTQ6EgbLgAXQoA470U+z8GalZjRoCC4xIDQd887eagB4IxsrZtRppVRJzT4BN8t2nw+1oXQkyPRDTPw4ZQL3y4zD51mTlFrZYLYhAjTY2oXNy5hUJkNAI0EX5EjzW2fgKL8O50087qfhGaPFbxNI1ImbysDtPDtqy9rAwyXZmySSHEeIndYfAWWfILJbNhs+jUpCWtJMX133+aIfiRUnOC2RDmluZp3TFilsfG58Ox5I9mJNp9eKWJzlhflMD+2TqAJ1JWQAOb2eo0S6pRrvZqcgaDTnoTMcgRCrYHajGOqZQ1ryYeySfGR4iATo527gCnVX1XUm1gG9y5gLpcWvaTq0wDodVzA7ApVS2s5tRjjOQB7pLP3XMiTPooyBmni2QAWwbXBgyIvbfKl2l2sxFOke7rPN2wHZKhDSY9pzC4THNZjaNB9Ki6s2q5zGhhIeGmczgMreTZ15JuAwbqtN1Sm+apgtBPgqMAB7uNBeSDxCKbXQHBPsvYztbWxDO6e+rUa6xY1zQCODixk/FS4YYh9wxrCf1EPqnqXVSJ9F3B7XJaMpy/xygERusApBjC7VynJkUa6Ke2WYik0P79xExYBkE74aITtrYt79nVGuMOcGtJ0BBcASfIKvtesXNyakkG/L/ar9qccKeHZQOtQSbgHK2Iid5PHgmxq5Bl1sxtSaTcjdSeOs3iN6njumkG7z7R+Q6KKhShwdJMG0tNhwtPJccw+1YjiCD5cZ/wuhCuwRpENR14Gu8q2wQGtvxI46mFQYTNxBJvIPVWw/wAV9P8AB+qsiNB+yX8US7eOXCOi1IrAmeIBWWGJJMZoA4QB7uitN2y1o8V4taBEKrPj5bRMvVmlY9YvtDSy4ipEQSHW3FwEjrMnzR7Ze16dUwLHg6BPRVO1OB8PfNmZaH3tEQDyuI81nVrszfszbSeBU7KLjEAqA4gjj6lPZjDwHnf3rTFlkWibu38D6pJ/413FJPaG+o9y4W8U4pmeUUWiCeZXCuA8EGQsbOwjqrgxkZoJvYDqdy9C/Bt/B+MUu9YzMKjKgblfJa1gvIgG5FzdBOzewqwbTqNexhqh0tc05hTkjvNRbSP6gbhHNp7MDcop6uf3bYl8lxgPDQJcIM5ROm5VTYzTSs5hKorUKIaw9+0Gk6oBnIYSKVNzmj2wO8FSB+0oZ2s7ODB0j3VYP7toltRmV9hN8tiLg36KXBbJq4aqKDHvfMd05jWhxcDmaKgeSA0DOZkixEIFtqviqtY4fFuaSDne8C7wLtiYHLTQDgqG7KW2aHsfszMynVdmIDQWhxdAOp8OmthbdzWmxeMaCXHRlmgaue7cByaD6rK7K27Up5WuIqNgQwWqsg/psO9aBBi5G5HKNWnXBdTe13iDv5NdF2vabttxCzSRFsr4HZxqTmGWlmLxTB1dr4iPgr9Wp4xaIsOQUuHaWgg/65clBUdqZ6QlCBthuzd4xwEsfVABAddriAYI4CfJZ7ZW0qtCqaNc6uJDoiHE5rQB4XTPmjuzK2XFVuVY/wD6a0/+5U3aXs93zfAB3jPZOgcNcp67juTUBsI4Su15kgF46Q7nzKmqYVjgfCWug7rWWE2RtZ9E5KkjKbgiCw8xw5Lbt2oHtGoB3iCDbcdyVEsA4fBP70EjM0m7heOZG4C/osnt/EmtWe8SW+y3hlbz3yZM81uO0AqfhXuoNhgIFQyc5Z+pw/jMAnXWNFgqsDy8l0PFxassgrK4w7Y4fG/PVVa7nNOYHlwPHdrdWy7eq1YSStOTGq0DJFVo5Tx82dfmPCfdY+YXcUPDII8rW323EctVUq0tTKvCmQwTvNx0bJ90hZtrRm3VMp0a0SDMHf8AJSDD5iJMCLDUqvSdpvdw0jqVdaCBLqhAP6WC58/9qRdrYqf5JKWDy6NqyN5hgnlmWgG1C9mSrReQ4EOLXMPUxO43QCmQNGBvOpL3kcQ3/Ce/FOHH+5wpg/2NEqxRi1sfXsH4rDFri25G6RBI5g6FQtAVzGOJEk3EcfLU6KBr511QaSBVMZk5rq73XX0KSFIlhE6LhPkkuONrK2zSiIkorsTZpxFVtMaaui8NGp5ncOaGNv8Af3zRjCUnd2RSp1zULvbbnDRliQC0QTrM6JWyXR6DsrBsc59SrUqZmEtpl2UOZTaAAMjRlkmSSRu3wq9Oq78RkZWdTe/NkqOa1waxjAXDJZrpLjG6RPAIlg+zdI0hlqGrUc0FmtNs6EXub2usvi6bw85RlqMHgeR4muuQ0OMgCwG/VVN7Ik2zS7d2Y7Evp5HZXU6ZrU6jC0d5WZlim5pdIgQRY3fqNC3G4N2OpMqtazOwkOpPb43GRmbJ9kbwCPMLPYLBRNQ1ar6mVrS5zgMjomGhtw2SBKhbtV2Fqtq5M4MNe0kwTcZgdztTIEJeSGf10cx2x6WaPzKZOZkiAA5hALWlxgGToNwSGDqsfJqZ5AIcS5tXgIeyS4X0M9Fb2Y7D4qo8OYSW5Cx9wWA3OQHQh8knfA3K0XtZVljhUhpkEiQZ1B0J8PldLwTCopRtkWM2vXo2rF7IAvWax4g6eOlDgOcdbpVdrQ0Pf3eQ2zsc7LbX22C1xed6s4nHsJYyo2ab3NDmkwHZ7TIBsJk2vfRR7fbRwtB9Ckx1V1YulzWtgE1BUY2pU/RE2pgWF/1Kv40ymXegRh8Yx1eo+m4Oa5zXSL/oaD72rbUaocJ43Xn2D2HiadNzmMZI0aw954iSQwiwaLHxExbfohFXtZi3+EVBTAEQwAE8yTJnol+Ntit+j0va2xaVc5qrQLe0LEf3AhZtv4TCF4GLc4E3Y3K8jjEWB0ueCxFbGVH+3VqO5OeSPRNaAI+4WiHj/keKNNt3tE6uAxje7ot0bMkxoXR8PogTnyoXPXcy2KoqkWclVIc5ygqOufJSuJUDrX+wo3oWTpDRTJIA3/X62VnaVbwwP6Ru/qP3OqdhRDS/Q7tLHQG4uABPmEMxFUE8hYeX1WeTpFE5Uv2S4WlvBAA1cfg0cVK7Fsb7Avv49c2vpCovqk6m24buiaSk5UUqVFipi3HfA35d/U6k9SuZg2CB4t07v5H6JtKnIJ3fE8EzWZ1lC3RNk9V/hB6g+v8AlVSpJt0PuMfMJgMJrI5Du8PFJKRwXUSWFHiyjzSeS5VrCNR6hSYFmcta2CSePvPJWtm20Euz2A72o3MIphwLjGYATJtxgG2/Ra3A4htM06DmVKb6k5Q8OElzy6SZIEAweACY+gzDURSLXMrGpTYPFlPivmkbi3MZB/TFpRD8mmWPhjqmawqQCCTlaRUMu0LrADVJduw/osvw1dtMNcZaXAU2hzg/xEuF3RaQRFidYIsg9WpWaKjTSrWptDYaKobTcS4CB+pwGR0wbOMDfp8TXrZmB7SaZa5rqlNxlvgeGhpBBa9ssOkEm06IFsiq7BU2NdRxNao+oM1UB1NrqlQw0F1Q5iYI8URcBVS2+xYu5bGYTZ/hABcXSXEvAY6RBc02FosLC0KlicD3lUU3F4EF8NDWzDvFJIm0iwiVsXbBeQalQt7xwqd42o/NSYxzSG5XFvhe3ww4iNUK2hsxr63dNpU2AZQSXl5DXeIU2PMFtspzHXOABwklYb+1dmNxWzCyqRmNoIIMHKSbOAh0W9EU2btui1nd1GhkNhrpdlF+RkGNTfmtNsTC0abnNLGNFR0g3l0AAiX6ES238kE21gcFULWgMZFQtsARVLabnHxSN9i4k6WmynBx6JJ+kJtXvJbSe17A1p8OR4AcSAJabOytAjdEkSVJsFtKiypSqE5XVBUbbM4OyBs5iP0kTfyQLH7HbRLX0M5aT4srgxwA3hzbkbtfNXqDK3eBrX1G5yMtM5aj+7GUOk3iSdMx1GsEIKST6ByS7Ie1m1a1NnhcPGH0pLiC8ENl/dZQGOAgSCTfyWGa2BCM9tMU04p9NlYVabJDXSDJmZzANk3E21HJBX1BOo04hNHuynkm7HBdUfeN4j1Cd3reI9QrOQykSME6KUUyoHVgd4HmFxuJjePUKxSiOpr2XI4hcFIOMCY4fIc7qD8SDvE9QrIrNa25bJ6awdRN7JuSG5JjNpVIblHCN41MExu4eqEb1NiK88NxN+FhdVz1CzTl9tGTJK2Oe6Su0mFxj1PALmVo1I+KnpVGgbh569UKsVKyVzfTcon0p6qTvm8R6hc71vEeqt+tFjSZXbwP3w965EGCOsrtSJ1HqLJxcDqR1lV0V0hsjgku5B+4eoSUIfV661JJQtH4vXy+iaNR5JJKBQRZ8woau/73hJJL7AiSp7DvveqtXd/b8GpJI+yLsYdfRKrp6pJIkfY6lp6Kajq/+n5pJJJdgkVR8h8l0JJKIRCC4kkiETkgupIkOLm9JJQJI1OKSSr9lRzimuSSTIK7OLoSSRHHNXHapJIexV2cSSSUIf/Z">
            <a:hlinkClick r:id="rId5"/>
          </p:cNvPr>
          <p:cNvSpPr>
            <a:spLocks noChangeAspect="1" noChangeArrowheads="1"/>
          </p:cNvSpPr>
          <p:nvPr/>
        </p:nvSpPr>
        <p:spPr bwMode="auto">
          <a:xfrm>
            <a:off x="1797676" y="1128116"/>
            <a:ext cx="2962275" cy="29622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109" y="938810"/>
            <a:ext cx="3083811" cy="2070880"/>
          </a:xfrm>
          <a:prstGeom prst="rect">
            <a:avLst/>
          </a:prstGeom>
        </p:spPr>
      </p:pic>
    </p:spTree>
    <p:extLst>
      <p:ext uri="{BB962C8B-B14F-4D97-AF65-F5344CB8AC3E}">
        <p14:creationId xmlns:p14="http://schemas.microsoft.com/office/powerpoint/2010/main" val="181545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40" y="236767"/>
            <a:ext cx="10297800" cy="720000"/>
          </a:xfrm>
        </p:spPr>
        <p:txBody>
          <a:bodyPr>
            <a:normAutofit/>
          </a:bodyPr>
          <a:lstStyle/>
          <a:p>
            <a:r>
              <a:rPr lang="ru-RU" dirty="0" smtClean="0"/>
              <a:t>Большие клауды съели еще не всё </a:t>
            </a:r>
            <a:endParaRPr lang="ru-RU" dirty="0"/>
          </a:p>
        </p:txBody>
      </p:sp>
      <p:sp>
        <p:nvSpPr>
          <p:cNvPr id="3" name="TextBox 2"/>
          <p:cNvSpPr txBox="1"/>
          <p:nvPr/>
        </p:nvSpPr>
        <p:spPr>
          <a:xfrm>
            <a:off x="5674391" y="1156725"/>
            <a:ext cx="5814153" cy="4401205"/>
          </a:xfrm>
          <a:prstGeom prst="rect">
            <a:avLst/>
          </a:prstGeom>
          <a:noFill/>
        </p:spPr>
        <p:txBody>
          <a:bodyPr wrap="square" rtlCol="0">
            <a:spAutoFit/>
          </a:bodyPr>
          <a:lstStyle/>
          <a:p>
            <a:pPr marL="285750" indent="-285750">
              <a:buFont typeface="Arial" panose="020B0604020202020204" pitchFamily="34" charset="0"/>
              <a:buChar char="•"/>
            </a:pPr>
            <a:r>
              <a:rPr lang="ru-RU" sz="2800" dirty="0" smtClean="0"/>
              <a:t>Управление </a:t>
            </a:r>
            <a:r>
              <a:rPr lang="en-US" sz="2800" dirty="0" smtClean="0"/>
              <a:t>DNS </a:t>
            </a:r>
            <a:r>
              <a:rPr lang="ru-RU" sz="2800" dirty="0" smtClean="0"/>
              <a:t>записями</a:t>
            </a:r>
          </a:p>
          <a:p>
            <a:pPr marL="285750" indent="-285750">
              <a:buFont typeface="Arial" panose="020B0604020202020204" pitchFamily="34" charset="0"/>
              <a:buChar char="•"/>
            </a:pPr>
            <a:r>
              <a:rPr lang="en-US" sz="2800" dirty="0" smtClean="0"/>
              <a:t>CDN </a:t>
            </a:r>
            <a:r>
              <a:rPr lang="ru-RU" sz="2800" dirty="0" smtClean="0"/>
              <a:t>– география охвата и ценовая политика</a:t>
            </a:r>
          </a:p>
          <a:p>
            <a:pPr marL="285750" indent="-285750">
              <a:buFont typeface="Arial" panose="020B0604020202020204" pitchFamily="34" charset="0"/>
              <a:buChar char="•"/>
            </a:pPr>
            <a:r>
              <a:rPr lang="ru-RU" sz="2800" dirty="0" smtClean="0"/>
              <a:t>Размещение оборудования заказчика</a:t>
            </a:r>
          </a:p>
          <a:p>
            <a:pPr marL="285750" indent="-285750">
              <a:buFont typeface="Arial" panose="020B0604020202020204" pitchFamily="34" charset="0"/>
              <a:buChar char="•"/>
            </a:pPr>
            <a:r>
              <a:rPr lang="ru-RU" sz="2800" dirty="0" smtClean="0"/>
              <a:t>Локализация техподдержки и платежей</a:t>
            </a:r>
          </a:p>
          <a:p>
            <a:pPr marL="285750" indent="-285750">
              <a:buFont typeface="Arial" panose="020B0604020202020204" pitchFamily="34" charset="0"/>
              <a:buChar char="•"/>
            </a:pPr>
            <a:r>
              <a:rPr lang="ru-RU" sz="2800" dirty="0" smtClean="0"/>
              <a:t>Выделенные под конкретного заказчика ресурсы</a:t>
            </a:r>
            <a:endParaRPr lang="en-US" sz="2800" dirty="0" smtClean="0"/>
          </a:p>
          <a:p>
            <a:pPr marL="285750" indent="-285750">
              <a:buFont typeface="Arial" panose="020B0604020202020204" pitchFamily="34" charset="0"/>
              <a:buChar char="•"/>
            </a:pPr>
            <a:r>
              <a:rPr lang="ru-RU" sz="2800" dirty="0" smtClean="0"/>
              <a:t>Ценовая политика</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40" y="1156725"/>
            <a:ext cx="4910539" cy="3682904"/>
          </a:xfrm>
          <a:prstGeom prst="rect">
            <a:avLst/>
          </a:prstGeom>
        </p:spPr>
      </p:pic>
    </p:spTree>
    <p:extLst>
      <p:ext uri="{BB962C8B-B14F-4D97-AF65-F5344CB8AC3E}">
        <p14:creationId xmlns:p14="http://schemas.microsoft.com/office/powerpoint/2010/main" val="423201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12" y="314824"/>
            <a:ext cx="10297800" cy="720000"/>
          </a:xfrm>
        </p:spPr>
        <p:txBody>
          <a:bodyPr/>
          <a:lstStyle/>
          <a:p>
            <a:r>
              <a:rPr lang="ru-RU" dirty="0" smtClean="0"/>
              <a:t>А разве что</a:t>
            </a:r>
            <a:r>
              <a:rPr lang="en-US" dirty="0" smtClean="0"/>
              <a:t>-</a:t>
            </a:r>
            <a:r>
              <a:rPr lang="ru-RU" dirty="0" smtClean="0"/>
              <a:t>нибудь еще осталось</a:t>
            </a:r>
            <a:r>
              <a:rPr lang="en-US" dirty="0" smtClean="0"/>
              <a:t>?</a:t>
            </a:r>
            <a:endParaRPr lang="ru-RU" dirty="0"/>
          </a:p>
        </p:txBody>
      </p:sp>
      <p:sp>
        <p:nvSpPr>
          <p:cNvPr id="3" name="TextBox 2"/>
          <p:cNvSpPr txBox="1"/>
          <p:nvPr/>
        </p:nvSpPr>
        <p:spPr>
          <a:xfrm>
            <a:off x="5923157" y="1269000"/>
            <a:ext cx="5874833" cy="3416320"/>
          </a:xfrm>
          <a:prstGeom prst="rect">
            <a:avLst/>
          </a:prstGeom>
          <a:noFill/>
        </p:spPr>
        <p:txBody>
          <a:bodyPr wrap="square" rtlCol="0">
            <a:spAutoFit/>
          </a:bodyPr>
          <a:lstStyle/>
          <a:p>
            <a:pPr marL="285750" indent="-285750">
              <a:buFont typeface="Arial" panose="020B0604020202020204" pitchFamily="34" charset="0"/>
              <a:buChar char="•"/>
            </a:pPr>
            <a:r>
              <a:rPr lang="ru-RU" dirty="0" smtClean="0"/>
              <a:t>Физическое расположение ДЦ в конкретном регионе</a:t>
            </a:r>
          </a:p>
          <a:p>
            <a:pPr marL="285750" indent="-285750">
              <a:buFont typeface="Arial" panose="020B0604020202020204" pitchFamily="34" charset="0"/>
              <a:buChar char="•"/>
            </a:pPr>
            <a:r>
              <a:rPr lang="ru-RU" dirty="0" smtClean="0"/>
              <a:t>Сертификация согласно локальным правовым актам </a:t>
            </a:r>
          </a:p>
          <a:p>
            <a:pPr marL="285750" indent="-285750">
              <a:buFont typeface="Arial" panose="020B0604020202020204" pitchFamily="34" charset="0"/>
              <a:buChar char="•"/>
            </a:pPr>
            <a:r>
              <a:rPr lang="ru-RU" dirty="0" smtClean="0"/>
              <a:t>Установка своего сертифицированного оборудования и поддержка этого железа своими специалистами</a:t>
            </a:r>
          </a:p>
          <a:p>
            <a:pPr marL="285750" indent="-285750">
              <a:buFont typeface="Arial" panose="020B0604020202020204" pitchFamily="34" charset="0"/>
              <a:buChar char="•"/>
            </a:pPr>
            <a:r>
              <a:rPr lang="en-US" dirty="0" smtClean="0"/>
              <a:t>Dedicated </a:t>
            </a:r>
            <a:r>
              <a:rPr lang="ru-RU" dirty="0" smtClean="0"/>
              <a:t>хостинг с выделенной (пусть даже виртуализованной ) железкой это не тоже самое что высокопроизводительные ВМ в облаке</a:t>
            </a:r>
            <a:endParaRPr lang="en-US" dirty="0" smtClean="0"/>
          </a:p>
          <a:p>
            <a:pPr marL="285750" indent="-285750">
              <a:buFont typeface="Arial" panose="020B0604020202020204" pitchFamily="34" charset="0"/>
              <a:buChar char="•"/>
            </a:pPr>
            <a:r>
              <a:rPr lang="ru-RU" dirty="0" smtClean="0"/>
              <a:t>Доступ своих специалистов в ДЦ</a:t>
            </a:r>
          </a:p>
          <a:p>
            <a:pPr marL="285750" indent="-285750">
              <a:buFont typeface="Arial" panose="020B0604020202020204" pitchFamily="34" charset="0"/>
              <a:buChar char="•"/>
            </a:pPr>
            <a:r>
              <a:rPr lang="en-US" dirty="0" smtClean="0"/>
              <a:t>…</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0" y="1269000"/>
            <a:ext cx="5601629" cy="4201222"/>
          </a:xfrm>
          <a:prstGeom prst="rect">
            <a:avLst/>
          </a:prstGeom>
        </p:spPr>
      </p:pic>
    </p:spTree>
    <p:extLst>
      <p:ext uri="{BB962C8B-B14F-4D97-AF65-F5344CB8AC3E}">
        <p14:creationId xmlns:p14="http://schemas.microsoft.com/office/powerpoint/2010/main" val="215089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QSEhUUExQVFRUUFRUUFhcXFxQUFRUVFBQWFxQXFxQYHCggGBolHBQUITEhJSkrLi4uFx8zODMsNygtLisBCgoKDg0OGhAQGywcHB0sLCwsLCwsLCwsLCwsLCwsLCwsLCwsLCwsLCwsLCwsLCwsLCwsLCwsLCwsLCwsLCwsLP/AABEIAPUAzgMBIgACEQEDEQH/xAAcAAACAwEBAQEAAAAAAAAAAAADBQIEBgEABwj/xABFEAACAQIEAgcEBwcCAwkAAAABAgMAEQQSITEFQQYTIlFhcYEykaGxI1JiwdHh8AcUFTNCcpKC8SQlskNTY3N0lKKzwv/EABoBAAIDAQEAAAAAAAAAAAAAAAECAAMEBQb/xAAmEQACAgIDAAIDAQADAQAAAAAAAQIRAxIEITETQQUiUTJhobEU/9oADAMBAAIRAxEAPwDWyvLyZv8AI15GmNgGZiSAAG1JJsBqQOdNurFThQZk/wDMj/8AsWtDSoyRuxbjVxEKl5VlRALlsysB55HNh4nSiS4XGAX6qWw3s8bH/FZCT5AUx6SMqx44dYHaaEosQuzK3UsuovoDmBvYADUmm01hiQQ5LCB7RAHtdte1mJyg8rHXXcWNU7GjRGUwKYmVA8ayOhvZg8YBsSDozg7g7iu4T95mXNGsjKL65kUEjQgZnFyDpfa9xfQ024WubBLmZoiZZicue6scRKSnYIY2JI07u6qXDZ0miiw/WCDERv1sYFmGbtkplJ1IDurIbN2SdhejswaIBhlnkJCLKxXRhmVSpuRYh2HcdrjY86jM04EhyyWiF5DmTsC1yT29dNdL064YD/xfWMUkyqJWv7DCNgGQqBpkyMNAddbG4EuAAWmD6qWCktn7YJZQTnJbXQampsTRCCCHFtlISQh1zr9JGMy6a6yae0u+utTxX7xHl61ZFzsETtoczt7K9lzYm25sPGm+NwphGCiV3+iEcd8zKWCyYdDmse1cbg6a0Li0efGRqSx+liKglioKL1pIUnKDZWF7X1oWFQSFeMSeLLnWVc7rGnbQ5nY2Vey5tfvNh417EwYqNGd45QiKXY9ZEcoUEsbCS5sBsKYdJcT1mHkc3/4fFqBuCLZUDAixuDLe47qT9OMU/wDCsKRJIOsZAxDuC6thpiQ5Bu4NhcNcG2tK2OkVcfPioiqMsgaYHqVzqxdhl9nIxtq67238DYHSVsZh4UeVJI0BXM4kVgL7K2Rza50vtewvcitNxcj+I8JH/h4w+6CL8apdLG/5bxcnXLJIRfUdmKEj40AmTn/iMcsUJilz4nOYV65Dm6tc79rrMq2U3sSL8r0vwnEuJPiDh1SXrQzKY+ujuCouwzFwugB2avsxwKSnCufbw561e/twSQkeX0h/xFfNOj8pPSGQWFhNifP+WfxqEGOCk4kkixSwOWdXZR1sJJWMoHN+stoZE3N+1zsaZQYyUq75ZAsbmKRsy2R1YBgQGubEi5AI9L0TB5Rxqy4h5iYMSWjZmZcOQ+GARVJsua99APZq50WVJIscj+w+OxcTcvbcJbzN7etGxWitmxBKqqSZnQyKM0eqAqCb59PbXfXXzoOHfEzX6pXOXQnMqqGsCVuzC515XHjWhjjyYuBN8uElF+/LJhxSXB4mKSM4R5OqcypJE4K6usiSoCD/AFZ1Aym2YEWN72Ng1R7APMxK5ZM6e2uZAV2IuS4B0O6kirK4l8qtlkKu2VDdO0xJsAM1xsd7Vb4GJBiJhMbyBEuRbKy3bKygAWB10OoIIuQATyaNFhwgjYuoxEdmO59vw76bZi6IhNNKmXNHIMzBF7UZzMb2Gj6bHew0rmJnljBZ45FUbtdGCjvbIxIHebWG5sK9xRf+KjIdmvLHde2VjsFsRrkBPlftmjPq+PBJI6tNCTbWFr2Gwo7smiADEHvPvqRnPeffVIIa9c1Z2VBQ1dV7EG17MjWFrkK4JtfwFctUlFH0C6JYpjJ1pAt1l7A2v/LVdbEjcGrZxhMwl6trCPJa6Zr5ib+1a3rzqstFQ0rih1JkMI4EXVyRufpJZLqyrbrJXddQ4NwHsfXeg4PMI40mR3MT9crI0faa7MFYORqC5Gl75Qbi9qtXroNDRB3ZGCU5pjJGSJwBlVl7KhSlixINyLG42LEXNrmnKDknjyuFmyhDmDMigANdixN75iLX3q8zUN07zSuKDswGPx7SGFihBjsz6rYkSRM2XXbsNvblS/E8eQYlZjG+VSWy/R579UY76tYDtHneucVkyXGbS1z91ZHHOZNr5fDnVMpfSLoRb7HnE+mizYfFROkjF2fqSBFlRRYxB+1e4ZbkgN61nOlPSqObh+Hw6I6vDkLM2Tq7LDJGcpDEk3cEXG1LcWQDqdth/tyrM8R4lmbIFDW3JPPlp3+dDYs1Nvx/9paNieH4iGCXLhevEqyCNSyyrGnYKu1jZXPatsvja90k6bQYrBzxYRJVOKYNI0wVQmYKGCgMczEIB3C5NzscZhMNH1WoBDdkncKwN1JHLeqWNcxHnfYHkfAd9Gwan0V/2oRLiYJRDieqSCWGRCIQ7OWiZGUdbawyMDcj29jWd4R0pSLikmOaObqneVwgWPrPpEKre75b6/WrOxsGFzYE8uX5flXGRV1uNNQCalkUTZ8H6YwxcUmxjRzZJVZQgCZx1hjIzAvlH8vk3dV7C9KEGHxUcaSCSbGvi4mOTIl50mQOQ979jWwI8a+YzYzW2bfu76u4Cc3AN720P+9Syan2MdOYWxSSdVMAsMkZB6q5MjxMCv0lito253203sbhfE1eIwyI5QyCRShTMLOJMrhiB7Q3F9Dytc/NsNcgXFvu8q0vCJyh797+GlS2K40b3C4xjM8xjNnRY1UFMyhCxBbW1yXbYkaDWhxqwihTIbxShybrYhS3s63v2hvau8Ne6j9d1X9KvUUUOTKONGaRJEjdSJFeS7izIq2sFzEZrhOQ9neiYhriYxxsHnUKzOy5RZSoOVSdgSbAa943FnKK9lo6ImzAmMVDqhVjJXglW2V0LFqQpSnEfGrCYyqyDBaKoqguJqSz1LCXwKmFqpHNRhKKlkCZKHOwAJOwqfWilPFMRc5RsNT591VZJ6qyzHHZ0Z3jM92sNtSd+ewpLirkd+nfTrFxgmx21LffSXirXBA0GvoOQ865+/Z0VDqkZTjOIKjs77A3vSfAYQsfidz4+/aneNgVQTJqeSg7eZFKZsQ5FlyoO5dL+Z3NWxlYHAuHiSQ9gXN9G8fHzri9rVTdfqkaeg5G3KlkGDF7liefeT6VbM7jRVAHha/qaNi6k5YwPauPsj4CqEljsNT4cvAUSaZ25et9KAWO3Pnbb3067EaCxQhdTYt3HW3jblTnhce99wL/ABpdho/efTzPzplgTZj/AG6fOmbAvB9A1r+FNIcUAB5fOkET2Hr8BTHAQ5rM3mB4958aNiNGx4JizzNhy32rSxvWIwj5SCD/AL8xWq4biLirIyKpIZo1FBoY1FSQVaVE81dzVzLXrUSGASjIKClGSkCgyUZCe+grRloECqx76KrnvoS0QVAhOuIFydBqaXmS9ydz99WMW9lPiQKpwnS/hf1NY+RK3qasEerK0o0v3n/akHFeyLeZPr4VocWQouf1+r1lOIT5iQN9r93gKxS6ZvgrMvj1YsbX7j3+p/Vqrrgydjp8zTYx3JA8id70DELfsjYegv3eNWRnSH+MoNhxzP3n4VBiijb07/Orbwm2u3uoMeDv+tvzplKxXjKUpZ/AcgNqlHHbQcuf650xlgy6Dc6Dw7z+u+uQQD0Hxq5ToplDsnDDpb62nko3o0QsT47Vbghvrbfbyrzx9pP1tUlMVQColyo5c/T87U9wY007j76Txixv3U5wumnhTRkVyiX8EwII8yPiDTnhM9jvv86zsUoW3n86vYSchvIVZsUuJu8JLmHiDY1aFIMJitVPJ1I9RYj4E+6mAxdaIvozy6ZfroqiMZUv3ymtAMQhoyGgR0dBSkoOlGSgpRloBCrRBQlNEFQhV4o2ij7X/wCWqUcHZI/t+QqtxF7yIv2h8iPvpo2gPgL1in3Ns2w6gjJdIcYS3Vp7TE27lVfaY+H5UnMNhlX39w5nzpmYSXkYe3I2rHURRD2V/uO9vHwqBw1hZdBzPM+X41ikuzdB0hPJBc9WnL2m+r4X+saOOHKi3Ow+QpkAiAW5bAC59296qSxvKe12U3y82/uPLypkPYnMWc6DQbeNFOHCi51J2HfTd0t7IBPhsPM91VDgSxu535DTTuvvbyopAbE0i6m2rbG2th3VawPDyfa27u/zprHgwNAAKuRQgVYolUpfQFMKLUuli+lt3KT79KenQUpVvpJD9UL95+6ixV9kI4bn1v7rCmOEW+ZuV7DyXf40IrlW/cL+4fjVuJMsYHh8efxvViKpMoSTaD+75a0w4ZiLmkEr6gfaJ9+lNuFLZv13VINtizjRs+Dr9EpPIm3yq/QOGR2iQfZv79fvqzatkV0Yn6crlqnao2o0KZZKMlVwtGQEUSBhR0oKNVhKFkCIKIKgtFFSyCzq74lB/c3utanMqXHhQcJhx1pfuW1/Mj8KnjMUq86ydJNmxJ9IW4qEcrVSZKLJxJSdRVd8YjbGs7aZqimR6u9VZSBViRrag1VUXN6HQ5IrQJGtRpKpuhNMkSwgOlTBNejFhXr0bEaOs1LJkyux5OoB8CpNvgaYAGpiG9HWxG6BhQwPl8Cfyq1Ouldiit7rfhRpF7Jq2ipsyjLeXwAuflT/AILFmcDva3ppek43Y/WIHoK1PRePXN42H30mP0bK+jVju9PdXaEWqBlrbZzyxevVW6+vGejZKEgSiqtDU0RDRIFSOjhKCrUTPQIFArtRjajWFQNksOuUMfrMT8KV8RmUak2pqRcWpVxTgqSizlvQ2+VY8ifiN2JrpsxPFOmGHVstyx+yub5Unfpfhr6Mw/0tan0/RdMPKJY0va4YHUMDvY8jXz/H8EnLFcrsoYlbFdiTbS+9qEcUGuy2eSUX+q6NpgOLrMLxurAeOo9KdxXtWB6N8GljZT1bBmezdypawub6m5r6LhMOcu1Vzxav9Ro5XJdoqtJQzJRZ4qqTaUqTHcohJMZyqBxncKR4vHlSAFzu18qjw76Tjpc6ZS0KEMLgK9291qdYpvsR5YLpm5h4muxFjV/Dyq22lYXD9L4ZNHQprbXUX7y2wrSYOS4BQ3G/fTLaPorUZK4mhEVcmjup8jXMHLcWNMI0Bq5dmZ9Mx+IwpUj1NaPo81goH1v199VOKsqnXc6CmfCMiqCL3Hf40kElIbJbiNp3tS9sWL2vQ8Rjr6UpxFjV0pFEYjlsQBzqjPxcCkGJxDAnWqyxvJrSWxqRrMJLmF7VaVaWmW2i1bwmbnV9lFFsJRUWqkoY7UWBjURKD3rwY129EjINSyUHibSq2Ia9WbVCU2rJJG3H4JsRC3IkUsn4czHce4U+mkpdicSFqu6NUbZWwfCQpudT400WOwpZhsU8hsguBueQpwF7IvUU7YsotCrEqKXzwXFMcSBe4qg2IAOtWqSoRwEknDkEvWEMGAyhgdAO4rSDFdELkmNzYm4BUMBfXQjW1fQkjVvG9DbhQ3W6+RqKf8I8cX6YTD9FT1ZjLCzNmJy6k+7SmXB+Cy4c2Ul0+Na1MIR/WasRpahKV+kS1X6lTBMeelOMO1BCA1NCAbnYanyG9FOiurEvFGHXMx1y6D03oUWLc8qq8KmzmR2uczMRfxOg+NaHCKttgKXHG3Y+f9FqK+qcm9Ebh0jDU07RBViwFaNTHZm4uCnnrTGPBBRtTLeuFO+pRLFqSAbWo2djtRDhRyqeHw5G9WFJCEPVuLxoqC1SUigFHeruNKr9S42q20oUUI49e+oHsmXsBfe1VMRiKniH599K8VIaw5JNM6WGNo9iMRSbFyEm1WZpKoPMAbmqbv01pJIsyLMkdojYnXl8jvQxxSZB9KNeZF7eo5VYj4sgGrD1IqviOJRt/UvvFTX+AhJtdopS8cUaG58ACang+Oo9wUK9+a33GiOYyNLfCuLh0vewp1BteklOK9Qbgs525cvCnytSSOwIpmJaN10VJbFu9e6oHaqSzUeKarIzT9EnBoKgtQ8cl0IvbP2Ljftb/Cjqb0HFSKXCc0t7yPwIprKV6JIlEa2UaDnUsHiiW12rR4vhwy6DxpZHg9datjHVGec9nZdDX9mpPEbatQCgU6XoOORnFNYhNsQRzvXjjqV/u7DmaKkLUNg0X4uIk1cjxJpLh4mHKmuHfkau6M9MK857jVCUy30poCK6GHOgxlaFiQzPoSRV7DcMI3NHSUUV8UAN6Sh7A4qPKtK5TTGaQnypRjSV32OxrLnhXaNfHyr/ACyviBSSXBPO2VSVX+phv5D8aYTzEnermEkCisy9Nu9HMJwXDqoBiXTwF/fuTXJ8FB9Qabfr1ok0xbQc6qy4PW7M3obVbsSG1+lXEcIgINgVJ1upIOm1raAUvbAyx/y5c3Ozjl5imTDLfKT4X1+NdhlvvTRafoMmyF3DsXIz5ZFynlbUHyNO+s0quSLg2q2XW1JJdkhLoF1mtWIZKqUWCjEabVDnCsNzsNT5Des/heMu2IBW2ZmAF7WtfTl3UTpFxDqocgPblFvEJ/Ufu99IeicZfGRAbBsx8lF60wfaR5b8nlc8qjF1X8Po78UKMUmQj7S3II76MkavqhB/XdRsUbaj1HKvYdUfYWYd2h99bZY0Lj+eH3sv+ziYLvFSOBFHjmYGza39lhpfwI5H516a52qmUaN8Mm6tFX+GrUhw9alEHvrVwUEh7Myzd1QaIttpVgKKNHamYhAIQNa5cVZteuLhr0KDZTDedWAFy5jsKM0aoLnakOP4kxNlUEa2uNqDdds5/P58OPGl3J+BcbxzKOyLDx3/ACpRJ0kN7HKy81YaGqOMkB3NjSjFRe/4VlyZWcHHmy5Jbyk7NAskMv8ALfqmP9D3Kejb++uTQyJ7a6fWU5lPqKyEhI5+41KHjEkegc27uR9KzNnouN+RmlU+zWmW2t67NiCayqdITzUH4Xq1B0hi2bMvpce8UYq2dfFzoMZyym+9q7E55VT/AIrh2GkqepsfjXP4zhk3mU+Vz8hV2jL3yYP7GZY1NG0rPTdLoBoqyP5Ll/6rVTfpi50SJV8WJY+4UXj/AKVPlRibKNSa7icfHCNSGfko39e4Vi145NJu+h5KMo+FdEnv50LS8OZyvycq1gWcfijK5Zjcn4DkAOVbH9nfDiA85H2F9/aI+ArM8C4M+JkAW4X+p+Sj7z4V9Uw0CxxhEFlUWA8q18bG29mczBBylsw7i6+VUxo2lW4JLmxqOIhrYzoro8zA76q2/gavIdBzpdEeR2On50XDuVuDyquS2RI/rKy9auFaBHir8qMJapRou/DOxNVhKGq0VaIAq0QuFFybAUNaT8Zx+4v2V38TSykkuzHzeUuPj2+34Qx+MMh8OQqiwNKBxfN9wqnxTjZjFhv31jlmtnkJYc2bJcvWMOIYW4pC7EEg61Xj4+xOpOpq5LJm335H8aqck/8Ag348M8XUijJqdNPn+dAMBY2Aux1AAufdV7A8OaadI9TmYA25KTq1+WnM19QjSOErFGAuRCoIALkAjdxrc00MWx1uNx3kV2fFpcI4uMraHtdkgr3XFtPWl8gr77+7BMzHUva97cth40jx/AcPNq8Q817J+FWrDXjOkuHNK0fF2Wo5a+oYz9n0Lao7p52YfGqS/s5H/f8AP6n51Z8UyrtHz0JRokr6Nhv2eQg9uV28AFXT406wXRHCR7RZj3uS3rY6UywSYHbPmnC8FJKwWNGc/ZF/edhW44L0KY2bEGw+op19W5ela/DwBRZQFHcAAPcKtAVdDjRj2+yr4U3bJYTCoiBUUKo2AFv0aMx0rmHNScVpLkkgcY1q3mGxqug1qUpoWMQkjsaKnI8x8q4r5tDXIzY0A1a7F+CxnVytE3s5iFPdfVR6g/CnasKyfSLszH7SIw81JH4VpeGyiSNW7xr5jeqZPswcDO1lngl9eCbNUkuKGrUZDUaOpZHFYjJGSd9h5msjxhiYyOZOtNuN4nM+Tkm/maT403FqxZ530eU/Jcn5OQkvImZF1OtRxwDirOOi00qgZLaWrIX4/wBqkvRdLFamnDcTnXKd1oBYGq0ED9enVqWLMFygEntG1NFbdGxR+Vav0+t9EeFdTGJGuZJQCfsx3uB4nma4spOOy6Wysx5mw00NvEU7ePJkUC+UAabaLbXwoOHwWQmRmLO3fawBN7ACtkelR6DDhUIRSIYw66UoxuJ6tWJGlrDXUk6bUxxD3aq7Fb3OpFFGlro9g82RSxPsgW9PnV2JQapF822vPT8qB+/lZAikE+02lwq67+J5eVWxdGeUE1Q3yV4KK5FNca2v4VO1aYtPwxTg4vs6FsaKtQFSBoiBVNFlFxVYUWJ+VFEOxVJq8NDXDUIAJsaN1gNAmqK6UGEzvT6QoIpb6WaM+ftD76P0D47niYObANdSeYsL1LpzhOtwMo5oVcf6Tr8DWV4E2Rco5D486y5epnJ5cv8A55/LH/TNpE9GaXKCTsBf3VVSS2wvVXjuJKwt9rSnm6i2dbNPSDYnSUtmc7sxNCmXQ1HAfyh6/Oq8mMGaw1rmSZ41xlKbZKHhM2IZkgjaRkALAW0B2vcjxqnL0dxJn/dxC3XZc+Ts3y2ve97W9a3P7PcR+74biWKOvVJfn/2Mcklv/mK0WMw9uOYeQbSYOQeZjY3PukX4VbHCnFM9JxuDF4oybds+MHo/iCsziJsuGLCc9kdXkBL5rnWwBOl60vR/gc2GxeHjkhdZJOse1gTljU3ta+xK38xX0fpVw1YsJxWUbT4aSRh9pMM0badxCL63ofRjHRTYLDcRkOuGwkyO3l1fXMf/AG1/WrI4Ipm2PDhGS7fXZRlxYF77hipFjmzBsuXLa5N9LcztQOJRzoud4ZET6xykC+1wrEp/qAqt0VxQmnw7GxzuZD3F2R3J/wAta2MvaOPViSuUDKSSADhhcAHYGjGOyZ1HPWjFNBMVVhG5WRgqNbRibgAe40MYGcuYxE/WAZiLahToDWtwpvhMCe+aH5tVrDH/AJnN/wCmj/6zTqCI8rMQ2GlR1iMb9awuEC3JBvr3Adk6nQc6JjMDLCVMsLxlyqKTlYMzGyrmjLAEk7G1NIMb+6cSJxcysHhZVkzXWJWmzIraDIOw1zsNL+HelMWIhhZWZZcM84mWXtGWJziRPGpOawUPlVWA2AFhpdqQuzsoxcIxCm/Uvbyowl+iSaxEciq6uwKghkzg3O3ZBOtNuI8QlHDYpBIwdioLgjMRdufoK9KgGD4WoHZ6zBrbwEJ0+FWRlRTkjsrZQkhlVOsaGRY7XLEDQd7JfOo7yVFudqi7EJ1hDBLkZsrZbgkb27wR51rIGJx06kkr+7YU5bkqCZcWCQuwJAAJ52HcKVcJ4f1/C+pByl1lVG+q4dyjAHcqwB9Kb5HRV8SFjqysEKPna2VcrZmve1hb7J15W1tRJ4pIyOsjePNoCcrAnuzISAfAkXpxxLGrDjUeTROoKFuSZnJDN3L2LE8r3OlyF/FoZ4kZS4lw8sxlWQ5mkjMk3WrGTmtkDEKpA2sLCwJKyOyPGqYIa1y9BierB1q8oK8tBzVYmWqt6FECNHnVkP8AUrL7xXznhgKA33BynzB1+VfRFexrIcZKQ4iRW0zESDyYfiDWbkR6TOX+Ti3BSSs0sZB2rN9NMTYBQdhr5mnUGHt/UaxHSPF53b+8j3aVTyHUaNnPl+qj/WHnnywL4iqPCoS7E8hUeMynsIOSr6m1SxOJEEYQHtbt591YX6caONqNR9kb/o10nw2CwGKu8bTl5ZFhYn6QiNERTpscg99N8T0vwD4rB4g4mJerjnRxc9nrkjNjpyMdvWvgc+KuSSaqmcsQBqToBWiGSVVR38GScYKNeL/w+4J0ygxHDuI4YzKZmbiEUC3N5o5WlaAp4WkCj+2qvBcXDh+CT4R5FErRzKE1uxdBtpbUk1iOj3DeoBd7Z2H+IG/rRMdiu0akszMeT8jL5dYK0g3Q/pD+5TxdZcxo4II3CkFWHmAxI8q+xYnHKcNicThs2IGIFlCLlyFYurJfOQcoKknS/cDX5/xBHPap4XGNHcA3B5fnz7qXHk1VG7j8tNJTPtPAeP4aTDQRyTLC+HkVyH0DCMtbKxsDcEbXI7qlw7pRh24hPKXyxmJY0ZgwzlSCSBa4Fyd+69fI4+LrzuPiPhVhOJoeYp1lZ04rHLxm/wAPJw/D43MXE8Myyly8auIpXkVl0yXy2zC+pGl9LmrfGOLYaHAyYeKZJ2kkd0VB2Y0fEGULuQoRTYC42FgBoPmz4sd9CbiIXdhb3UyyP+FjxxXbZ9F4hxuFuFxRCQGUZLprcWJvytzpq3EFbB4EJdnhOHdlsR/KhOZbtYXvYb7mvnnAcKZTnP8ALGoH1u70rbwPdfLStWLG5dsx58qj+sezRHjECySYkSF+shiiWII4kzRPM2t9r9cBqABlJJ10VYXiHVYWBQT1sUxdlCtqmaQuAbWN1Ygf3Cq1QZKu+Ez/ADMa8T4jh3xaO6iWLqihzRlwjFiwbKRc7W0Btn7r1CfEQxYZ4I5BJnlaRAiNlijebrMttQMg2HMjQDYKWqURvpQ+JDfKGnRBnyzSHLNCifR+1E5h61/Y3UPL/gNDzk8gDMFYsoPZYjKSLDlYc78uVDKV4R08YtfZXKaf0WFmvpVedKl1NStcU1ClTNWX6fYMuIpVGovG3l7S/fWwbD32qrNhLjKw5g/P8aScLVFWSOyKODclQTuawvSaPLiGA5sD/lY16vVz8/8AlDc1LVEZTZpJNylgvcCdL1kuI41mJJr1erPBdmThxTfYrzFja9arozwhAGmuSygle4Hvrteq7I6Rq503DH+vQ3M5MSeo9+t6XYl67XqzHMxRVlHrfdQesNer1FG2KRwYg13rPCvV6ihqrwLBGpvcagMd/qi+1EiW6xkWBBNiANCDe/jqa9Xq0xLNn/Tc8MmKLlGw/Rpvg8a1dr1dCD6LpIZxYgmrKymuV6rLKwhjBFV3W1er1MQOklEvXa9RQToFHgjBGo/Wn416vUJeBj6S/dxcb21+Q50m45juqYWW+w3tyueVer1USbos1R//2Q==">
            <a:hlinkClick r:id="rId2"/>
          </p:cNvPr>
          <p:cNvSpPr>
            <a:spLocks noChangeAspect="1" noChangeArrowheads="1"/>
          </p:cNvSpPr>
          <p:nvPr/>
        </p:nvSpPr>
        <p:spPr bwMode="auto">
          <a:xfrm>
            <a:off x="3760788" y="-2133600"/>
            <a:ext cx="3743325" cy="4448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222" y="460154"/>
            <a:ext cx="4739152" cy="5632035"/>
          </a:xfrm>
          <a:prstGeom prst="rect">
            <a:avLst/>
          </a:prstGeom>
        </p:spPr>
      </p:pic>
      <p:sp>
        <p:nvSpPr>
          <p:cNvPr id="9" name="Rectangle 8"/>
          <p:cNvSpPr/>
          <p:nvPr/>
        </p:nvSpPr>
        <p:spPr>
          <a:xfrm>
            <a:off x="6554581" y="4662398"/>
            <a:ext cx="6096000" cy="1200329"/>
          </a:xfrm>
          <a:prstGeom prst="rect">
            <a:avLst/>
          </a:prstGeom>
        </p:spPr>
        <p:txBody>
          <a:bodyPr>
            <a:spAutoFit/>
          </a:bodyPr>
          <a:lstStyle/>
          <a:p>
            <a:r>
              <a:rPr lang="en-US" sz="3600" b="1" dirty="0">
                <a:solidFill>
                  <a:srgbClr val="002060"/>
                </a:solidFill>
              </a:rPr>
              <a:t> </a:t>
            </a:r>
            <a:r>
              <a:rPr lang="en-US" sz="3600" b="1" dirty="0">
                <a:solidFill>
                  <a:srgbClr val="002060"/>
                </a:solidFill>
                <a:hlinkClick r:id="rId4"/>
              </a:rPr>
              <a:t>abokov@microsoft.com</a:t>
            </a:r>
            <a:endParaRPr lang="en-US" sz="3600" b="1" dirty="0">
              <a:solidFill>
                <a:srgbClr val="002060"/>
              </a:solidFill>
            </a:endParaRPr>
          </a:p>
          <a:p>
            <a:r>
              <a:rPr lang="en-US" sz="3600" dirty="0">
                <a:solidFill>
                  <a:srgbClr val="002060"/>
                </a:solidFill>
              </a:rPr>
              <a:t> </a:t>
            </a:r>
            <a:endParaRPr lang="ru-RU" sz="3600" dirty="0">
              <a:solidFill>
                <a:srgbClr val="002060"/>
              </a:solidFill>
            </a:endParaRPr>
          </a:p>
        </p:txBody>
      </p:sp>
      <p:pic>
        <p:nvPicPr>
          <p:cNvPr id="10" name="Picture 2" descr="http://devumi.com/wp-content/uploads/2011/1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6564" y="5522809"/>
            <a:ext cx="1334355" cy="1334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upportweb.cs.bham.ac.uk/sys-local/images/emai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7172" y="4581585"/>
            <a:ext cx="873139" cy="8731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987432" y="5807422"/>
            <a:ext cx="2740879" cy="769441"/>
          </a:xfrm>
          <a:prstGeom prst="rect">
            <a:avLst/>
          </a:prstGeom>
          <a:noFill/>
        </p:spPr>
        <p:txBody>
          <a:bodyPr wrap="none" rtlCol="0">
            <a:spAutoFit/>
          </a:bodyPr>
          <a:lstStyle/>
          <a:p>
            <a:r>
              <a:rPr lang="en-US" sz="4400" b="1" dirty="0" err="1" smtClean="0">
                <a:solidFill>
                  <a:srgbClr val="00B0F0"/>
                </a:solidFill>
              </a:rPr>
              <a:t>azure_cee</a:t>
            </a:r>
            <a:endParaRPr lang="ru-RU" sz="4400" b="1" dirty="0">
              <a:solidFill>
                <a:srgbClr val="00B0F0"/>
              </a:solidFill>
            </a:endParaRPr>
          </a:p>
        </p:txBody>
      </p:sp>
    </p:spTree>
    <p:extLst>
      <p:ext uri="{BB962C8B-B14F-4D97-AF65-F5344CB8AC3E}">
        <p14:creationId xmlns:p14="http://schemas.microsoft.com/office/powerpoint/2010/main" val="209627274"/>
      </p:ext>
    </p:extLst>
  </p:cSld>
  <p:clrMapOvr>
    <a:masterClrMapping/>
  </p:clrMapOvr>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5862</TotalTime>
  <Words>350</Words>
  <Application>Microsoft Office PowerPoint</Application>
  <PresentationFormat>Widescreen</PresentationFormat>
  <Paragraphs>53</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Semibold</vt:lpstr>
      <vt:lpstr>Segoe UI Symbol</vt:lpstr>
      <vt:lpstr>Wingdings</vt:lpstr>
      <vt:lpstr>Тема Office</vt:lpstr>
      <vt:lpstr>Глобальные облачные провайдеры – pro и contra. Опыт использования облачных сервисов</vt:lpstr>
      <vt:lpstr>Облачные провайдеры – где мы сейчас</vt:lpstr>
      <vt:lpstr>Глобальные облака – кто где</vt:lpstr>
      <vt:lpstr>На самом деле все как то вот так</vt:lpstr>
      <vt:lpstr>Облако vs традиционный хостинг</vt:lpstr>
      <vt:lpstr>В клауде есть почти всё!</vt:lpstr>
      <vt:lpstr>Большие клауды съели еще не всё </vt:lpstr>
      <vt:lpstr>А разве что-нибудь еще осталось?</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Linux in Azure and other cool things</dc:title>
  <dc:creator>Alexey Bokov</dc:creator>
  <cp:lastModifiedBy>Alexey Bokov</cp:lastModifiedBy>
  <cp:revision>74</cp:revision>
  <dcterms:created xsi:type="dcterms:W3CDTF">2014-06-03T16:21:13Z</dcterms:created>
  <dcterms:modified xsi:type="dcterms:W3CDTF">2015-04-07T19:54:55Z</dcterms:modified>
</cp:coreProperties>
</file>