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1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7" r:id="rId15"/>
    <p:sldId id="281" r:id="rId16"/>
    <p:sldId id="288" r:id="rId17"/>
    <p:sldId id="289" r:id="rId18"/>
    <p:sldId id="296" r:id="rId19"/>
    <p:sldId id="294" r:id="rId20"/>
    <p:sldId id="295" r:id="rId21"/>
    <p:sldId id="297" r:id="rId22"/>
    <p:sldId id="298" r:id="rId23"/>
    <p:sldId id="299" r:id="rId24"/>
    <p:sldId id="300" r:id="rId25"/>
    <p:sldId id="291" r:id="rId26"/>
    <p:sldId id="274" r:id="rId27"/>
    <p:sldId id="293" r:id="rId28"/>
    <p:sldId id="270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56" d="100"/>
          <a:sy n="56" d="100"/>
        </p:scale>
        <p:origin x="13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be tolerated if they appear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once,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used to create polymorphic objects, and are hidden behind an inheritance relationship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rest of the system can’t see them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combination of values should be tested for each function?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objects to pack arguments into one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you spot the side effect 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side effect is the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Session.initialize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checkPassword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at certain times (in other words, when it is safe to initialize the session).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out of order, session data may be inadvertently lost.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this function append s as the footer to something?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oes it append some footer to s?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 s an input or an output?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previously set to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successfully set to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violation of command query separation.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 to deeply nested structures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 must deal with the error immediately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Separate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concerns to the right focused place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counts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not be longer than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size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0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functions that 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thing =&gt; error handling is also one thing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to add a new error type, so that you won’t need to change other classes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what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duplicate code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4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 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it’s ok to have: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code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loops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clumsy code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jot down anything pops up into your mind and then start to refactor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a writer that want’s to write a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them about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PomoTodo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for windows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out a function that is doing more than one thing: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can extract another function with a different name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that do one thing cannot be reasonably divided into sections.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Mixing level's of abstraction make's function confusing.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erisaber/CleanCod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3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Functions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It’s large, when added new type it will grow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Does more than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One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Violates the Single Responsibility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Principle (there is more than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one reason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for it to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change)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Violates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Open Closed Principle (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 must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change whenever new types are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added)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0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7741"/>
            <a:ext cx="9687393" cy="66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1143476"/>
            <a:ext cx="1188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 smtClean="0"/>
              <a:t>Function arguments</a:t>
            </a:r>
            <a:endParaRPr spc="-5" dirty="0">
              <a:latin typeface="Century Gothic"/>
              <a:cs typeface="Century 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88413"/>
              </p:ext>
            </p:extLst>
          </p:nvPr>
        </p:nvGraphicFramePr>
        <p:xfrm>
          <a:off x="457200" y="1981200"/>
          <a:ext cx="11277599" cy="4690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1433522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97167705"/>
                    </a:ext>
                  </a:extLst>
                </a:gridCol>
                <a:gridCol w="6629399">
                  <a:extLst>
                    <a:ext uri="{9D8B030D-6E8A-4147-A177-3AD203B41FA5}">
                      <a16:colId xmlns:a16="http://schemas.microsoft.com/office/drawing/2014/main" val="1043275744"/>
                    </a:ext>
                  </a:extLst>
                </a:gridCol>
              </a:tblGrid>
              <a:tr h="6125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baseline="0" dirty="0" err="1" smtClean="0"/>
                        <a:t>arg</a:t>
                      </a:r>
                      <a:r>
                        <a:rPr lang="en-US" sz="2400" baseline="0" dirty="0" smtClean="0"/>
                        <a:t>(s)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Should</a:t>
                      </a:r>
                      <a:r>
                        <a:rPr lang="en-US" sz="2400" baseline="0" dirty="0" smtClean="0"/>
                        <a:t> I use 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01426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Zero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Ideal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executeMaintainance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9978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or 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logEvent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(category: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String, action: String)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2350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Avoid where possible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sendDataToRemote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(data: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Data, url: String, port: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58094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 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recommended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makeThumbnail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(file: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File, size: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height: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width: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7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Flag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render(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isHeader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: Boolean)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This function is loudly telling us it is doing more than one thing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34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1119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Have no side effect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9" y="1134435"/>
            <a:ext cx="10040911" cy="56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81200" y="1143000"/>
            <a:ext cx="13941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Temporal coupling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when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there are two or more members of a class that need to be invoked in a particular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1" y="3960473"/>
            <a:ext cx="11897048" cy="1528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798" y="6093729"/>
            <a:ext cx="773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https://enterprisecraftsmanship.com/posts/temporal-coupling-and-immutability</a:t>
            </a:r>
          </a:p>
        </p:txBody>
      </p:sp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Output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i="1" dirty="0" err="1">
                <a:solidFill>
                  <a:schemeClr val="bg1"/>
                </a:solidFill>
                <a:latin typeface="Century Gothic"/>
                <a:cs typeface="Century Gothic"/>
              </a:rPr>
              <a:t>appendFooter</a:t>
            </a:r>
            <a:r>
              <a:rPr lang="en-US" sz="4000" i="1" dirty="0">
                <a:solidFill>
                  <a:schemeClr val="bg1"/>
                </a:solidFill>
                <a:latin typeface="Century Gothic"/>
                <a:cs typeface="Century Gothic"/>
              </a:rPr>
              <a:t>(s);</a:t>
            </a:r>
            <a:endParaRPr sz="40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92986" y="43434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public void 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StringBuffer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 report</a:t>
            </a:r>
            <a:r>
              <a:rPr lang="en-US" sz="32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892986" y="530585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report.appendFooter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0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Consider this signature: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public 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boolean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 set(String attribute, String value</a:t>
            </a:r>
            <a:r>
              <a:rPr lang="en-US" sz="3200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);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  <a:endParaRPr lang="en-US" sz="3200" dirty="0"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if (set("username", "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unclebob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"))...</a:t>
            </a:r>
          </a:p>
        </p:txBody>
      </p:sp>
    </p:spTree>
    <p:extLst>
      <p:ext uri="{BB962C8B-B14F-4D97-AF65-F5344CB8AC3E}">
        <p14:creationId xmlns:p14="http://schemas.microsoft.com/office/powerpoint/2010/main" val="683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8518262" cy="21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0" y="1143476"/>
            <a:ext cx="1645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Prefer Exceptions to Returning Error Codes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8892915" cy="435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753" y="2667000"/>
            <a:ext cx="7076607" cy="2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Small, </a:t>
            </a:r>
            <a:r>
              <a:rPr lang="en-US" sz="3600" spc="-5" dirty="0" smtClean="0"/>
              <a:t>small</a:t>
            </a:r>
            <a:r>
              <a:rPr lang="en-US" spc="-5" dirty="0" smtClean="0"/>
              <a:t>, </a:t>
            </a:r>
            <a:r>
              <a:rPr lang="en-US" sz="2800" spc="-5" dirty="0" smtClean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first rule of functions is that they should be small. 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second rule of functions is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that they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should be smaller than that.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457200"/>
            <a:ext cx="1211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Extract Try/Catch Blocks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9544987" cy="52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Error Handling Is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 nothing else than error handling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at the very first line of function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Nothing else after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catch/finally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blocks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31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57600" y="1143476"/>
            <a:ext cx="15084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The Error.java Dependency Magnet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5562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happens if we add a new error?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74385"/>
            <a:ext cx="4595972" cy="29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Don’t Repeat </a:t>
            </a:r>
            <a:r>
              <a:rPr lang="en-US" spc="-5" dirty="0" smtClean="0"/>
              <a:t>Yourself (DRY)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Costs: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Change every occurrence when one is changed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Bloat codebase with long and twisted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Root of all evil !</a:t>
            </a:r>
          </a:p>
        </p:txBody>
      </p:sp>
    </p:spTree>
    <p:extLst>
      <p:ext uri="{BB962C8B-B14F-4D97-AF65-F5344CB8AC3E}">
        <p14:creationId xmlns:p14="http://schemas.microsoft.com/office/powerpoint/2010/main" val="185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43476"/>
            <a:ext cx="9369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How Do You Write Functions Like 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5192" y="3733800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dirty="0" smtClean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lang="en-US" sz="4000" dirty="0" smtClean="0">
                <a:solidFill>
                  <a:srgbClr val="FFFF00"/>
                </a:solidFill>
                <a:latin typeface="Century Gothic"/>
                <a:cs typeface="Century Gothic"/>
              </a:rPr>
              <a:t>iteration rule </a:t>
            </a:r>
            <a:r>
              <a:rPr lang="en-US" sz="40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reach a good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69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1143000"/>
            <a:ext cx="1287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Best practices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Set of proven techniques for a particular problem.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Eg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. Security, Network, Database, Cache, …</a:t>
            </a:r>
          </a:p>
        </p:txBody>
      </p:sp>
    </p:spTree>
    <p:extLst>
      <p:ext uri="{BB962C8B-B14F-4D97-AF65-F5344CB8AC3E}">
        <p14:creationId xmlns:p14="http://schemas.microsoft.com/office/powerpoint/2010/main" val="37642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modoro Technique - A Detailed Beginner's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8185030" cy="68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Practice</a:t>
            </a:r>
            <a:r>
              <a:rPr lang="en-US" spc="-5" dirty="0" smtClean="0"/>
              <a:t>: Checklist for PR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Create a list of measurements to check when you’re done with a task and created a pull request (merge request) to be reviewed by your colleague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Definition of done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We have a list of </a:t>
            </a:r>
            <a:r>
              <a:rPr lang="en-US" sz="3200" dirty="0" smtClean="0">
                <a:solidFill>
                  <a:srgbClr val="00B050"/>
                </a:solidFill>
                <a:latin typeface="Century Gothic"/>
                <a:cs typeface="Century Gothic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don’t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to be checked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Naming + Functions chapters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8240" y="6023349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https://github.com/javaherisaber/CleanCode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Small, </a:t>
            </a:r>
            <a:r>
              <a:rPr lang="en-US" sz="3600" spc="-5" dirty="0"/>
              <a:t>small</a:t>
            </a:r>
            <a:r>
              <a:rPr lang="en-US" spc="-5" dirty="0"/>
              <a:t>, </a:t>
            </a:r>
            <a:r>
              <a:rPr lang="en-US" sz="2800" spc="-5" dirty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286000"/>
            <a:ext cx="6325998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286000"/>
            <a:ext cx="0" cy="32766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799" y="5791200"/>
            <a:ext cx="632599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30718" y="3724244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 20 Lines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601980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120 Characters (Max)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335284"/>
            <a:ext cx="6173597" cy="31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476"/>
            <a:ext cx="11427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Blocks and Indenting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if/when/while/switch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 =&gt; One line long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1 or 2 Indentation level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1026" name="Picture 2" descr="Python Indentation - Ask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76771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Do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Functions should do one thing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well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only.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8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399"/>
            <a:ext cx="9473784" cy="6524785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914400" y="609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04407" y="2895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14400" y="5638801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75489" y="4343400"/>
            <a:ext cx="3530184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Sections </a:t>
            </a:r>
            <a:r>
              <a:rPr lang="en-US" sz="2800" dirty="0">
                <a:solidFill>
                  <a:schemeClr val="tx1"/>
                </a:solidFill>
              </a:rPr>
              <a:t>within function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19600" y="1143476"/>
            <a:ext cx="1584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One Level of Abstraction per Function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146614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High level of abstraction</a:t>
            </a:r>
            <a:r>
              <a:rPr lang="en-US" sz="3200" dirty="0">
                <a:latin typeface="Century Gothic"/>
                <a:cs typeface="Century Gothic"/>
              </a:rPr>
              <a:t/>
            </a:r>
            <a:br>
              <a:rPr lang="en-US" sz="3200" dirty="0">
                <a:latin typeface="Century Gothic"/>
                <a:cs typeface="Century Gothic"/>
              </a:rPr>
            </a:br>
            <a:r>
              <a:rPr lang="en-US" sz="3200" i="1" dirty="0" err="1" smtClean="0">
                <a:solidFill>
                  <a:srgbClr val="FFFF00"/>
                </a:solidFill>
                <a:latin typeface="Century Gothic"/>
                <a:cs typeface="Century Gothic"/>
              </a:rPr>
              <a:t>getHtml</a:t>
            </a:r>
            <a:r>
              <a:rPr lang="en-US" sz="32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intermediate level of abstraction</a:t>
            </a:r>
            <a:b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String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pagePathName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 =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PathParser.render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</a:t>
            </a:r>
            <a:r>
              <a:rPr lang="en-US" sz="28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);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2800" i="1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remarkably low 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level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.append("\n")</a:t>
            </a:r>
            <a:endParaRPr lang="en-US" sz="3200" i="1" dirty="0" smtClean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09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The Stepdown Rule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Reading Code from Top to 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Bottom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469900" indent="-457200"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Read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program as though it were a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set of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TO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paragraphs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82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10881144" cy="45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834</Words>
  <Application>Microsoft Office PowerPoint</Application>
  <PresentationFormat>Widescreen</PresentationFormat>
  <Paragraphs>170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Roboto</vt:lpstr>
      <vt:lpstr>Office Theme</vt:lpstr>
      <vt:lpstr>Chapter 3  Functions</vt:lpstr>
      <vt:lpstr>Small, small, small</vt:lpstr>
      <vt:lpstr>Small, small, small</vt:lpstr>
      <vt:lpstr>Blocks and Indenting</vt:lpstr>
      <vt:lpstr>Do one thing</vt:lpstr>
      <vt:lpstr>PowerPoint Presentation</vt:lpstr>
      <vt:lpstr>One Level of Abstraction per Function</vt:lpstr>
      <vt:lpstr>The Stepdown Rule</vt:lpstr>
      <vt:lpstr>Switch Statements</vt:lpstr>
      <vt:lpstr>Switch Statements</vt:lpstr>
      <vt:lpstr>PowerPoint Presentation</vt:lpstr>
      <vt:lpstr>Function arguments</vt:lpstr>
      <vt:lpstr>Flag arguments</vt:lpstr>
      <vt:lpstr>Have no side effect</vt:lpstr>
      <vt:lpstr>Vocabulary: Temporal coupling</vt:lpstr>
      <vt:lpstr>Output arguments</vt:lpstr>
      <vt:lpstr>Command Query Separation</vt:lpstr>
      <vt:lpstr>Command Query Separation</vt:lpstr>
      <vt:lpstr>Prefer Exceptions to Returning Error Codes</vt:lpstr>
      <vt:lpstr>Extract Try/Catch Blocks</vt:lpstr>
      <vt:lpstr>Error Handling Is One Thing</vt:lpstr>
      <vt:lpstr>The Error.java Dependency Magnet</vt:lpstr>
      <vt:lpstr>Don’t Repeat Yourself (DRY)</vt:lpstr>
      <vt:lpstr>How Do You Write Functions Like This?</vt:lpstr>
      <vt:lpstr>Vocabulary: Best practices</vt:lpstr>
      <vt:lpstr>PowerPoint Presentation</vt:lpstr>
      <vt:lpstr>Practice: Checklist for PR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37</cp:revision>
  <dcterms:created xsi:type="dcterms:W3CDTF">2020-12-22T17:14:37Z</dcterms:created>
  <dcterms:modified xsi:type="dcterms:W3CDTF">2021-01-02T15:59:06Z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