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EB516-9C0F-4769-A022-290599B9D4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E8780CA-7B5C-4594-98DE-F6C3016AE6CF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The purpose of this exercise is to predict future churn customers, impact of percentage price discount of churn and revenues impact of the discount on business.</a:t>
          </a:r>
          <a:endParaRPr lang="en-GB" dirty="0"/>
        </a:p>
      </dgm:t>
    </dgm:pt>
    <dgm:pt modelId="{D9C8F0A8-7913-4B0D-BB7B-8C0B6A38DB55}" type="parTrans" cxnId="{41FC8074-2019-4077-A9B5-A526E3EB3B87}">
      <dgm:prSet/>
      <dgm:spPr/>
      <dgm:t>
        <a:bodyPr/>
        <a:lstStyle/>
        <a:p>
          <a:endParaRPr lang="en-GB"/>
        </a:p>
      </dgm:t>
    </dgm:pt>
    <dgm:pt modelId="{C5A4191E-650D-4127-94DD-25649994BB50}" type="sibTrans" cxnId="{41FC8074-2019-4077-A9B5-A526E3EB3B87}">
      <dgm:prSet/>
      <dgm:spPr/>
      <dgm:t>
        <a:bodyPr/>
        <a:lstStyle/>
        <a:p>
          <a:endParaRPr lang="en-GB"/>
        </a:p>
      </dgm:t>
    </dgm:pt>
    <dgm:pt modelId="{107783E9-A462-45D8-A65E-3DCB797E00FC}" type="pres">
      <dgm:prSet presAssocID="{17BEB516-9C0F-4769-A022-290599B9D469}" presName="linear" presStyleCnt="0">
        <dgm:presLayoutVars>
          <dgm:animLvl val="lvl"/>
          <dgm:resizeHandles val="exact"/>
        </dgm:presLayoutVars>
      </dgm:prSet>
      <dgm:spPr/>
    </dgm:pt>
    <dgm:pt modelId="{C772FF4D-FAE4-43A3-9EBD-09BEFD17A7B3}" type="pres">
      <dgm:prSet presAssocID="{9E8780CA-7B5C-4594-98DE-F6C3016AE6C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051A940-0F41-4841-8195-0EB8A77FDA66}" type="presOf" srcId="{9E8780CA-7B5C-4594-98DE-F6C3016AE6CF}" destId="{C772FF4D-FAE4-43A3-9EBD-09BEFD17A7B3}" srcOrd="0" destOrd="0" presId="urn:microsoft.com/office/officeart/2005/8/layout/vList2"/>
    <dgm:cxn modelId="{0531FD65-3068-45B0-BAEE-1B3C9866D38D}" type="presOf" srcId="{17BEB516-9C0F-4769-A022-290599B9D469}" destId="{107783E9-A462-45D8-A65E-3DCB797E00FC}" srcOrd="0" destOrd="0" presId="urn:microsoft.com/office/officeart/2005/8/layout/vList2"/>
    <dgm:cxn modelId="{41FC8074-2019-4077-A9B5-A526E3EB3B87}" srcId="{17BEB516-9C0F-4769-A022-290599B9D469}" destId="{9E8780CA-7B5C-4594-98DE-F6C3016AE6CF}" srcOrd="0" destOrd="0" parTransId="{D9C8F0A8-7913-4B0D-BB7B-8C0B6A38DB55}" sibTransId="{C5A4191E-650D-4127-94DD-25649994BB50}"/>
    <dgm:cxn modelId="{F32663A2-6921-4581-BCB6-67EDE0A0991A}" type="presParOf" srcId="{107783E9-A462-45D8-A65E-3DCB797E00FC}" destId="{C772FF4D-FAE4-43A3-9EBD-09BEFD17A7B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2C6EBF-44A0-433B-9750-8AC59222185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5CA8364-8605-4273-AC1B-B6063540191B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Results of hypothesis test</a:t>
          </a:r>
          <a:endParaRPr lang="en-GB" dirty="0"/>
        </a:p>
      </dgm:t>
    </dgm:pt>
    <dgm:pt modelId="{B119B692-5909-4D0D-A0C0-0A95F6191551}" type="parTrans" cxnId="{C0C3025F-BB9E-481B-A7BE-BB6CF48F66BB}">
      <dgm:prSet/>
      <dgm:spPr/>
      <dgm:t>
        <a:bodyPr/>
        <a:lstStyle/>
        <a:p>
          <a:endParaRPr lang="en-GB"/>
        </a:p>
      </dgm:t>
    </dgm:pt>
    <dgm:pt modelId="{6DD6E202-3F75-497D-9FB0-686A27414B7A}" type="sibTrans" cxnId="{C0C3025F-BB9E-481B-A7BE-BB6CF48F66BB}">
      <dgm:prSet/>
      <dgm:spPr/>
      <dgm:t>
        <a:bodyPr/>
        <a:lstStyle/>
        <a:p>
          <a:endParaRPr lang="en-GB"/>
        </a:p>
      </dgm:t>
    </dgm:pt>
    <dgm:pt modelId="{344A653B-DF61-4F8A-9DCF-7AB3AB32B74B}">
      <dgm:prSet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sz="1800" dirty="0"/>
            <a:t>This study is based entirely on data that is currently accessible.</a:t>
          </a:r>
          <a:endParaRPr lang="en-GB" sz="1800" dirty="0"/>
        </a:p>
      </dgm:t>
    </dgm:pt>
    <dgm:pt modelId="{57A6D918-512B-4D30-B667-2A2046A5B82B}" type="parTrans" cxnId="{D4871D78-AD31-49B2-9682-D27DA5AD28E9}">
      <dgm:prSet/>
      <dgm:spPr/>
      <dgm:t>
        <a:bodyPr/>
        <a:lstStyle/>
        <a:p>
          <a:endParaRPr lang="en-GB"/>
        </a:p>
      </dgm:t>
    </dgm:pt>
    <dgm:pt modelId="{D57397A8-83FF-4A48-B75B-D2861933753E}" type="sibTrans" cxnId="{D4871D78-AD31-49B2-9682-D27DA5AD28E9}">
      <dgm:prSet/>
      <dgm:spPr/>
      <dgm:t>
        <a:bodyPr/>
        <a:lstStyle/>
        <a:p>
          <a:endParaRPr lang="en-GB"/>
        </a:p>
      </dgm:t>
    </dgm:pt>
    <dgm:pt modelId="{81A056F9-8478-4C7E-9FBC-B4032E6DAF50}">
      <dgm:prSet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sz="1800" dirty="0"/>
            <a:t> According to the data, 10% of total customers churn.
Because the sensitivity of the service price to churn is minimal, a discount has little effect on turnover.
The leading driver of churn is net margin and 12-month consumption.
Consideration of the profit margin on power subscriptions is also a significant factor.
Time appears to be important, particularly the number of active months, duration, and the number of months since they last changed their contract.</a:t>
          </a:r>
          <a:endParaRPr lang="en-GB" sz="1800" dirty="0"/>
        </a:p>
      </dgm:t>
    </dgm:pt>
    <dgm:pt modelId="{B89183CC-659D-41FE-B6F9-5A67670F2F2C}" type="parTrans" cxnId="{D8265133-5C64-49DC-B541-48AC4507ACA5}">
      <dgm:prSet/>
      <dgm:spPr/>
      <dgm:t>
        <a:bodyPr/>
        <a:lstStyle/>
        <a:p>
          <a:endParaRPr lang="en-GB"/>
        </a:p>
      </dgm:t>
    </dgm:pt>
    <dgm:pt modelId="{7BFC1575-BA73-4EE2-B811-877D184CB454}" type="sibTrans" cxnId="{D8265133-5C64-49DC-B541-48AC4507ACA5}">
      <dgm:prSet/>
      <dgm:spPr/>
      <dgm:t>
        <a:bodyPr/>
        <a:lstStyle/>
        <a:p>
          <a:endParaRPr lang="en-GB"/>
        </a:p>
      </dgm:t>
    </dgm:pt>
    <dgm:pt modelId="{2DBD2379-2D25-4973-8534-6A8EE92C66A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Recommended solutions</a:t>
          </a:r>
          <a:endParaRPr lang="en-GB" dirty="0"/>
        </a:p>
      </dgm:t>
    </dgm:pt>
    <dgm:pt modelId="{0270751A-EC3A-48DF-99E3-1FC0C47631E0}" type="parTrans" cxnId="{71DC160E-89DD-4446-A9CB-FC07B5CEC434}">
      <dgm:prSet/>
      <dgm:spPr/>
      <dgm:t>
        <a:bodyPr/>
        <a:lstStyle/>
        <a:p>
          <a:endParaRPr lang="en-GB"/>
        </a:p>
      </dgm:t>
    </dgm:pt>
    <dgm:pt modelId="{B311A78A-DC88-4120-8D7C-E24FC6BA6D4B}" type="sibTrans" cxnId="{71DC160E-89DD-4446-A9CB-FC07B5CEC434}">
      <dgm:prSet/>
      <dgm:spPr/>
      <dgm:t>
        <a:bodyPr/>
        <a:lstStyle/>
        <a:p>
          <a:endParaRPr lang="en-GB"/>
        </a:p>
      </dgm:t>
    </dgm:pt>
    <dgm:pt modelId="{F5C8E456-74CA-47F5-87E9-4E315272A181}">
      <dgm:prSet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dirty="0"/>
            <a:t>Additional data is required.
Other options, such as bettering customer relations, can be implemented.
Individual/group-tailored solutions are possible.</a:t>
          </a:r>
          <a:endParaRPr lang="en-GB" dirty="0"/>
        </a:p>
      </dgm:t>
    </dgm:pt>
    <dgm:pt modelId="{E58E679B-7300-4183-A31A-4BB99CE6130C}" type="parTrans" cxnId="{E8FD13F2-F2C4-4A65-8267-5950AC3F29E0}">
      <dgm:prSet/>
      <dgm:spPr/>
      <dgm:t>
        <a:bodyPr/>
        <a:lstStyle/>
        <a:p>
          <a:endParaRPr lang="en-GB"/>
        </a:p>
      </dgm:t>
    </dgm:pt>
    <dgm:pt modelId="{29017006-2C3B-43CF-829D-77EB3D59F36E}" type="sibTrans" cxnId="{E8FD13F2-F2C4-4A65-8267-5950AC3F29E0}">
      <dgm:prSet/>
      <dgm:spPr/>
      <dgm:t>
        <a:bodyPr/>
        <a:lstStyle/>
        <a:p>
          <a:endParaRPr lang="en-GB"/>
        </a:p>
      </dgm:t>
    </dgm:pt>
    <dgm:pt modelId="{CCD5A73F-E66B-4DF4-A926-04C44619A3FC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Data Requirements</a:t>
          </a:r>
          <a:endParaRPr lang="en-GB" dirty="0"/>
        </a:p>
      </dgm:t>
    </dgm:pt>
    <dgm:pt modelId="{F48F94F5-82D0-4F74-9F09-2F93EFA4A4A8}" type="parTrans" cxnId="{3EF00388-B25B-4A1F-AAB9-8EEC06EF16CA}">
      <dgm:prSet/>
      <dgm:spPr/>
      <dgm:t>
        <a:bodyPr/>
        <a:lstStyle/>
        <a:p>
          <a:endParaRPr lang="en-GB"/>
        </a:p>
      </dgm:t>
    </dgm:pt>
    <dgm:pt modelId="{2BEC2FC8-030D-44E2-A0E0-BF9C1528C097}" type="sibTrans" cxnId="{3EF00388-B25B-4A1F-AAB9-8EEC06EF16CA}">
      <dgm:prSet/>
      <dgm:spPr/>
      <dgm:t>
        <a:bodyPr/>
        <a:lstStyle/>
        <a:p>
          <a:endParaRPr lang="en-GB"/>
        </a:p>
      </dgm:t>
    </dgm:pt>
    <dgm:pt modelId="{1B08DB7F-BFC7-4772-9F1A-EA6169F709F4}">
      <dgm:prSet/>
      <dgm:spPr>
        <a:solidFill>
          <a:schemeClr val="accent4">
            <a:lumMod val="7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dirty="0"/>
            <a:t>The average cost of a product in several areas of interest.
Price of a competitor.
Customer feedback and compliance records are both important.</a:t>
          </a:r>
          <a:endParaRPr lang="en-GB" dirty="0"/>
        </a:p>
      </dgm:t>
    </dgm:pt>
    <dgm:pt modelId="{13CCE3AB-7D88-41A9-A528-5726746EFA3B}" type="parTrans" cxnId="{F6091A52-AE32-42F2-B8CE-8335D3CE3774}">
      <dgm:prSet/>
      <dgm:spPr/>
      <dgm:t>
        <a:bodyPr/>
        <a:lstStyle/>
        <a:p>
          <a:endParaRPr lang="en-GB"/>
        </a:p>
      </dgm:t>
    </dgm:pt>
    <dgm:pt modelId="{1E077A21-BABC-43C1-BEE2-CF53D11A4E20}" type="sibTrans" cxnId="{F6091A52-AE32-42F2-B8CE-8335D3CE3774}">
      <dgm:prSet/>
      <dgm:spPr/>
      <dgm:t>
        <a:bodyPr/>
        <a:lstStyle/>
        <a:p>
          <a:endParaRPr lang="en-GB"/>
        </a:p>
      </dgm:t>
    </dgm:pt>
    <dgm:pt modelId="{15240A67-045D-4AD6-90A1-4D700D82C486}" type="pres">
      <dgm:prSet presAssocID="{F92C6EBF-44A0-433B-9750-8AC59222185F}" presName="Name0" presStyleCnt="0">
        <dgm:presLayoutVars>
          <dgm:dir/>
          <dgm:animLvl val="lvl"/>
          <dgm:resizeHandles val="exact"/>
        </dgm:presLayoutVars>
      </dgm:prSet>
      <dgm:spPr/>
    </dgm:pt>
    <dgm:pt modelId="{83C49448-C72E-4128-97FE-6B92A4670FFD}" type="pres">
      <dgm:prSet presAssocID="{F5CA8364-8605-4273-AC1B-B6063540191B}" presName="linNode" presStyleCnt="0"/>
      <dgm:spPr/>
    </dgm:pt>
    <dgm:pt modelId="{18E22C9C-E253-4B7D-8144-5F6576B41A28}" type="pres">
      <dgm:prSet presAssocID="{F5CA8364-8605-4273-AC1B-B6063540191B}" presName="parentText" presStyleLbl="node1" presStyleIdx="0" presStyleCnt="3" custScaleX="62969" custScaleY="145273">
        <dgm:presLayoutVars>
          <dgm:chMax val="1"/>
          <dgm:bulletEnabled val="1"/>
        </dgm:presLayoutVars>
      </dgm:prSet>
      <dgm:spPr/>
    </dgm:pt>
    <dgm:pt modelId="{3D25D4BB-BB81-44BC-AEB8-3C7E0FE443C8}" type="pres">
      <dgm:prSet presAssocID="{F5CA8364-8605-4273-AC1B-B6063540191B}" presName="descendantText" presStyleLbl="alignAccFollowNode1" presStyleIdx="0" presStyleCnt="3" custScaleX="134525" custScaleY="191950">
        <dgm:presLayoutVars>
          <dgm:bulletEnabled val="1"/>
        </dgm:presLayoutVars>
      </dgm:prSet>
      <dgm:spPr/>
    </dgm:pt>
    <dgm:pt modelId="{8A80C669-137F-427A-A923-F44F35A7FBAC}" type="pres">
      <dgm:prSet presAssocID="{6DD6E202-3F75-497D-9FB0-686A27414B7A}" presName="sp" presStyleCnt="0"/>
      <dgm:spPr/>
    </dgm:pt>
    <dgm:pt modelId="{6178528B-500D-4041-A9E0-350FF689EA71}" type="pres">
      <dgm:prSet presAssocID="{2DBD2379-2D25-4973-8534-6A8EE92C66A6}" presName="linNode" presStyleCnt="0"/>
      <dgm:spPr/>
    </dgm:pt>
    <dgm:pt modelId="{07195E53-6CAE-4FA1-BDC8-1799C9E744FE}" type="pres">
      <dgm:prSet presAssocID="{2DBD2379-2D25-4973-8534-6A8EE92C66A6}" presName="parentText" presStyleLbl="node1" presStyleIdx="1" presStyleCnt="3" custScaleX="98070">
        <dgm:presLayoutVars>
          <dgm:chMax val="1"/>
          <dgm:bulletEnabled val="1"/>
        </dgm:presLayoutVars>
      </dgm:prSet>
      <dgm:spPr/>
    </dgm:pt>
    <dgm:pt modelId="{011FFC9E-38B3-4DAE-994E-28230111F103}" type="pres">
      <dgm:prSet presAssocID="{2DBD2379-2D25-4973-8534-6A8EE92C66A6}" presName="descendantText" presStyleLbl="alignAccFollowNode1" presStyleIdx="1" presStyleCnt="3" custScaleX="147704" custScaleY="78624">
        <dgm:presLayoutVars>
          <dgm:bulletEnabled val="1"/>
        </dgm:presLayoutVars>
      </dgm:prSet>
      <dgm:spPr/>
    </dgm:pt>
    <dgm:pt modelId="{81870467-8B9B-4E11-A4EF-79B253A13806}" type="pres">
      <dgm:prSet presAssocID="{B311A78A-DC88-4120-8D7C-E24FC6BA6D4B}" presName="sp" presStyleCnt="0"/>
      <dgm:spPr/>
    </dgm:pt>
    <dgm:pt modelId="{40907756-F296-479F-9DBE-3E8E81092DE7}" type="pres">
      <dgm:prSet presAssocID="{CCD5A73F-E66B-4DF4-A926-04C44619A3FC}" presName="linNode" presStyleCnt="0"/>
      <dgm:spPr/>
    </dgm:pt>
    <dgm:pt modelId="{A24003DE-2494-41EE-BC9B-7D55AC6DEB10}" type="pres">
      <dgm:prSet presAssocID="{CCD5A73F-E66B-4DF4-A926-04C44619A3FC}" presName="parentText" presStyleLbl="node1" presStyleIdx="2" presStyleCnt="3" custScaleX="95270">
        <dgm:presLayoutVars>
          <dgm:chMax val="1"/>
          <dgm:bulletEnabled val="1"/>
        </dgm:presLayoutVars>
      </dgm:prSet>
      <dgm:spPr/>
    </dgm:pt>
    <dgm:pt modelId="{318519E3-8120-4D66-9ADD-EC8E44D378A1}" type="pres">
      <dgm:prSet presAssocID="{CCD5A73F-E66B-4DF4-A926-04C44619A3FC}" presName="descendantText" presStyleLbl="alignAccFollowNode1" presStyleIdx="2" presStyleCnt="3" custScaleX="114654" custScaleY="85660">
        <dgm:presLayoutVars>
          <dgm:bulletEnabled val="1"/>
        </dgm:presLayoutVars>
      </dgm:prSet>
      <dgm:spPr/>
    </dgm:pt>
  </dgm:ptLst>
  <dgm:cxnLst>
    <dgm:cxn modelId="{71DC160E-89DD-4446-A9CB-FC07B5CEC434}" srcId="{F92C6EBF-44A0-433B-9750-8AC59222185F}" destId="{2DBD2379-2D25-4973-8534-6A8EE92C66A6}" srcOrd="1" destOrd="0" parTransId="{0270751A-EC3A-48DF-99E3-1FC0C47631E0}" sibTransId="{B311A78A-DC88-4120-8D7C-E24FC6BA6D4B}"/>
    <dgm:cxn modelId="{956C0B19-A89A-4A1C-8A45-A06EFCA7B17E}" type="presOf" srcId="{F92C6EBF-44A0-433B-9750-8AC59222185F}" destId="{15240A67-045D-4AD6-90A1-4D700D82C486}" srcOrd="0" destOrd="0" presId="urn:microsoft.com/office/officeart/2005/8/layout/vList5"/>
    <dgm:cxn modelId="{0586E619-A2A0-4764-B86C-8188F3475634}" type="presOf" srcId="{81A056F9-8478-4C7E-9FBC-B4032E6DAF50}" destId="{3D25D4BB-BB81-44BC-AEB8-3C7E0FE443C8}" srcOrd="0" destOrd="1" presId="urn:microsoft.com/office/officeart/2005/8/layout/vList5"/>
    <dgm:cxn modelId="{D8265133-5C64-49DC-B541-48AC4507ACA5}" srcId="{F5CA8364-8605-4273-AC1B-B6063540191B}" destId="{81A056F9-8478-4C7E-9FBC-B4032E6DAF50}" srcOrd="1" destOrd="0" parTransId="{B89183CC-659D-41FE-B6F9-5A67670F2F2C}" sibTransId="{7BFC1575-BA73-4EE2-B811-877D184CB454}"/>
    <dgm:cxn modelId="{C0C3025F-BB9E-481B-A7BE-BB6CF48F66BB}" srcId="{F92C6EBF-44A0-433B-9750-8AC59222185F}" destId="{F5CA8364-8605-4273-AC1B-B6063540191B}" srcOrd="0" destOrd="0" parTransId="{B119B692-5909-4D0D-A0C0-0A95F6191551}" sibTransId="{6DD6E202-3F75-497D-9FB0-686A27414B7A}"/>
    <dgm:cxn modelId="{F6091A52-AE32-42F2-B8CE-8335D3CE3774}" srcId="{CCD5A73F-E66B-4DF4-A926-04C44619A3FC}" destId="{1B08DB7F-BFC7-4772-9F1A-EA6169F709F4}" srcOrd="0" destOrd="0" parTransId="{13CCE3AB-7D88-41A9-A528-5726746EFA3B}" sibTransId="{1E077A21-BABC-43C1-BEE2-CF53D11A4E20}"/>
    <dgm:cxn modelId="{D4871D78-AD31-49B2-9682-D27DA5AD28E9}" srcId="{F5CA8364-8605-4273-AC1B-B6063540191B}" destId="{344A653B-DF61-4F8A-9DCF-7AB3AB32B74B}" srcOrd="0" destOrd="0" parTransId="{57A6D918-512B-4D30-B667-2A2046A5B82B}" sibTransId="{D57397A8-83FF-4A48-B75B-D2861933753E}"/>
    <dgm:cxn modelId="{F4547987-C50C-446A-A48E-824FF3BDE9E8}" type="presOf" srcId="{344A653B-DF61-4F8A-9DCF-7AB3AB32B74B}" destId="{3D25D4BB-BB81-44BC-AEB8-3C7E0FE443C8}" srcOrd="0" destOrd="0" presId="urn:microsoft.com/office/officeart/2005/8/layout/vList5"/>
    <dgm:cxn modelId="{3EF00388-B25B-4A1F-AAB9-8EEC06EF16CA}" srcId="{F92C6EBF-44A0-433B-9750-8AC59222185F}" destId="{CCD5A73F-E66B-4DF4-A926-04C44619A3FC}" srcOrd="2" destOrd="0" parTransId="{F48F94F5-82D0-4F74-9F09-2F93EFA4A4A8}" sibTransId="{2BEC2FC8-030D-44E2-A0E0-BF9C1528C097}"/>
    <dgm:cxn modelId="{89687BA5-E993-4779-88BD-46FD2D7FDEC7}" type="presOf" srcId="{CCD5A73F-E66B-4DF4-A926-04C44619A3FC}" destId="{A24003DE-2494-41EE-BC9B-7D55AC6DEB10}" srcOrd="0" destOrd="0" presId="urn:microsoft.com/office/officeart/2005/8/layout/vList5"/>
    <dgm:cxn modelId="{167809C6-9FCC-4814-80DC-CE4FEFC621D5}" type="presOf" srcId="{F5CA8364-8605-4273-AC1B-B6063540191B}" destId="{18E22C9C-E253-4B7D-8144-5F6576B41A28}" srcOrd="0" destOrd="0" presId="urn:microsoft.com/office/officeart/2005/8/layout/vList5"/>
    <dgm:cxn modelId="{A81B3BCA-E35C-45A6-B8C8-A59F7F6102F7}" type="presOf" srcId="{1B08DB7F-BFC7-4772-9F1A-EA6169F709F4}" destId="{318519E3-8120-4D66-9ADD-EC8E44D378A1}" srcOrd="0" destOrd="0" presId="urn:microsoft.com/office/officeart/2005/8/layout/vList5"/>
    <dgm:cxn modelId="{F079E8F1-69CF-4837-B832-EEC1A5A09F45}" type="presOf" srcId="{F5C8E456-74CA-47F5-87E9-4E315272A181}" destId="{011FFC9E-38B3-4DAE-994E-28230111F103}" srcOrd="0" destOrd="0" presId="urn:microsoft.com/office/officeart/2005/8/layout/vList5"/>
    <dgm:cxn modelId="{E8FD13F2-F2C4-4A65-8267-5950AC3F29E0}" srcId="{2DBD2379-2D25-4973-8534-6A8EE92C66A6}" destId="{F5C8E456-74CA-47F5-87E9-4E315272A181}" srcOrd="0" destOrd="0" parTransId="{E58E679B-7300-4183-A31A-4BB99CE6130C}" sibTransId="{29017006-2C3B-43CF-829D-77EB3D59F36E}"/>
    <dgm:cxn modelId="{948110FE-5FE7-4F9D-BA52-C6F5279802B6}" type="presOf" srcId="{2DBD2379-2D25-4973-8534-6A8EE92C66A6}" destId="{07195E53-6CAE-4FA1-BDC8-1799C9E744FE}" srcOrd="0" destOrd="0" presId="urn:microsoft.com/office/officeart/2005/8/layout/vList5"/>
    <dgm:cxn modelId="{13C57FF7-F6CC-40BF-8CFE-9ACA28A8FA9A}" type="presParOf" srcId="{15240A67-045D-4AD6-90A1-4D700D82C486}" destId="{83C49448-C72E-4128-97FE-6B92A4670FFD}" srcOrd="0" destOrd="0" presId="urn:microsoft.com/office/officeart/2005/8/layout/vList5"/>
    <dgm:cxn modelId="{1CECB257-6D5A-4801-8281-3FE80C58D441}" type="presParOf" srcId="{83C49448-C72E-4128-97FE-6B92A4670FFD}" destId="{18E22C9C-E253-4B7D-8144-5F6576B41A28}" srcOrd="0" destOrd="0" presId="urn:microsoft.com/office/officeart/2005/8/layout/vList5"/>
    <dgm:cxn modelId="{05304FBE-22A6-4FA9-9E74-9DE5A2E5CBA0}" type="presParOf" srcId="{83C49448-C72E-4128-97FE-6B92A4670FFD}" destId="{3D25D4BB-BB81-44BC-AEB8-3C7E0FE443C8}" srcOrd="1" destOrd="0" presId="urn:microsoft.com/office/officeart/2005/8/layout/vList5"/>
    <dgm:cxn modelId="{298AD796-7DE4-4BDD-B6FD-B8053109022F}" type="presParOf" srcId="{15240A67-045D-4AD6-90A1-4D700D82C486}" destId="{8A80C669-137F-427A-A923-F44F35A7FBAC}" srcOrd="1" destOrd="0" presId="urn:microsoft.com/office/officeart/2005/8/layout/vList5"/>
    <dgm:cxn modelId="{A8CE1A68-EA27-47A4-926A-DD3E6B45DEA5}" type="presParOf" srcId="{15240A67-045D-4AD6-90A1-4D700D82C486}" destId="{6178528B-500D-4041-A9E0-350FF689EA71}" srcOrd="2" destOrd="0" presId="urn:microsoft.com/office/officeart/2005/8/layout/vList5"/>
    <dgm:cxn modelId="{BA87B5CD-8FB6-4A4D-8E9F-CE94154AFC08}" type="presParOf" srcId="{6178528B-500D-4041-A9E0-350FF689EA71}" destId="{07195E53-6CAE-4FA1-BDC8-1799C9E744FE}" srcOrd="0" destOrd="0" presId="urn:microsoft.com/office/officeart/2005/8/layout/vList5"/>
    <dgm:cxn modelId="{D8FE9910-8CA3-4AD6-88BC-D1E2A72D1C4B}" type="presParOf" srcId="{6178528B-500D-4041-A9E0-350FF689EA71}" destId="{011FFC9E-38B3-4DAE-994E-28230111F103}" srcOrd="1" destOrd="0" presId="urn:microsoft.com/office/officeart/2005/8/layout/vList5"/>
    <dgm:cxn modelId="{C27A35C4-D348-43CC-9E0A-A47307C79B49}" type="presParOf" srcId="{15240A67-045D-4AD6-90A1-4D700D82C486}" destId="{81870467-8B9B-4E11-A4EF-79B253A13806}" srcOrd="3" destOrd="0" presId="urn:microsoft.com/office/officeart/2005/8/layout/vList5"/>
    <dgm:cxn modelId="{5838527C-8701-48AE-B335-28324B37ACB3}" type="presParOf" srcId="{15240A67-045D-4AD6-90A1-4D700D82C486}" destId="{40907756-F296-479F-9DBE-3E8E81092DE7}" srcOrd="4" destOrd="0" presId="urn:microsoft.com/office/officeart/2005/8/layout/vList5"/>
    <dgm:cxn modelId="{FC280876-0193-4B84-AB2F-0A6C1A1CC630}" type="presParOf" srcId="{40907756-F296-479F-9DBE-3E8E81092DE7}" destId="{A24003DE-2494-41EE-BC9B-7D55AC6DEB10}" srcOrd="0" destOrd="0" presId="urn:microsoft.com/office/officeart/2005/8/layout/vList5"/>
    <dgm:cxn modelId="{EDF0610E-0CA3-4546-9284-66E956E11F7B}" type="presParOf" srcId="{40907756-F296-479F-9DBE-3E8E81092DE7}" destId="{318519E3-8120-4D66-9ADD-EC8E44D378A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2FF4D-FAE4-43A3-9EBD-09BEFD17A7B3}">
      <dsp:nvSpPr>
        <dsp:cNvPr id="0" name=""/>
        <dsp:cNvSpPr/>
      </dsp:nvSpPr>
      <dsp:spPr>
        <a:xfrm>
          <a:off x="0" y="54157"/>
          <a:ext cx="10515600" cy="91494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purpose of this exercise is to predict future churn customers, impact of percentage price discount of churn and revenues impact of the discount on business.</a:t>
          </a:r>
          <a:endParaRPr lang="en-GB" sz="2300" kern="1200" dirty="0"/>
        </a:p>
      </dsp:txBody>
      <dsp:txXfrm>
        <a:off x="44664" y="98821"/>
        <a:ext cx="10426272" cy="825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5D4BB-BB81-44BC-AEB8-3C7E0FE443C8}">
      <dsp:nvSpPr>
        <dsp:cNvPr id="0" name=""/>
        <dsp:cNvSpPr/>
      </dsp:nvSpPr>
      <dsp:spPr>
        <a:xfrm rot="5400000">
          <a:off x="5393078" y="-3123778"/>
          <a:ext cx="2361981" cy="8612700"/>
        </a:xfrm>
        <a:prstGeom prst="round2Same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800" kern="1200" dirty="0"/>
            <a:t>This study is based entirely on data that is currently accessible.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800" kern="1200" dirty="0"/>
            <a:t> According to the data, 10% of total customers churn.
Because the sensitivity of the service price to churn is minimal, a discount has little effect on turnover.
The leading driver of churn is net margin and 12-month consumption.
Consideration of the profit margin on power subscriptions is also a significant factor.
Time appears to be important, particularly the number of active months, duration, and the number of months since they last changed their contract.</a:t>
          </a:r>
          <a:endParaRPr lang="en-GB" sz="1800" kern="1200" dirty="0"/>
        </a:p>
      </dsp:txBody>
      <dsp:txXfrm rot="-5400000">
        <a:off x="2267719" y="116883"/>
        <a:ext cx="8497398" cy="2131377"/>
      </dsp:txXfrm>
    </dsp:sp>
    <dsp:sp modelId="{18E22C9C-E253-4B7D-8144-5F6576B41A28}">
      <dsp:nvSpPr>
        <dsp:cNvPr id="0" name=""/>
        <dsp:cNvSpPr/>
      </dsp:nvSpPr>
      <dsp:spPr>
        <a:xfrm>
          <a:off x="18" y="65313"/>
          <a:ext cx="2267700" cy="223451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Results of hypothesis test</a:t>
          </a:r>
          <a:endParaRPr lang="en-GB" sz="3100" kern="1200" dirty="0"/>
        </a:p>
      </dsp:txBody>
      <dsp:txXfrm>
        <a:off x="109098" y="174393"/>
        <a:ext cx="2049540" cy="2016355"/>
      </dsp:txXfrm>
    </dsp:sp>
    <dsp:sp modelId="{011FFC9E-38B3-4DAE-994E-28230111F103}">
      <dsp:nvSpPr>
        <dsp:cNvPr id="0" name=""/>
        <dsp:cNvSpPr/>
      </dsp:nvSpPr>
      <dsp:spPr>
        <a:xfrm rot="5400000">
          <a:off x="6440038" y="-753779"/>
          <a:ext cx="967483" cy="7926646"/>
        </a:xfrm>
        <a:prstGeom prst="round2SameRect">
          <a:avLst/>
        </a:prstGeom>
        <a:solidFill>
          <a:schemeClr val="accent4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700" kern="1200" dirty="0"/>
            <a:t>Additional data is required.
Other options, such as bettering customer relations, can be implemented.
Individual/group-tailored solutions are possible.</a:t>
          </a:r>
          <a:endParaRPr lang="en-GB" sz="1700" kern="1200" dirty="0"/>
        </a:p>
      </dsp:txBody>
      <dsp:txXfrm rot="-5400000">
        <a:off x="2960457" y="2773031"/>
        <a:ext cx="7879417" cy="873025"/>
      </dsp:txXfrm>
    </dsp:sp>
    <dsp:sp modelId="{07195E53-6CAE-4FA1-BDC8-1799C9E744FE}">
      <dsp:nvSpPr>
        <dsp:cNvPr id="0" name=""/>
        <dsp:cNvSpPr/>
      </dsp:nvSpPr>
      <dsp:spPr>
        <a:xfrm>
          <a:off x="18" y="2440469"/>
          <a:ext cx="2960437" cy="1538148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Recommended solutions</a:t>
          </a:r>
          <a:endParaRPr lang="en-GB" sz="3100" kern="1200" dirty="0"/>
        </a:p>
      </dsp:txBody>
      <dsp:txXfrm>
        <a:off x="75104" y="2515555"/>
        <a:ext cx="2810265" cy="1387976"/>
      </dsp:txXfrm>
    </dsp:sp>
    <dsp:sp modelId="{318519E3-8120-4D66-9ADD-EC8E44D378A1}">
      <dsp:nvSpPr>
        <dsp:cNvPr id="0" name=""/>
        <dsp:cNvSpPr/>
      </dsp:nvSpPr>
      <dsp:spPr>
        <a:xfrm rot="5400000">
          <a:off x="6656671" y="1111722"/>
          <a:ext cx="1054062" cy="7425757"/>
        </a:xfrm>
        <a:prstGeom prst="round2SameRect">
          <a:avLst/>
        </a:prstGeom>
        <a:solidFill>
          <a:schemeClr val="accent4">
            <a:lumMod val="7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700" kern="1200" dirty="0"/>
            <a:t>The average cost of a product in several areas of interest.
Price of a competitor.
Customer feedback and compliance records are both important.</a:t>
          </a:r>
          <a:endParaRPr lang="en-GB" sz="1700" kern="1200" dirty="0"/>
        </a:p>
      </dsp:txBody>
      <dsp:txXfrm rot="-5400000">
        <a:off x="3470824" y="4349025"/>
        <a:ext cx="7374302" cy="951152"/>
      </dsp:txXfrm>
    </dsp:sp>
    <dsp:sp modelId="{A24003DE-2494-41EE-BC9B-7D55AC6DEB10}">
      <dsp:nvSpPr>
        <dsp:cNvPr id="0" name=""/>
        <dsp:cNvSpPr/>
      </dsp:nvSpPr>
      <dsp:spPr>
        <a:xfrm>
          <a:off x="18" y="4055526"/>
          <a:ext cx="3470805" cy="1538148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Requirements</a:t>
          </a:r>
          <a:endParaRPr lang="en-GB" sz="3100" kern="1200" dirty="0"/>
        </a:p>
      </dsp:txBody>
      <dsp:txXfrm>
        <a:off x="75104" y="4130612"/>
        <a:ext cx="3320633" cy="1387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A9FB-9D76-475B-93F7-3DEA92C1A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C4DC0-960A-4EE3-853C-87F7BB713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52BDB-E8C4-4D65-8CBD-E04F1421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A253-DF33-429F-BD37-0B6C74735C5B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783D3-49B7-4B3B-9054-6C0A38A8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EF15-96AF-436F-93BD-03A6737C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7B16-F0BB-4BA1-8771-DADE1702D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26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FD94-C905-4322-83AC-79701823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DAB28-7850-42FD-B9BD-773DB8FBA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87306-7C09-40D7-A271-2281FF89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A253-DF33-429F-BD37-0B6C74735C5B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E3506-DE52-4DBF-A8D3-39715D4C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66908-A7A7-405F-9061-06E29A58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7B16-F0BB-4BA1-8771-DADE1702D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74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7C49F-E10C-405C-9DAB-E93E07DB0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7D1FD-7910-4A72-ABD6-7FA6AE172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D5BFC-FF18-4ECB-9DB7-2CE82EF9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A253-DF33-429F-BD37-0B6C74735C5B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53DE2-81C1-451F-A9DA-5D568498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96CB6-BE99-4625-AE21-D7A50FEB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7B16-F0BB-4BA1-8771-DADE1702D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03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CB96-08BA-46B4-B270-8B3E4A99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7AB0-BD8D-46B2-BCD0-347DECE5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B7AE3-B9D7-4B9A-BCA6-E86D047E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A253-DF33-429F-BD37-0B6C74735C5B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8B61-2916-477A-9DBC-2F6E73A0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43C75-D8FC-4D16-AECC-BE94A08A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7B16-F0BB-4BA1-8771-DADE1702D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75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5D90-D097-48A8-BF0F-22807837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567B9-9AA5-40BD-8E36-9FB92E922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724D0-5B53-4635-81BB-DD93EA37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A253-DF33-429F-BD37-0B6C74735C5B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CA8D-35E8-49E3-A302-43EF54C2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AF2C-B720-4204-AFB2-52EF696F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7B16-F0BB-4BA1-8771-DADE1702D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89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FD22-0D53-4E6D-B544-06BD98B4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8B335-F1B6-41C9-9898-AA8359FFA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0E429-F167-45DC-883E-9AE63F288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50B77-0468-44B1-A1DC-11349B13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A253-DF33-429F-BD37-0B6C74735C5B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078DA-DBED-49F2-858D-20E9AEED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B172C-C2D7-4D83-B333-39F10E93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7B16-F0BB-4BA1-8771-DADE1702D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4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177A-F045-49FC-AD25-2E33672D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2DA65-454A-4FCB-99C3-7D994DB6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3DF36-FE02-4BFC-B358-D572E092F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43FA6-56A1-42FE-9832-6204A9B96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6689B-6DF0-48F9-8C8B-2134D4088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FA8BB-F1CA-4550-A3C6-D78E26F6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A253-DF33-429F-BD37-0B6C74735C5B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8499B-C943-4E9E-9503-178CFB5F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DF413-C009-4845-BDA1-71FAC2A2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7B16-F0BB-4BA1-8771-DADE1702D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89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F2BE-E6FE-433B-BC71-8DE151CB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E5AEC-C318-4553-9B2B-E6775D5C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A253-DF33-429F-BD37-0B6C74735C5B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A3284-0A23-4DBA-A301-BE30D1C5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2EEFE-9DAE-4E2C-89BA-E9B48A2B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7B16-F0BB-4BA1-8771-DADE1702D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74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65907-AA4F-4BB7-88AE-10F915CC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A253-DF33-429F-BD37-0B6C74735C5B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A2F54-DF28-4058-969D-50439D8B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4E375-C49F-4582-A377-A072905C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7B16-F0BB-4BA1-8771-DADE1702D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84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169D-FA6D-45C6-8054-8499FA3B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5C44-9E70-471C-A330-E207415DB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A0F41-7E03-4B43-9D9F-ED1B7838C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FB439-C652-4184-AB45-23B10BE8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A253-DF33-429F-BD37-0B6C74735C5B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B091D-0CE2-4C38-86D0-A49E02DE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20688-8DA1-4113-9022-F906173A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7B16-F0BB-4BA1-8771-DADE1702D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91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5B96-577C-4E16-9EB4-39762D7B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0E031-908C-4AD0-BAF7-B7C43391D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09F93-A7D3-41B3-84B4-456504EA2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4B9CC-1CE6-4532-B3F8-7A5B1156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A253-DF33-429F-BD37-0B6C74735C5B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51884-C55D-40FB-80F9-A89ABA3E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A8EC3-37DB-40E1-9B8D-200A8FB0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7B16-F0BB-4BA1-8771-DADE1702D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29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CCD10-006C-4C23-A932-BD41B9B7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59B69-3320-4EE3-92AA-5688BB46D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B666D-0BA6-4517-8E2D-3F003C4F5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A253-DF33-429F-BD37-0B6C74735C5B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FC73-032C-4884-B311-1430F0031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9FFFA-35A6-4BA4-B3F3-24321D6B7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A7B16-F0BB-4BA1-8771-DADE1702D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63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300C9A3-AE7F-4B8B-B9BF-D15F5D8479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2661560"/>
              </p:ext>
            </p:extLst>
          </p:nvPr>
        </p:nvGraphicFramePr>
        <p:xfrm>
          <a:off x="838200" y="1"/>
          <a:ext cx="10515600" cy="102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D496F6-8697-4257-8B69-98954819C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533935"/>
              </p:ext>
            </p:extLst>
          </p:nvPr>
        </p:nvGraphicFramePr>
        <p:xfrm>
          <a:off x="838200" y="1262744"/>
          <a:ext cx="10896600" cy="5595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6026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193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purpose of this exercise is to predict future churn costumers, impact of percentage price discount of churn and revenues impact of the discount on business.</dc:title>
  <dc:creator>medinatapampa@yahoo.com</dc:creator>
  <cp:lastModifiedBy>medinatapampa@yahoo.com</cp:lastModifiedBy>
  <cp:revision>7</cp:revision>
  <dcterms:created xsi:type="dcterms:W3CDTF">2022-02-23T14:54:59Z</dcterms:created>
  <dcterms:modified xsi:type="dcterms:W3CDTF">2022-02-25T07:02:08Z</dcterms:modified>
</cp:coreProperties>
</file>