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a0dc51eb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a0dc51eb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a0dc51eb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a0dc51eb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a0dc51eb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a0dc51eb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a0dc51eb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a0dc51eb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a0dc51eb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a0dc51eb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a0dc51eb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a0dc51eb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a0dc51e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a0dc51e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a0dc51e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a0dc51e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a0dc51eb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a0dc51eb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a0dc51eb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a0dc51eb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a0dc51eb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a0dc51eb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a0dc51eb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a0dc51eb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a0dc51eb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a0dc51eb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a0dc51eb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a0dc51eb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دانش فنی تخصصی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1" algn="r">
              <a:spcBef>
                <a:spcPts val="0"/>
              </a:spcBef>
              <a:spcAft>
                <a:spcPts val="0"/>
              </a:spcAft>
              <a:buNone/>
            </a:pPr>
            <a:r>
              <a:rPr lang="en"/>
              <a:t>پودمان اول </a:t>
            </a:r>
            <a:endParaRPr/>
          </a:p>
          <a:p>
            <a:pPr indent="0" lvl="0" marL="0" rtl="1" algn="r">
              <a:spcBef>
                <a:spcPts val="0"/>
              </a:spcBef>
              <a:spcAft>
                <a:spcPts val="0"/>
              </a:spcAft>
              <a:buNone/>
            </a:pPr>
            <a:r>
              <a:rPr lang="en"/>
              <a:t>دسته بندی و انتخاب شبکه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604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فرکانس را توضیح دهید ؟</a:t>
            </a:r>
            <a:endParaRPr/>
          </a:p>
        </p:txBody>
      </p:sp>
      <p:sp>
        <p:nvSpPr>
          <p:cNvPr id="200" name="Google Shape;200;p22"/>
          <p:cNvSpPr txBox="1"/>
          <p:nvPr>
            <p:ph idx="1" type="body"/>
          </p:nvPr>
        </p:nvSpPr>
        <p:spPr>
          <a:xfrm>
            <a:off x="1351250" y="938075"/>
            <a:ext cx="7038900" cy="7968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
              <a:t>تعداد تکرار یک سیگنال در واحد زمان را فرکانس می نامند . فرکانس سیگنال ها را با واحد هرتز () سنجیده می شود . یک هرتز معادل یک بار تکرار سیگنال در ثانیه است .</a:t>
            </a:r>
            <a:endParaRPr/>
          </a:p>
        </p:txBody>
      </p:sp>
      <p:sp>
        <p:nvSpPr>
          <p:cNvPr id="201" name="Google Shape;201;p22"/>
          <p:cNvSpPr txBox="1"/>
          <p:nvPr>
            <p:ph type="title"/>
          </p:nvPr>
        </p:nvSpPr>
        <p:spPr>
          <a:xfrm>
            <a:off x="1495975" y="1851213"/>
            <a:ext cx="7038900" cy="604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باند فرکانسی را توضیح دهید ؟</a:t>
            </a:r>
            <a:endParaRPr/>
          </a:p>
        </p:txBody>
      </p:sp>
      <p:sp>
        <p:nvSpPr>
          <p:cNvPr id="202" name="Google Shape;202;p22"/>
          <p:cNvSpPr txBox="1"/>
          <p:nvPr>
            <p:ph idx="1" type="body"/>
          </p:nvPr>
        </p:nvSpPr>
        <p:spPr>
          <a:xfrm>
            <a:off x="46050" y="2571750"/>
            <a:ext cx="8851500" cy="2901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به محدوده مشخصی از فرکانس ها  یک باند فرکانسی گفته میشود .</a:t>
            </a:r>
            <a:endParaRPr/>
          </a:p>
          <a:p>
            <a:pPr indent="0" lvl="0" marL="0" rtl="1" algn="r">
              <a:spcBef>
                <a:spcPts val="1200"/>
              </a:spcBef>
              <a:spcAft>
                <a:spcPts val="0"/>
              </a:spcAft>
              <a:buNone/>
            </a:pPr>
            <a:r>
              <a:rPr lang="en"/>
              <a:t>گوش انسان فقط قادر به شنیدن محدوده مشخصی از فرکانس ها است . برای مثال انسان نمی تواند صدای پای مورچه را بشنود چون فرکانس آن بسیار پایین است .</a:t>
            </a:r>
            <a:endParaRPr/>
          </a:p>
          <a:p>
            <a:pPr indent="0" lvl="0" marL="0" rtl="1" algn="r">
              <a:spcBef>
                <a:spcPts val="1200"/>
              </a:spcBef>
              <a:spcAft>
                <a:spcPts val="0"/>
              </a:spcAft>
              <a:buNone/>
            </a:pPr>
            <a:r>
              <a:rPr lang="en"/>
              <a:t>برای مثال باند فرکانسی رادیوی FM فرکانس های بین ۸۸ مگاهرتز تا ۱۰۸ مگاهرتز است و دستگاه گیرنده رادیویی FM </a:t>
            </a:r>
            <a:r>
              <a:rPr lang="en"/>
              <a:t> فقط قادر به دریافت سیگنال های بین این محدوده است.</a:t>
            </a:r>
            <a:endParaRPr/>
          </a:p>
          <a:p>
            <a:pPr indent="0" lvl="0" marL="0" rtl="1" algn="r">
              <a:spcBef>
                <a:spcPts val="1200"/>
              </a:spcBef>
              <a:spcAft>
                <a:spcPts val="0"/>
              </a:spcAft>
              <a:buNone/>
            </a:pPr>
            <a:r>
              <a:t/>
            </a:r>
            <a:endParaRPr/>
          </a:p>
          <a:p>
            <a:pPr indent="0" lvl="0" marL="0" rtl="1" algn="r">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573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پهنای باند را توضیح دهید ؟</a:t>
            </a:r>
            <a:endParaRPr/>
          </a:p>
        </p:txBody>
      </p:sp>
      <p:sp>
        <p:nvSpPr>
          <p:cNvPr id="208" name="Google Shape;208;p23"/>
          <p:cNvSpPr txBox="1"/>
          <p:nvPr>
            <p:ph idx="1" type="body"/>
          </p:nvPr>
        </p:nvSpPr>
        <p:spPr>
          <a:xfrm>
            <a:off x="237975" y="1053200"/>
            <a:ext cx="87057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b="1" lang="en" sz="1800"/>
              <a:t>در علم مخابرات پهنای باند فرکانسی بدین صورت تعریف میشود</a:t>
            </a:r>
            <a:r>
              <a:rPr lang="en"/>
              <a:t> </a:t>
            </a:r>
            <a:r>
              <a:rPr lang="en" sz="1800"/>
              <a:t>: هر سیستم انتقال   توانایی محدودی در انتقال امواج دارد .یه صورتی که پایین ترین و بالا ترین فرکانس پهنای باند نامیده میشود  </a:t>
            </a:r>
            <a:r>
              <a:rPr b="1" lang="en" sz="1900"/>
              <a:t>اما در علم رایانه تعریف پهنای باند:</a:t>
            </a:r>
            <a:r>
              <a:rPr lang="en" sz="1800"/>
              <a:t> به معنی  نرخ ارسال اطلاعات در رسانه است . به بیان ساده تر پهنای باند حداکثر تعداد بیت هایی است که میتواند به طور هم زمان از رسانه منتقل شود .</a:t>
            </a:r>
            <a:endParaRPr sz="1800"/>
          </a:p>
          <a:p>
            <a:pPr indent="0" lvl="0" marL="0" rtl="1" algn="r">
              <a:spcBef>
                <a:spcPts val="1200"/>
              </a:spcBef>
              <a:spcAft>
                <a:spcPts val="0"/>
              </a:spcAft>
              <a:buNone/>
            </a:pPr>
            <a:r>
              <a:t/>
            </a:r>
            <a:endParaRPr sz="1800"/>
          </a:p>
          <a:p>
            <a:pPr indent="0" lvl="0" marL="0" rtl="1" algn="r">
              <a:spcBef>
                <a:spcPts val="1200"/>
              </a:spcBef>
              <a:spcAft>
                <a:spcPts val="1200"/>
              </a:spcAft>
              <a:buNone/>
            </a:pPr>
            <a:r>
              <a:rPr b="1" lang="en" sz="1800"/>
              <a:t>در واقع پهنای باند ظرفیت انتقال اطلاعات به وسیله است که با واحد بیت بر ثانیه</a:t>
            </a:r>
            <a:r>
              <a:rPr b="1" lang="en" sz="1800"/>
              <a:t>(Bit Per Second)</a:t>
            </a:r>
            <a:r>
              <a:rPr b="1" lang="en" sz="1800"/>
              <a:t> (BPS)سنجیده میشود .</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59125" y="401425"/>
            <a:ext cx="7038900" cy="596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نویز چیست ؟</a:t>
            </a:r>
            <a:endParaRPr/>
          </a:p>
        </p:txBody>
      </p:sp>
      <p:sp>
        <p:nvSpPr>
          <p:cNvPr id="214" name="Google Shape;214;p24"/>
          <p:cNvSpPr txBox="1"/>
          <p:nvPr>
            <p:ph idx="1" type="body"/>
          </p:nvPr>
        </p:nvSpPr>
        <p:spPr>
          <a:xfrm>
            <a:off x="153900" y="1328400"/>
            <a:ext cx="8836200" cy="3815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sz="1800"/>
              <a:t>نویز عامل مخربی است که  شکل یا مقدار سیگنال ارسالی را تغییر می دهد . این تغییر شکل سبب می شود اطلاعات ارسال شده قابل تشخیص نباشد یا تشخیص آنها مشکل باشد </a:t>
            </a:r>
            <a:r>
              <a:rPr lang="en"/>
              <a:t>.</a:t>
            </a:r>
            <a:endParaRPr/>
          </a:p>
          <a:p>
            <a:pPr indent="0" lvl="0" marL="0" rtl="1" algn="r">
              <a:spcBef>
                <a:spcPts val="1200"/>
              </a:spcBef>
              <a:spcAft>
                <a:spcPts val="0"/>
              </a:spcAft>
              <a:buNone/>
            </a:pPr>
            <a:r>
              <a:rPr b="1" lang="en" sz="1800"/>
              <a:t> نسبت سیگنال به نویز یکی از معیار های ارزیابی سیستم های ارتباطی است </a:t>
            </a:r>
            <a:r>
              <a:rPr lang="en" sz="1800"/>
              <a:t>.</a:t>
            </a:r>
            <a:endParaRPr sz="1800"/>
          </a:p>
          <a:p>
            <a:pPr indent="0" lvl="0" marL="0" rtl="1" algn="r">
              <a:spcBef>
                <a:spcPts val="1200"/>
              </a:spcBef>
              <a:spcAft>
                <a:spcPts val="0"/>
              </a:spcAft>
              <a:buNone/>
            </a:pPr>
            <a:r>
              <a:rPr lang="en" sz="1800"/>
              <a:t>هرچه این عدد بزرگتر باشد یعنی میزان دخالت نویز کمتر است و سیگنال ها کمتر دچار خرابی شده اند .</a:t>
            </a:r>
            <a:endParaRPr sz="1800"/>
          </a:p>
          <a:p>
            <a:pPr indent="0" lvl="0" marL="0" rtl="1" algn="r">
              <a:spcBef>
                <a:spcPts val="1200"/>
              </a:spcBef>
              <a:spcAft>
                <a:spcPts val="1200"/>
              </a:spcAft>
              <a:buNone/>
            </a:pPr>
            <a:r>
              <a:rPr b="1" lang="en" sz="2200"/>
              <a:t>نکته: </a:t>
            </a:r>
            <a:r>
              <a:rPr lang="en" sz="1800"/>
              <a:t>سرعت انتقال اطلاعات با پهنای باند ارتباط مستقیم و با نویز ارتباط معکوس دارد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604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عوامل ایجاد نویز را بنویسید ؟</a:t>
            </a:r>
            <a:endParaRPr/>
          </a:p>
        </p:txBody>
      </p:sp>
      <p:sp>
        <p:nvSpPr>
          <p:cNvPr id="220" name="Google Shape;220;p25"/>
          <p:cNvSpPr txBox="1"/>
          <p:nvPr>
            <p:ph idx="1" type="body"/>
          </p:nvPr>
        </p:nvSpPr>
        <p:spPr>
          <a:xfrm>
            <a:off x="107850" y="997950"/>
            <a:ext cx="8928300" cy="4015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b="1" lang="en" sz="1800"/>
              <a:t>همشنوایی :</a:t>
            </a:r>
            <a:r>
              <a:rPr lang="en" sz="1700"/>
              <a:t>به اثر گذاری میدان مغناطیسی یک کابل در کابل مجاور آن هم شنوایی گفته میشود این نویز ها می توانند به وسیله کابل های برق فشار قوی یا رعد و برق ایجاد شوند .</a:t>
            </a:r>
            <a:endParaRPr sz="1700"/>
          </a:p>
          <a:p>
            <a:pPr indent="0" lvl="0" marL="0" rtl="1" algn="r">
              <a:spcBef>
                <a:spcPts val="1200"/>
              </a:spcBef>
              <a:spcAft>
                <a:spcPts val="0"/>
              </a:spcAft>
              <a:buNone/>
            </a:pPr>
            <a:r>
              <a:t/>
            </a:r>
            <a:endParaRPr sz="1700"/>
          </a:p>
          <a:p>
            <a:pPr indent="0" lvl="0" marL="0" rtl="1" algn="r">
              <a:spcBef>
                <a:spcPts val="1200"/>
              </a:spcBef>
              <a:spcAft>
                <a:spcPts val="0"/>
              </a:spcAft>
              <a:buNone/>
            </a:pPr>
            <a:r>
              <a:rPr b="1" lang="en" sz="1800"/>
              <a:t>حرارتی</a:t>
            </a:r>
            <a:r>
              <a:rPr b="1" lang="en" sz="1800"/>
              <a:t>: </a:t>
            </a:r>
            <a:r>
              <a:rPr lang="en" sz="1700"/>
              <a:t>حرارت باعث میشود تا الکترون ها به صورت تصادفی حرکت کنند . این حرکت ممکن است باعث تغییر در اندازه و شکل سیگنال شود .</a:t>
            </a:r>
            <a:endParaRPr sz="1700"/>
          </a:p>
          <a:p>
            <a:pPr indent="0" lvl="0" marL="0" rtl="1" algn="r">
              <a:spcBef>
                <a:spcPts val="1200"/>
              </a:spcBef>
              <a:spcAft>
                <a:spcPts val="0"/>
              </a:spcAft>
              <a:buNone/>
            </a:pPr>
            <a:r>
              <a:t/>
            </a:r>
            <a:endParaRPr sz="1700"/>
          </a:p>
          <a:p>
            <a:pPr indent="0" lvl="0" marL="0" rtl="1" algn="r">
              <a:spcBef>
                <a:spcPts val="1200"/>
              </a:spcBef>
              <a:spcAft>
                <a:spcPts val="1200"/>
              </a:spcAft>
              <a:buNone/>
            </a:pPr>
            <a:r>
              <a:rPr b="1" lang="en" sz="1800"/>
              <a:t>القایی: </a:t>
            </a:r>
            <a:r>
              <a:rPr lang="en" sz="1700"/>
              <a:t>نویز القایی از موتور های مکانیکی مانند موتور ماشین یا وسایل الکتریکی مانند موتور های برقی موجود در لوازم آشپزخانه تولید میشوند . این وسایل مانند یک آنتن فرستنده عمل کرده و نویز ارسال میکنند و کابل شبکه مانند آنتن گیرنده عمل میکند و نویز را دریافت میکند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63625"/>
            <a:ext cx="7038900" cy="6195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رسانه های انتقال </a:t>
            </a:r>
            <a:endParaRPr/>
          </a:p>
        </p:txBody>
      </p:sp>
      <p:sp>
        <p:nvSpPr>
          <p:cNvPr id="226" name="Google Shape;226;p26"/>
          <p:cNvSpPr txBox="1"/>
          <p:nvPr>
            <p:ph idx="1" type="body"/>
          </p:nvPr>
        </p:nvSpPr>
        <p:spPr>
          <a:xfrm>
            <a:off x="177000" y="713850"/>
            <a:ext cx="8790000" cy="43605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sz="1800"/>
              <a:t>برای برقراری ارتباط بین دو رایانه لازم است تا داده ها به وسیله ی سیگنال های الکتریکی مبادله شوند . سیگنال ها به وسیله ی محیط یا رسانه انتقال جابه جا می شوند </a:t>
            </a:r>
            <a:r>
              <a:rPr lang="en" sz="1900"/>
              <a:t>.</a:t>
            </a:r>
            <a:r>
              <a:rPr b="1" lang="en" sz="1900"/>
              <a:t> به محیطی که اجازه عبور سیگنال را میدهد رسانه ی انتقال  گفته میشود .</a:t>
            </a:r>
            <a:endParaRPr b="1" sz="1900"/>
          </a:p>
          <a:p>
            <a:pPr indent="0" lvl="0" marL="0" rtl="1" algn="r">
              <a:spcBef>
                <a:spcPts val="1200"/>
              </a:spcBef>
              <a:spcAft>
                <a:spcPts val="0"/>
              </a:spcAft>
              <a:buNone/>
            </a:pPr>
            <a:r>
              <a:t/>
            </a:r>
            <a:endParaRPr b="1" sz="1900"/>
          </a:p>
          <a:p>
            <a:pPr indent="0" lvl="0" marL="0" rtl="1" algn="ctr">
              <a:spcBef>
                <a:spcPts val="1200"/>
              </a:spcBef>
              <a:spcAft>
                <a:spcPts val="0"/>
              </a:spcAft>
              <a:buNone/>
            </a:pPr>
            <a:r>
              <a:rPr lang="en" sz="1800"/>
              <a:t>رسانه ها به دو نوع کلی:</a:t>
            </a:r>
            <a:endParaRPr sz="1800"/>
          </a:p>
          <a:p>
            <a:pPr indent="0" lvl="0" marL="0" rtl="1" algn="ctr">
              <a:spcBef>
                <a:spcPts val="1200"/>
              </a:spcBef>
              <a:spcAft>
                <a:spcPts val="0"/>
              </a:spcAft>
              <a:buNone/>
            </a:pPr>
            <a:r>
              <a:rPr lang="en" sz="1800"/>
              <a:t> </a:t>
            </a:r>
            <a:r>
              <a:rPr b="1" lang="en" sz="1900"/>
              <a:t>هدایت پذیر یا سیمی</a:t>
            </a:r>
            <a:r>
              <a:rPr lang="en" sz="1800"/>
              <a:t> مانند سیم مسی و فیبر نوری </a:t>
            </a:r>
            <a:endParaRPr sz="1800"/>
          </a:p>
          <a:p>
            <a:pPr indent="0" lvl="0" marL="0" rtl="1" algn="ctr">
              <a:spcBef>
                <a:spcPts val="1200"/>
              </a:spcBef>
              <a:spcAft>
                <a:spcPts val="0"/>
              </a:spcAft>
              <a:buNone/>
            </a:pPr>
            <a:r>
              <a:rPr lang="en" sz="1800"/>
              <a:t>و</a:t>
            </a:r>
            <a:r>
              <a:rPr b="1" lang="en" sz="1900"/>
              <a:t> هدایت ناپذیر یا بی سیم </a:t>
            </a:r>
            <a:r>
              <a:rPr lang="en" sz="1800"/>
              <a:t>مانند امواج رادیویی </a:t>
            </a:r>
            <a:endParaRPr sz="1800"/>
          </a:p>
          <a:p>
            <a:pPr indent="0" lvl="0" marL="0" rtl="1" algn="ctr">
              <a:spcBef>
                <a:spcPts val="1200"/>
              </a:spcBef>
              <a:spcAft>
                <a:spcPts val="1200"/>
              </a:spcAft>
              <a:buNone/>
            </a:pPr>
            <a:r>
              <a:rPr lang="en" sz="1800"/>
              <a:t>تقسیم میشوند  .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24500" y="1061650"/>
            <a:ext cx="7038900" cy="719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رسانه های انتقال سیمی </a:t>
            </a:r>
            <a:endParaRPr/>
          </a:p>
        </p:txBody>
      </p:sp>
      <p:sp>
        <p:nvSpPr>
          <p:cNvPr id="232" name="Google Shape;232;p27"/>
          <p:cNvSpPr txBox="1"/>
          <p:nvPr>
            <p:ph idx="1" type="body"/>
          </p:nvPr>
        </p:nvSpPr>
        <p:spPr>
          <a:xfrm>
            <a:off x="34500" y="1512350"/>
            <a:ext cx="9075000" cy="967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t>رسانه های انتقال پذیر زوج سیم به هم تابیده (Twisted-Pair) و کابل های کوآکسیال(Coaxial cable) و فیبر نوری (Optical fiber) هستند .</a:t>
            </a:r>
            <a:endParaRPr sz="1800"/>
          </a:p>
          <a:p>
            <a:pPr indent="0" lvl="0" marL="0" rtl="1" algn="r">
              <a:spcBef>
                <a:spcPts val="1200"/>
              </a:spcBef>
              <a:spcAft>
                <a:spcPts val="1200"/>
              </a:spcAft>
              <a:buNone/>
            </a:pPr>
            <a:r>
              <a:t/>
            </a:r>
            <a:endParaRPr sz="1800"/>
          </a:p>
        </p:txBody>
      </p:sp>
      <p:sp>
        <p:nvSpPr>
          <p:cNvPr id="233" name="Google Shape;233;p27"/>
          <p:cNvSpPr txBox="1"/>
          <p:nvPr>
            <p:ph idx="1" type="body"/>
          </p:nvPr>
        </p:nvSpPr>
        <p:spPr>
          <a:xfrm>
            <a:off x="163500" y="2616675"/>
            <a:ext cx="8817000" cy="8763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800"/>
              <a:t>رسانه های انتقال پذیر زوج سیم به هم تابیده (Twisted-Pair) و کابل های کوآکسیال(Coaxial cable) و فیبر نوری (Optical fiber) هستند .</a:t>
            </a:r>
            <a:endParaRPr sz="1800"/>
          </a:p>
          <a:p>
            <a:pPr indent="0" lvl="0" marL="0" rtl="1" algn="r">
              <a:spcBef>
                <a:spcPts val="1200"/>
              </a:spcBef>
              <a:spcAft>
                <a:spcPts val="1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شبکه را تعریف کنید </a:t>
            </a:r>
            <a:endParaRPr/>
          </a:p>
        </p:txBody>
      </p:sp>
      <p:sp>
        <p:nvSpPr>
          <p:cNvPr id="141" name="Google Shape;141;p14"/>
          <p:cNvSpPr txBox="1"/>
          <p:nvPr>
            <p:ph idx="1" type="body"/>
          </p:nvPr>
        </p:nvSpPr>
        <p:spPr>
          <a:xfrm>
            <a:off x="350075" y="1121775"/>
            <a:ext cx="8520600" cy="8772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b="1" lang="en"/>
              <a:t>شبکه رایانه ای از اتصال دو یا چند رایانه برای تبادل اطلاعات و استفاده مشترک از منابع سخت افزاری و نرم افزاری ایجاد میشود </a:t>
            </a:r>
            <a:endParaRPr b="1"/>
          </a:p>
        </p:txBody>
      </p:sp>
      <p:sp>
        <p:nvSpPr>
          <p:cNvPr id="142" name="Google Shape;142;p14"/>
          <p:cNvSpPr txBox="1"/>
          <p:nvPr>
            <p:ph type="title"/>
          </p:nvPr>
        </p:nvSpPr>
        <p:spPr>
          <a:xfrm>
            <a:off x="471775" y="1999050"/>
            <a:ext cx="8520600" cy="572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منابع سخت افزاری و نرم افزاری شبکه را نام ببرید ؟</a:t>
            </a:r>
            <a:endParaRPr/>
          </a:p>
        </p:txBody>
      </p:sp>
      <p:sp>
        <p:nvSpPr>
          <p:cNvPr id="143" name="Google Shape;143;p14"/>
          <p:cNvSpPr txBox="1"/>
          <p:nvPr>
            <p:ph idx="1" type="body"/>
          </p:nvPr>
        </p:nvSpPr>
        <p:spPr>
          <a:xfrm>
            <a:off x="471775" y="2518025"/>
            <a:ext cx="8520600" cy="10527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b="1" lang="en"/>
              <a:t>منابع سخت افزاری شامل چاپگر ها و هارددیسک ها و پردازنده ها … و منابع نرم افزاری به پوشه ها و دایرکتوری ها و نرم افزار ها و … گفته میشود </a:t>
            </a:r>
            <a:endParaRPr b="1"/>
          </a:p>
        </p:txBody>
      </p:sp>
      <p:sp>
        <p:nvSpPr>
          <p:cNvPr id="144" name="Google Shape;144;p14"/>
          <p:cNvSpPr txBox="1"/>
          <p:nvPr>
            <p:ph type="title"/>
          </p:nvPr>
        </p:nvSpPr>
        <p:spPr>
          <a:xfrm>
            <a:off x="409225" y="3295300"/>
            <a:ext cx="8520600" cy="572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Node چیست ؟</a:t>
            </a:r>
            <a:endParaRPr/>
          </a:p>
        </p:txBody>
      </p:sp>
      <p:sp>
        <p:nvSpPr>
          <p:cNvPr id="145" name="Google Shape;145;p14"/>
          <p:cNvSpPr txBox="1"/>
          <p:nvPr>
            <p:ph idx="1" type="body"/>
          </p:nvPr>
        </p:nvSpPr>
        <p:spPr>
          <a:xfrm>
            <a:off x="409225" y="3868000"/>
            <a:ext cx="8520600" cy="10527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b="1" lang="en"/>
              <a:t>هر وسیله ای مانند رایانه و چاپگر که به یک شبکه رایانه ای متصل میشوند و نشانی منحصر به فرد دارند یک گره (</a:t>
            </a:r>
            <a:r>
              <a:rPr lang="en" sz="2800"/>
              <a:t>Node</a:t>
            </a:r>
            <a:r>
              <a:rPr b="1" lang="en"/>
              <a:t>)مینامند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IP Address چیست ؟</a:t>
            </a:r>
            <a:endParaRPr/>
          </a:p>
          <a:p>
            <a:pPr indent="0" lvl="0" marL="0" rtl="1" algn="r">
              <a:spcBef>
                <a:spcPts val="0"/>
              </a:spcBef>
              <a:spcAft>
                <a:spcPts val="0"/>
              </a:spcAft>
              <a:buNone/>
            </a:pPr>
            <a:r>
              <a:t/>
            </a:r>
            <a:endParaRPr/>
          </a:p>
        </p:txBody>
      </p:sp>
      <p:sp>
        <p:nvSpPr>
          <p:cNvPr id="151" name="Google Shape;151;p15"/>
          <p:cNvSpPr txBox="1"/>
          <p:nvPr>
            <p:ph idx="1" type="body"/>
          </p:nvPr>
        </p:nvSpPr>
        <p:spPr>
          <a:xfrm>
            <a:off x="419150" y="1067100"/>
            <a:ext cx="8520600" cy="10593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در شبکه های رایانه ای نیز هر رایانه دارای یک نام یکتاست که به این نام آدرس آی پی میگویند </a:t>
            </a:r>
            <a:endParaRPr/>
          </a:p>
          <a:p>
            <a:pPr indent="0" lvl="0" marL="0" rtl="1" algn="r">
              <a:spcBef>
                <a:spcPts val="1200"/>
              </a:spcBef>
              <a:spcAft>
                <a:spcPts val="1200"/>
              </a:spcAft>
              <a:buNone/>
            </a:pPr>
            <a:r>
              <a:rPr lang="en"/>
              <a:t>آدرس آی پی مجموعه ای از اعداد است و در شبکه باید آدرس آی پی هر رایانه یکتا باشد </a:t>
            </a:r>
            <a:endParaRPr/>
          </a:p>
        </p:txBody>
      </p:sp>
      <p:sp>
        <p:nvSpPr>
          <p:cNvPr id="152" name="Google Shape;152;p15"/>
          <p:cNvSpPr txBox="1"/>
          <p:nvPr>
            <p:ph type="title"/>
          </p:nvPr>
        </p:nvSpPr>
        <p:spPr>
          <a:xfrm>
            <a:off x="311700" y="2056050"/>
            <a:ext cx="8520600" cy="572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مزایای استفاده از شبکه را نام ببرید ؟</a:t>
            </a:r>
            <a:endParaRPr/>
          </a:p>
        </p:txBody>
      </p:sp>
      <p:sp>
        <p:nvSpPr>
          <p:cNvPr id="153" name="Google Shape;153;p15"/>
          <p:cNvSpPr txBox="1"/>
          <p:nvPr>
            <p:ph idx="1" type="body"/>
          </p:nvPr>
        </p:nvSpPr>
        <p:spPr>
          <a:xfrm>
            <a:off x="510150" y="2628750"/>
            <a:ext cx="8520600" cy="10593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en"/>
              <a:t>۱.صرفه جویی در هزینه ۲.صرفه جویی در زمان ۳.مدیریت و پشتیبانی ۴.انجام گروهی کار ۵.امکان اشتراک گذاری منابع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اجزای تشکیل دهنده ی شبکه ی رایانه ای را نام ببرید و توضیح دهید </a:t>
            </a:r>
            <a:endParaRPr/>
          </a:p>
        </p:txBody>
      </p:sp>
      <p:sp>
        <p:nvSpPr>
          <p:cNvPr id="159" name="Google Shape;159;p16"/>
          <p:cNvSpPr txBox="1"/>
          <p:nvPr>
            <p:ph idx="1" type="body"/>
          </p:nvPr>
        </p:nvSpPr>
        <p:spPr>
          <a:xfrm>
            <a:off x="311700" y="1152475"/>
            <a:ext cx="8520600" cy="8283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b="1" lang="en"/>
              <a:t>سرویس گیرنده یا (Client):</a:t>
            </a:r>
            <a:r>
              <a:rPr lang="en"/>
              <a:t>رایانه ای است که درخواست استفاده از منابع سخت افزاری و یا نرم افزاری موجود در شبکه را دارد . به این رایانه ها </a:t>
            </a:r>
            <a:r>
              <a:rPr b="1" lang="en"/>
              <a:t>ایستگاه کاری یا (WorkStation) </a:t>
            </a:r>
            <a:r>
              <a:rPr lang="en"/>
              <a:t>نیز میگویند .</a:t>
            </a:r>
            <a:endParaRPr/>
          </a:p>
        </p:txBody>
      </p:sp>
      <p:sp>
        <p:nvSpPr>
          <p:cNvPr id="160" name="Google Shape;160;p16"/>
          <p:cNvSpPr txBox="1"/>
          <p:nvPr>
            <p:ph idx="1" type="body"/>
          </p:nvPr>
        </p:nvSpPr>
        <p:spPr>
          <a:xfrm>
            <a:off x="402675" y="2026688"/>
            <a:ext cx="8520600" cy="8283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b="1" lang="en"/>
              <a:t>سرویس دهنده یا (Server):</a:t>
            </a:r>
            <a:r>
              <a:rPr lang="en"/>
              <a:t> رایانه ای است که خدماتی رابه رایانه های شبکه </a:t>
            </a:r>
            <a:r>
              <a:rPr lang="en"/>
              <a:t>ارائه</a:t>
            </a:r>
            <a:r>
              <a:rPr lang="en"/>
              <a:t> </a:t>
            </a:r>
            <a:r>
              <a:rPr lang="en"/>
              <a:t>می دهد</a:t>
            </a:r>
            <a:r>
              <a:rPr lang="en"/>
              <a:t> و به درخواست های رایانه ی سرویس گیرنده برای دسترسی به منابع مورد نیاز پاسخ میدهد .  </a:t>
            </a:r>
            <a:endParaRPr/>
          </a:p>
        </p:txBody>
      </p:sp>
      <p:sp>
        <p:nvSpPr>
          <p:cNvPr id="161" name="Google Shape;161;p16"/>
          <p:cNvSpPr txBox="1"/>
          <p:nvPr>
            <p:ph idx="1" type="body"/>
          </p:nvPr>
        </p:nvSpPr>
        <p:spPr>
          <a:xfrm>
            <a:off x="402675" y="2900900"/>
            <a:ext cx="8520600" cy="8283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b="1" lang="en"/>
              <a:t>محیط انتقال یا (Communication media):</a:t>
            </a:r>
            <a:r>
              <a:rPr lang="en"/>
              <a:t> ارتباط بین رایانه ها به وسیله ی یک رسانه انجام می شود که میتواند به صورت</a:t>
            </a:r>
            <a:r>
              <a:rPr b="1" lang="en"/>
              <a:t> سیمی (Wired)</a:t>
            </a:r>
            <a:r>
              <a:rPr lang="en"/>
              <a:t> و یا</a:t>
            </a:r>
            <a:r>
              <a:rPr b="1" lang="en"/>
              <a:t> بی سیم (Wireless)</a:t>
            </a:r>
            <a:r>
              <a:rPr lang="en"/>
              <a:t> انجام شود .</a:t>
            </a:r>
            <a:endParaRPr/>
          </a:p>
        </p:txBody>
      </p:sp>
      <p:sp>
        <p:nvSpPr>
          <p:cNvPr id="162" name="Google Shape;162;p16"/>
          <p:cNvSpPr txBox="1"/>
          <p:nvPr>
            <p:ph idx="1" type="body"/>
          </p:nvPr>
        </p:nvSpPr>
        <p:spPr>
          <a:xfrm>
            <a:off x="311700" y="3775100"/>
            <a:ext cx="8520600" cy="12453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b="1" lang="en"/>
              <a:t>سیستم عامل شبکه :</a:t>
            </a:r>
            <a:r>
              <a:rPr lang="en"/>
              <a:t> سیستم عامل رایانه باید قابلیت های ویژه ای داشته باشد تا رایانه بتواند از خدمات شبکه استفاده کند . سیستم عامل شبکه سرویس های شبکه ای را به رایانه های متصل به شبکه ارایه داده و اجازه ی برقراری ارتباط به آنها می دهد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idx="1" type="body"/>
          </p:nvPr>
        </p:nvSpPr>
        <p:spPr>
          <a:xfrm>
            <a:off x="373125" y="269625"/>
            <a:ext cx="8520600" cy="8052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b="1" lang="en"/>
              <a:t>پروتکل (Protocol):</a:t>
            </a:r>
            <a:r>
              <a:rPr lang="en"/>
              <a:t> به مجموعه قوانین و قرارداد هایی گفته میشود که تعیین میکند چگونه رایانه های درون شبکه با هم ارتباط برقرار کنند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403850" y="199375"/>
            <a:ext cx="8520600" cy="572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انواع شبکه بر اساس مدل سرویس دهی را توضیح دهید ؟</a:t>
            </a:r>
            <a:endParaRPr/>
          </a:p>
        </p:txBody>
      </p:sp>
      <p:sp>
        <p:nvSpPr>
          <p:cNvPr id="173" name="Google Shape;173;p18"/>
          <p:cNvSpPr txBox="1"/>
          <p:nvPr>
            <p:ph idx="1" type="body"/>
          </p:nvPr>
        </p:nvSpPr>
        <p:spPr>
          <a:xfrm>
            <a:off x="92125" y="836575"/>
            <a:ext cx="8915700" cy="418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شبکه ها به دو نوع شبکه مبتنی بر سرویس دهنده یا (Server Based-SB) و شبکه های نظیر به نظیر یا (Peer to Peer - P2P) تقسیم میشوند :</a:t>
            </a:r>
            <a:endParaRPr/>
          </a:p>
          <a:p>
            <a:pPr indent="0" lvl="0" marL="0" rtl="1" algn="r">
              <a:spcBef>
                <a:spcPts val="1200"/>
              </a:spcBef>
              <a:spcAft>
                <a:spcPts val="0"/>
              </a:spcAft>
              <a:buNone/>
            </a:pPr>
            <a:r>
              <a:rPr lang="en"/>
              <a:t>۱</a:t>
            </a:r>
            <a:r>
              <a:rPr b="1" lang="en" sz="1900"/>
              <a:t>ـ شبکه های مبتنی بر سرویس دهنده</a:t>
            </a:r>
            <a:r>
              <a:rPr lang="en"/>
              <a:t> :در چنین شبکه هایی یک یا چند رایانه فقط نقش سرویس دهنده دارند و سرویس های خاصی را </a:t>
            </a:r>
            <a:r>
              <a:rPr lang="en"/>
              <a:t>ارائه</a:t>
            </a:r>
            <a:r>
              <a:rPr lang="en"/>
              <a:t> میدهند و به همین دلیل به آنها شبکه های </a:t>
            </a:r>
            <a:r>
              <a:rPr b="1" lang="en"/>
              <a:t>سرویس دهنده/گیرنده</a:t>
            </a:r>
            <a:r>
              <a:rPr lang="en"/>
              <a:t> میگویند . مانند یک شرکت که تمامی اطلاعات خود را روی چندین پایگاه متمرکز قرار میدهد و کاربران از راه دور به آنها دسترسی دارند . در این آرایش پایگاه داده ها روی رایانه های پرقدرتی به نام سرویس دهنده قرار دارد و کاربران سرویس گیرنده نامیده میشوند . </a:t>
            </a:r>
            <a:endParaRPr/>
          </a:p>
          <a:p>
            <a:pPr indent="0" lvl="0" marL="0" rtl="1" algn="r">
              <a:spcBef>
                <a:spcPts val="1200"/>
              </a:spcBef>
              <a:spcAft>
                <a:spcPts val="1200"/>
              </a:spcAft>
              <a:buNone/>
            </a:pPr>
            <a:r>
              <a:rPr lang="en"/>
              <a:t>۲</a:t>
            </a:r>
            <a:r>
              <a:rPr b="1" lang="en" sz="1900"/>
              <a:t>ـشبکه های نظیر به نظیر : </a:t>
            </a:r>
            <a:r>
              <a:rPr lang="en"/>
              <a:t>امروزه همه ی رایانه های شبکه میتوانند هم زمان به صورت سرویس دهنده و سرویس گیرنده عمل کنند . برای مثال یک رایانه صرف نظر از اینکه سیستم عامل آن از نوع سرویس دهنده یا سرویس گیرنده باشد میتواند پرونده های خود را برای دیگر رایانه ها شبکه به اشتراک بگذارد و به پرونده های به اشتراک گذاشته شده توسط دیگر رایانه ها دسترسی داشته باشد به همین دلیل به آنها </a:t>
            </a:r>
            <a:r>
              <a:rPr b="1" lang="en" sz="1900"/>
              <a:t>شبکه های نظیر به نظیر(Peer to Peer) </a:t>
            </a:r>
            <a:r>
              <a:rPr lang="en"/>
              <a:t> میگویند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انواع شبکه بر اساس ابعاد و گستردگی جغرافیایی را نام ببرید :</a:t>
            </a:r>
            <a:endParaRPr/>
          </a:p>
        </p:txBody>
      </p:sp>
      <p:sp>
        <p:nvSpPr>
          <p:cNvPr id="179" name="Google Shape;179;p19"/>
          <p:cNvSpPr txBox="1"/>
          <p:nvPr>
            <p:ph idx="1" type="body"/>
          </p:nvPr>
        </p:nvSpPr>
        <p:spPr>
          <a:xfrm>
            <a:off x="311700" y="1060350"/>
            <a:ext cx="8520600" cy="735900"/>
          </a:xfrm>
          <a:prstGeom prst="rect">
            <a:avLst/>
          </a:prstGeom>
        </p:spPr>
        <p:txBody>
          <a:bodyPr anchorCtr="0" anchor="t" bIns="91425" lIns="91425" spcFirstLastPara="1" rIns="91425" wrap="square" tIns="91425">
            <a:noAutofit/>
          </a:bodyPr>
          <a:lstStyle/>
          <a:p>
            <a:pPr indent="0" lvl="0" marL="0" rtl="1" algn="r">
              <a:lnSpc>
                <a:spcPct val="105000"/>
              </a:lnSpc>
              <a:spcBef>
                <a:spcPts val="0"/>
              </a:spcBef>
              <a:spcAft>
                <a:spcPts val="0"/>
              </a:spcAft>
              <a:buSzPts val="770"/>
              <a:buNone/>
            </a:pPr>
            <a:r>
              <a:rPr lang="en"/>
              <a:t>از نظر گستردگی جغرافیایی شبکه به دو گروه  (Local Area Network)لLAN و </a:t>
            </a:r>
            <a:r>
              <a:rPr lang="en"/>
              <a:t>  (Wide Area Network)لWAN تقسیم می شوند .</a:t>
            </a:r>
            <a:endParaRPr/>
          </a:p>
          <a:p>
            <a:pPr indent="0" lvl="0" marL="0" rtl="1" algn="r">
              <a:lnSpc>
                <a:spcPct val="105000"/>
              </a:lnSpc>
              <a:spcBef>
                <a:spcPts val="1200"/>
              </a:spcBef>
              <a:spcAft>
                <a:spcPts val="1200"/>
              </a:spcAft>
              <a:buSzPts val="770"/>
              <a:buNone/>
            </a:pPr>
            <a:r>
              <a:t/>
            </a:r>
            <a:endParaRPr/>
          </a:p>
        </p:txBody>
      </p:sp>
      <p:sp>
        <p:nvSpPr>
          <p:cNvPr id="180" name="Google Shape;180;p19"/>
          <p:cNvSpPr txBox="1"/>
          <p:nvPr>
            <p:ph idx="1" type="body"/>
          </p:nvPr>
        </p:nvSpPr>
        <p:spPr>
          <a:xfrm>
            <a:off x="311700" y="1972750"/>
            <a:ext cx="8520600" cy="735900"/>
          </a:xfrm>
          <a:prstGeom prst="rect">
            <a:avLst/>
          </a:prstGeom>
        </p:spPr>
        <p:txBody>
          <a:bodyPr anchorCtr="0" anchor="t" bIns="91425" lIns="91425" spcFirstLastPara="1" rIns="91425" wrap="square" tIns="91425">
            <a:noAutofit/>
          </a:bodyPr>
          <a:lstStyle/>
          <a:p>
            <a:pPr indent="0" lvl="0" marL="0" rtl="1" algn="r">
              <a:lnSpc>
                <a:spcPct val="105000"/>
              </a:lnSpc>
              <a:spcBef>
                <a:spcPts val="0"/>
              </a:spcBef>
              <a:spcAft>
                <a:spcPts val="1200"/>
              </a:spcAft>
              <a:buSzPts val="770"/>
              <a:buNone/>
            </a:pPr>
            <a:r>
              <a:rPr b="1" lang="en" sz="1900"/>
              <a:t>شبکه های محلی (LAN)</a:t>
            </a:r>
            <a:r>
              <a:rPr lang="en"/>
              <a:t>:این شبکه شامل مجموعه ای از رایانه هاست که با فاصله کم از یکدیگر در محلی مانند یک اتاق طبقه  یک یا چند ساختمان نزدیک هم قرار دارند </a:t>
            </a:r>
            <a:endParaRPr/>
          </a:p>
        </p:txBody>
      </p:sp>
      <p:sp>
        <p:nvSpPr>
          <p:cNvPr id="181" name="Google Shape;181;p19"/>
          <p:cNvSpPr txBox="1"/>
          <p:nvPr>
            <p:ph idx="1" type="body"/>
          </p:nvPr>
        </p:nvSpPr>
        <p:spPr>
          <a:xfrm>
            <a:off x="395000" y="3023350"/>
            <a:ext cx="8520600" cy="735900"/>
          </a:xfrm>
          <a:prstGeom prst="rect">
            <a:avLst/>
          </a:prstGeom>
        </p:spPr>
        <p:txBody>
          <a:bodyPr anchorCtr="0" anchor="t" bIns="91425" lIns="91425" spcFirstLastPara="1" rIns="91425" wrap="square" tIns="91425">
            <a:noAutofit/>
          </a:bodyPr>
          <a:lstStyle/>
          <a:p>
            <a:pPr indent="0" lvl="0" marL="0" rtl="1" algn="r">
              <a:lnSpc>
                <a:spcPct val="105000"/>
              </a:lnSpc>
              <a:spcBef>
                <a:spcPts val="0"/>
              </a:spcBef>
              <a:spcAft>
                <a:spcPts val="1200"/>
              </a:spcAft>
              <a:buSzPts val="770"/>
              <a:buNone/>
            </a:pPr>
            <a:r>
              <a:rPr b="1" lang="en" sz="1900"/>
              <a:t>شبکه های گسترده (</a:t>
            </a:r>
            <a:r>
              <a:rPr b="1" lang="en"/>
              <a:t>W</a:t>
            </a:r>
            <a:r>
              <a:rPr b="1" lang="en"/>
              <a:t>AN</a:t>
            </a:r>
            <a:r>
              <a:rPr b="1" lang="en" sz="1900"/>
              <a:t>)</a:t>
            </a:r>
            <a:r>
              <a:rPr lang="en"/>
              <a:t>:شبکه های گسترده یک حوزه جغرافیایی گسترده نظیر یک شهر یا استان و یک کشور را تحت پوشش قرار میدهد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مراحل انتقال داده در شبکه را توضیح دهید ؟</a:t>
            </a:r>
            <a:endParaRPr/>
          </a:p>
        </p:txBody>
      </p:sp>
      <p:sp>
        <p:nvSpPr>
          <p:cNvPr id="187" name="Google Shape;187;p20"/>
          <p:cNvSpPr txBox="1"/>
          <p:nvPr>
            <p:ph idx="1" type="body"/>
          </p:nvPr>
        </p:nvSpPr>
        <p:spPr>
          <a:xfrm>
            <a:off x="311700" y="1152475"/>
            <a:ext cx="8520600" cy="9816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۱ـ هنگام ارسال داده در شبکه داده به واحد های کوچکی به نام بسته() تقسیم میشود.</a:t>
            </a:r>
            <a:endParaRPr/>
          </a:p>
          <a:p>
            <a:pPr indent="0" lvl="0" marL="0" rtl="1" algn="r">
              <a:spcBef>
                <a:spcPts val="1200"/>
              </a:spcBef>
              <a:spcAft>
                <a:spcPts val="1200"/>
              </a:spcAft>
              <a:buNone/>
            </a:pPr>
            <a:r>
              <a:rPr lang="en"/>
              <a:t>۲ـ سپس بسته ها در قالب سیگنال () روی رسانه فرستاده می شوند. </a:t>
            </a:r>
            <a:endParaRPr/>
          </a:p>
        </p:txBody>
      </p:sp>
      <p:sp>
        <p:nvSpPr>
          <p:cNvPr id="188" name="Google Shape;188;p20"/>
          <p:cNvSpPr txBox="1"/>
          <p:nvPr>
            <p:ph type="title"/>
          </p:nvPr>
        </p:nvSpPr>
        <p:spPr>
          <a:xfrm>
            <a:off x="410350" y="2134075"/>
            <a:ext cx="8520600" cy="5727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سیگنال را تعریف کنید :</a:t>
            </a:r>
            <a:endParaRPr/>
          </a:p>
        </p:txBody>
      </p:sp>
      <p:sp>
        <p:nvSpPr>
          <p:cNvPr id="189" name="Google Shape;189;p20"/>
          <p:cNvSpPr txBox="1"/>
          <p:nvPr>
            <p:ph idx="1" type="body"/>
          </p:nvPr>
        </p:nvSpPr>
        <p:spPr>
          <a:xfrm>
            <a:off x="410350" y="2771350"/>
            <a:ext cx="8520600" cy="1454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
              <a:t>سیگنال ها امواجی هستند که به وسیله یک منبع تولید و منتشر میشوند . ماهیت سیگنال به رسانه بستگی دارد. ۳ نوع متداول سیگنال برای ارتباط در شبکه عبارتند از : </a:t>
            </a:r>
            <a:endParaRPr/>
          </a:p>
          <a:p>
            <a:pPr indent="0" lvl="0" marL="0" rtl="1" algn="r">
              <a:spcBef>
                <a:spcPts val="1200"/>
              </a:spcBef>
              <a:spcAft>
                <a:spcPts val="1200"/>
              </a:spcAft>
              <a:buNone/>
            </a:pPr>
            <a:r>
              <a:rPr lang="en"/>
              <a:t>الکتریکی    نوری     رادیویی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 type="body"/>
          </p:nvPr>
        </p:nvSpPr>
        <p:spPr>
          <a:xfrm>
            <a:off x="76775" y="138175"/>
            <a:ext cx="9067200" cy="48903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b="1" lang="en" sz="1900"/>
              <a:t>سیگنال الکتریکی</a:t>
            </a:r>
            <a:r>
              <a:rPr lang="en"/>
              <a:t> :شبکه هایی که نوع رسانه آنها کابل مسی است برای ارسال داده ها از سیگنال های الکتریکی استفاده میکنند .</a:t>
            </a:r>
            <a:endParaRPr/>
          </a:p>
          <a:p>
            <a:pPr indent="0" lvl="0" marL="0" rtl="1" algn="r">
              <a:spcBef>
                <a:spcPts val="1200"/>
              </a:spcBef>
              <a:spcAft>
                <a:spcPts val="0"/>
              </a:spcAft>
              <a:buNone/>
            </a:pPr>
            <a:r>
              <a:t/>
            </a:r>
            <a:endParaRPr/>
          </a:p>
          <a:p>
            <a:pPr indent="0" lvl="0" marL="0" rtl="1" algn="r">
              <a:spcBef>
                <a:spcPts val="1200"/>
              </a:spcBef>
              <a:spcAft>
                <a:spcPts val="0"/>
              </a:spcAft>
              <a:buNone/>
            </a:pPr>
            <a:r>
              <a:rPr b="1" lang="en" sz="1900"/>
              <a:t>سیگنال های نوری</a:t>
            </a:r>
            <a:r>
              <a:rPr lang="en"/>
              <a:t>:کابل های فیبر نوری داده ها را به صورت پالس نوری ارسال میکنند همچنین برخی از شبکه های بی سیم از نور مادون قرمز برای انتقال داده استفاده میکنند.</a:t>
            </a:r>
            <a:endParaRPr/>
          </a:p>
          <a:p>
            <a:pPr indent="0" lvl="0" marL="0" rtl="1" algn="r">
              <a:spcBef>
                <a:spcPts val="1200"/>
              </a:spcBef>
              <a:spcAft>
                <a:spcPts val="0"/>
              </a:spcAft>
              <a:buNone/>
            </a:pPr>
            <a:r>
              <a:t/>
            </a:r>
            <a:endParaRPr/>
          </a:p>
          <a:p>
            <a:pPr indent="0" lvl="0" marL="0" rtl="1" algn="r">
              <a:spcBef>
                <a:spcPts val="1200"/>
              </a:spcBef>
              <a:spcAft>
                <a:spcPts val="0"/>
              </a:spcAft>
              <a:buNone/>
            </a:pPr>
            <a:r>
              <a:rPr b="1" lang="en" sz="1900"/>
              <a:t>سیگنال رادیویی: </a:t>
            </a:r>
            <a:r>
              <a:rPr lang="en"/>
              <a:t>بیشتر شبکه های بی سیم از سیگنال رادیویی برای ارتباطات شبکه استفاده می کنند. سیگنال های داده به دو صورت دیجیتال یا آنالوگ هستند . سیگنال های آنالوگ در کابل و هوا منتشر میشوند . صدای انسان نمونه ای از سیگنال آنالوگ است . هنگام صحبت کردن به وسیله ی ارتعاش تار های صوتی سیگنال های رادیویی به صورت آنالوگ ایجاد می شوند و در فضا حرکت میکنند و گوش افراد می تواند به دریافت و تشخیص سیگنال هایی رادیویی بپردازد .این سازوکار توانایی صحبت کردن و شنیدن را برای انسان ها فراهم می کند . سیگنال های دیجیتال در دستگاه های دیجیتال مانند رایانه ها گوشی های همراه و … ارسال و دریافت میشود .</a:t>
            </a:r>
            <a:endParaRPr/>
          </a:p>
          <a:p>
            <a:pPr indent="0" lvl="0" marL="0" rtl="1" algn="r">
              <a:spcBef>
                <a:spcPts val="1200"/>
              </a:spcBef>
              <a:spcAft>
                <a:spcPts val="0"/>
              </a:spcAft>
              <a:buNone/>
            </a:pPr>
            <a:r>
              <a:t/>
            </a:r>
            <a:endParaRPr/>
          </a:p>
          <a:p>
            <a:pPr indent="0" lvl="0" marL="0" rtl="1" algn="r">
              <a:spcBef>
                <a:spcPts val="1200"/>
              </a:spcBef>
              <a:spcAft>
                <a:spcPts val="1200"/>
              </a:spcAft>
              <a:buNone/>
            </a:pPr>
            <a:r>
              <a:rPr b="1" lang="en" sz="1900"/>
              <a:t>این سیگنال ها فقط دو حالت دارند و ارزش عددی آنها در واحد های زمانی مختلف صفر یا یک است . </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