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8"/>
  </p:notesMasterIdLst>
  <p:sldIdLst>
    <p:sldId id="256" r:id="rId2"/>
    <p:sldId id="310" r:id="rId3"/>
    <p:sldId id="329" r:id="rId4"/>
    <p:sldId id="330" r:id="rId5"/>
    <p:sldId id="328" r:id="rId6"/>
    <p:sldId id="331" r:id="rId7"/>
    <p:sldId id="332" r:id="rId8"/>
    <p:sldId id="333" r:id="rId9"/>
    <p:sldId id="356" r:id="rId10"/>
    <p:sldId id="315" r:id="rId11"/>
    <p:sldId id="316" r:id="rId12"/>
    <p:sldId id="317" r:id="rId13"/>
    <p:sldId id="318" r:id="rId14"/>
    <p:sldId id="320" r:id="rId15"/>
    <p:sldId id="321" r:id="rId16"/>
    <p:sldId id="319" r:id="rId17"/>
    <p:sldId id="322" r:id="rId18"/>
    <p:sldId id="324" r:id="rId19"/>
    <p:sldId id="325" r:id="rId20"/>
    <p:sldId id="326" r:id="rId21"/>
    <p:sldId id="327" r:id="rId22"/>
    <p:sldId id="338" r:id="rId23"/>
    <p:sldId id="335" r:id="rId24"/>
    <p:sldId id="339" r:id="rId25"/>
    <p:sldId id="340" r:id="rId26"/>
    <p:sldId id="341" r:id="rId27"/>
    <p:sldId id="342" r:id="rId28"/>
    <p:sldId id="343" r:id="rId29"/>
    <p:sldId id="344" r:id="rId30"/>
    <p:sldId id="358" r:id="rId31"/>
    <p:sldId id="368" r:id="rId32"/>
    <p:sldId id="345" r:id="rId33"/>
    <p:sldId id="346" r:id="rId34"/>
    <p:sldId id="347" r:id="rId35"/>
    <p:sldId id="355" r:id="rId36"/>
    <p:sldId id="349" r:id="rId37"/>
    <p:sldId id="350" r:id="rId38"/>
    <p:sldId id="351" r:id="rId39"/>
    <p:sldId id="352" r:id="rId40"/>
    <p:sldId id="353" r:id="rId41"/>
    <p:sldId id="359" r:id="rId42"/>
    <p:sldId id="363" r:id="rId43"/>
    <p:sldId id="364" r:id="rId44"/>
    <p:sldId id="365" r:id="rId45"/>
    <p:sldId id="366" r:id="rId46"/>
    <p:sldId id="271" r:id="rId4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Roboto" panose="02000000000000000000" pitchFamily="2" charset="0"/>
      <p:regular r:id="rId53"/>
      <p:bold r:id="rId54"/>
      <p:italic r:id="rId55"/>
      <p:boldItalic r:id="rId56"/>
    </p:embeddedFont>
    <p:embeddedFont>
      <p:font typeface="Roboto Slab" pitchFamily="2" charset="0"/>
      <p:regular r:id="rId57"/>
      <p:bold r:id="rId58"/>
    </p:embeddedFont>
    <p:embeddedFont>
      <p:font typeface="Source Sans Pro" panose="020B050303040302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7T04:06:09.25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1047 163,'3'0,"4"0,1 3,2 1,-1 3,-1 3,-3 3,-2 2,-8-1,-5-4,-7-2,-8-4,-7-2,-2-1,-4-1,-5-1,-3-5,2-6,3-3,9-2,9-1,3-4,5-7,5-2,4 2,6 3,6 5,5 7,4 5,2 5,-2 6,-3 8,-4 9,-3 4,-6 4,-8 3,-15 6,-9 0,-12-7,-3-7,-6-9,-3-5,6-5,5-3,8-1,6 0,7-7,7-4,7-4,5-4,3-3,3 1,1-3,10 0,8 4,11 7,11 4,6 5,6 2,0 3,-2 1,-2 6,-6 2,-10 5,-4 4,-8 2,-7 0,-6-1,-5 4,-5-3,-3-2,-6-4,-13-1,-12-3,-3-3,-3-3,-1-2,1-1,1-1,9-4,8-4,13-9,13-2,18 2,16 1,10 3,3 4,-4 4,-6 2,-7 5,-8 8,-10 5,-6 4,-4 6,-4 3,-7 0,-9 1,-16 1,-12-5,-14-2,-11-7,-13-1,-3-5,2-3,11-4,13-1,18-5,15-4,13-7,17-5,19 2,25-3,13 2,10 4,4 5,-1 3,-5 4,-10 4,-11 5,-11 2,-12 1,-10 6,-7 3,-12-1,-17-5,-16-4,-15-3,-9-7,-8-5,6-5,10-3,8-6,13-2,7-1,9-5,7-3,11 2,17 7,20 2,19 0,17 4,8 5,2 4,-7 3,-3 6,-7 8,-13 5,-12 3,-11 8,-8 6,-7-1,-8 2,-4-3,-7-3,-11-3,-14-3,-10-5,-11-5,-12-4,-12-4,-4-2,3-2,9 0,13 0,11-2,13-5,10-3,9-6,6-7,9-1,9-3,11 4,13 5,5 6,2 6,-5 4,-6 2,-6 1,-6 4,-6 7,-7 5,-5 2,-9-1,-17-4,-13-4,-11-4,-3-2,0-2,2-2,9-2,10-8,10-7,13-5,14-6,13-2,16 5,14 0,3 5,-7 6,-20 6,-27 4,-23 6,-15 2,2 2,28-1,36-7,26-5,17-3,8 2,-5 2,-12 2,-17 8,-20 4,-17 6,-23 4,-25 5,-14-1,-11-1,-1-4,4-5,10-4,18-6,25-4,21-4,17 0,13 0,10 1,8 3,6 1,-7 1,-8 0,-9 1,-13 4,-12 3,-12 7,-13 4,-19 2,-19 1,-15 2,-6-2,1-5,6-5,9-5,28-5,36-13,35-8,28 1,12 3,0 4,-10 4,-16 4,-18 5,-18 9,-14 5,-21 3,-27 8,-36 0,-33-6,-31-5,-31-6,-13-3,6-4,16-2,31-1,35 0,32-3,34-4,34-1,35-4,35 0,26-2,24 3,18 3,8 3,-8 3,-13 1,-25 5,-28 4,-25 1,-22 3,-21 5,-21 2,-19 5,-21 1,-22-3,-25-5,-23-6,-18-4,-12-3,8-3,25 0,27-1,27 0,22-3,18-4,25-6,19-4,24-2,25-1,20-2,10 2,10 2,5 4,-7 5,-15 4,-19 3,-23 5,-20 5,-20 10,-21 3,-27 3,-33 2,-25-1,-25-5,-13-5,-9-6,4-3,10-3,29-2,45-1,56-3,59-4,43-3,30-4,22 2,4 2,-7 4,-25 2,-29 3,-28 1,-28 4,-27 8,-33 1,-40-1,-42 7,-40 0,-28-3,-12-4,5-4,19-3,33-2,39-5,48-7,48-6,44-8,36-7,26 0,15 4,6 7,-4 7,-19 6,-34 4,-37 2,-52 8,-46 2,-30 3,-16 6,1-1,13-3,27-4,23-4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7T04:08:01.55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172 556,'3'6,"4"2,4-3,3-9,2-4,1-2,5-1,0 2,3 2,3 3,6 2,1 4,-1 8,1 8,-6 4,-2 1,-6 0,-5-1,-7-1,-4-1,-3-2,-8-3,-9-4,-8-4,-3-7,0-2,1-5,5-4,6-3,9 1,7 0,7 1,5 4,3-4,4 1,2 2,0 3,-3 5,-6 6,-6 5,-3 4,-3 5,-1 3,-2 0,-6 0,-5-4,-3-5,-9-5,-9-4,-1-2,1-2,1-1,3-2,2-5,7-4,4-5,4-10,4-11,4-6,2-7,2 2,1 3,0 4,5 6,6 6,6 8,9 7,7 8,2 3,2 4,-3 1,-7 6,-8 6,-8 3,-9 2,-14 3,-14 3,-12-2,-8-3,-9-2,-13-5,-1-3,1-4,7-2,14-6,14-7,12-12,11-7,6-5,3-1,3 4,-1 1,4 2,3 7,6 6,4 5,13 9,8 21,6 20,3 18,-2 5,-11 1,-7-2,-9-5,-8-9,-6-10,-7-11,-12-11,-10-10,-8-10,-3-13,3-16,1-5,6-2,7 0,6 3,5 3,4 3,8 8,6 7,10 9,4 13,7 13,0 13,-2 7,-3 6,-6-2,-8-5,-5-6,-8-9,-10-7,-12-11,-6-11,-4-14,0-10,0-8,4-7,7-5,8 0,5 6,7 10,6 11,15 18,3 14,6 16,2 11,-4 7,-8 3,-7-3,-6-6,-7-10,-12-27,-7-22,-1-17,0-14,4-3,4-2,8 6,7 6,9 11,6 12,2 15,10 24,12 27,8 22,1 12,-4 7,-6-2,-5-5,-10-10,-8-13,-14-22,-20-23,-13-21,-7-18,2-10,7-4,8-3,8 3,4 2,5 7,2 5,4 9,8 6,10 11,5 10,7 14,0 10,-2 5,-7 0,-8-3,-6-4,-8-6,-11-8,-7-6,-4-13,1-15,-2-16,2-10,5-5,3 2,5 2,2 7,2 6,7 10,6 9,10 12,4 17,6 11,1 11,-2 2,-3 3,-7-2,-6-1,-7-5,-1-4,-4-8,-4-13,-1-14,0-12,0-12,0-4,4-2,8 2,4 7,4 14,4 15,1 20,1 14,1 11,-3 2,-6 4,-5-3,-1-3,-3-7,-3-7,-4-10,-6-7,-1-14,-3-10,0-9,-1-11,1-7,3-3,2-2,2 1,2 4,1 1,3 7,7 8,5 13,3 23,5 20,7 22,4 7,-3-2,-7-2,-8-22,-6-25,-3-26,-1-19,0-10,0-8,-1 1,1 6,0 7,1 9,1 15,-2 15,1 13,2 6,1 5,0 1,-1-2,-1-12,-4-11,-1-19,-1-16,-5-11,-1-3,-3-2,-1 3,2 22,1 32,2 25,1 20,1 9,1-1,0-8,-2-8,-5-14,-4-26,-2-26,-3-22,-2-22,-3-21,-4-15,-1-9,1 5,4 14,7 19,5 18,1 15,2 19,2 28,2 36,1 21,1 12,0 8,0-9,1-15,-4-24,-1-28,-3-22,-3-24,-3-27,1-13,3 0,2 8,2 5,3 10,1 17,1 29,1 43,8 47,7 34,0 14,-3-3,-3-18,-4-25,-2-30,-3-34,0-33,-2-39,-5-31,-3-21,-2-5,-3 4,2 9,2 13,0 19,2 26,2 34,2 39,2 30,1 21,1 9,0-8,1-15,-4-20,-1-24,-2-25,-7-25,-4-26,-8-22,-2-12,-1-4,2 5,3 8,5 12,2 13,5 17,3 26,4 25,2 32,2 16,0 2,1-5,-1-12,-2-21,-1-22,-7-20,-1-14,-2-10,2-12,-1-7,-4-1,0 5,4 4,3 18,3 23,3 20,2 19,1 8,1 1,-1-6,-2-15,-1-22,-4-13,0-13,1-7,-1-3,0 11,2 21,1 19,2 19,0 11,2 4,0-2,0-11,1-17,-1-20,0-21,0-12,0-11,1-4,1 0,2 4,3 9,3 10,6 12,6 14,6 9,0 8,3 6,-6 3,-5-2,-11-6,-11-5,-13-7,-5-5,-7-3,-7-2,0-1,1 0,2 0,2 3,9 4,15 2,7 1,4 7,-6 2,-5-1,-5-1,-3 0,-4 0,8-2,12-4,14-3,6-4,4-1,-1-2,-1 3,-6 3,-5 4,-8 3,-9 3,0-2,3-6,11-11,3-10,6-12,4-5,3 2,4 4,1 2,-2 6,-1 4,-2 6,-2 2,-6 6,-6 6,-5 3,-4 4,-3 2,-4-2,-2 0,-3-3,-6-4,-7-2,-3-6,0-6,-2-8,1-13,4-15,2-17,6-12,3 1,5 10,3 11,1 8,4 12,5 16,10 19,8 18,2 11,3 5,-5 2,-2 0,-7-4,-5-6,-6-5,-2-4,-4-4,0-1,-4 2,-4-2,-7-4,-4-8,-1-5,2-8,-1-10,2-7,4-9,4-7,4-13,3-9,1 1,4 4,5 5,4 13,2 12,6 11,5 14,1 13,-1 8,-1 7,-5 8,-6 4,-5-2,-4 0,-2-4,-8-7,-12-8,-12-6,-6-6,-4-4,3-1,1-4,6-8,10-7,6-10,7-5,5-1,2 0,1 0,0 3,7 7,4 7,10 8,9 4,3 11,-1 6,-4 5,-3 2,-4-1,-5-2,1 1,-4 3,-3 2,-4 2,-3 2,-2-11,1-22,4-21,9-22,5-11,5 0,1 7,-4 9,-3 14,1 14,0 23,0 28,4 21,8 25,1 14,1 3,-6-9,-8-12,-7-17,-9-18,-8-25,-4-24,-1-19,1-14,2-9,2 1,1 6,1 8,7 13,2 16,0 18,4 20,1 10,-3 5,-2 2,-3 6,-2-3,-5-11,-5-11,-4-12,-6-8,-4-6,-3-6,-2-5,1-3,6-4,4-3,6-4,5-5,2-3,2-6,0 0,1 4,0 3,0 11,0 13,-1 12,1 9,-1 6,0 5,0 1,0-8,0-12,0-12,-1-10,1-6,0-3,0 0,0 1,0 0,-3 2,-4 4,0 14,0 19,1 16,3 11,1 1,-2 2,-1-4,2-6,-3-10,-6-12,-1-12,2-15,-3-12,0-5,3-6,4-6,2-6,2 0,2 2,1 5,1 7,-3 5,-2 12,1 19,0 22,1 18,1 12,0-2,1-3,-9-16,-3-20,-2-22,-5-20,1-13,0-7,3-3,5 6,3 6,4 8,4 8,6 15,11 17,1 19,2 15,2 8,-2-2,-5-2,-2-7,-3-7,-4-6,-3-14,-2-18,-2-14,0-13,-1-10,1-6,-1 1,4 6,3 13,5 20,2 17,0 26,4 18,-2 7,-3-2,-3-6,-4-11,-2-14,-5-21,-2-14,-1-13,2-5,0 5,1 15,1 14,0 15,4 16,1 7,0-1,-1-6,0-6,-2-18,-3-20,-2-18,-5-21,-8-23,-1-10,-1-3,4-1,4 23,4 34,3 35,2 25,2 15,0 8,1 0,0-12,-1-25,-5-24,-3-17,1-19,1-8,1 1,2 2,2 5,0 18,1 28,3 21,2 17,2 11,0 1,-1-6,-1-9,1-12,0-17,-2-20,-1-15,-1-10,-1-8,0-5,-1 4,-1 4,1 16,6 25,8 21,1 15,-1 6,-4 2,-3-5,-2-6,-3-14,-2-16,0-16,-1-12,1-9,-1-2,1-2,2 1,5 3,4 13,0 15,1 14,-2 10,-2 8,1 4,-2-9,-2-19,-1-16,-2-13,-1-8,-1-3,0 2,2 9,5 17,0 16,0 12,1 7,0-3,-2-13,-2-15,-2-10,0-6,-5-7,-1-1,0-3,0 9,2 14,0 11,1 10,1 6,0-4,0-8,0-15,0-10,0-8,0-6,0-1,0 2,1 2,-1 2,3 9,1 13,0 16,5 14,1 8,-2 2,-1-12,-2-20,-3-19,-3-14,-3-5,0-7,1 1,0 1,2 25,0 32,0 24,1 12,0 4,0-1,-6-17,-1-19,-4-19,1-13,-1-14,-2-13,2-2,2 1,0 2,1 1,0 2,-3 5,1 3,3 9,1 16,3 17,1 14,1 11,1 1,1-13,-1-18,1-14,-1-10,0-5,0-4,1 7,-1 13,0 18,3 14,4 6,0 2,0-9,-2-16,-1-13,-2-13,-4-11,-2-4,1-4,-1-3,2 1,0 0,-2 6,-3 7,-1 10,1 12,2 15,2 13,1 10,1 8,1-2,0-6,0-7,-3-9,0-12,-7-14,-4-13,0-10,3-7,3-7,0 0,-2 6,1 12,-1 18,1 12,3 14,1 12,2 2,2-2,1-4,-3-7,-4-9,-3-6,-4-15,2-11,-5-13,2-7,3-7,1 2,1-2,1-6,1 4,-1 5,1 13,2 26,2 25,2 17,1 9,0 3,2-3,-4-7,-1-15,1-20,0-18,-2-13,0-6,0-7,2 0,1 3,0 13,2 19,0 12,0 14,0 9,0 1,1-15,-1-19,-6-24,-2-16,0-6,2-2,-1-1,0 16,2 25,1 20,2 17,0 12,2 6,0-10,0-19,-2-19,-2-25,1-14,0-6,1 1,0 6,2 11,-1 23,1 21,1 17,-1 5,0-1,0-3,-3-6,-4-7,-4-7,-6-12,0-11,3-5,4-5,3-4,1-3,0 2,2 0,1 2,2 7,0 12,-2 9,-4 10,-3 5,-1 1,-1-3,-1-4,-2-3,-4-3,-2-4,-4-2,9-2,10-2,15 0,9-1,8 1,2-1,-1 1,-2 0,-8-1,-13 7,-19 2,-10 0,-10-2,-5-2,2 2,4-1,4 0,11-2,15-1,13-1,9-1,7 0,6 0,-4-3,-2-1,-3 0,-2 1,-4 6,-6 7,-6 1,-14 1,-11 3,-4-2,1-1,2-1,2-3,4-6,5-9,8-7,6-3,13 0,9 4,3 4,6 3,1 3,-1 2,-2 7,-4 5,-4 5,-5 1,-7 2,-5 0,-6 4,-10-4,-13-4,-11-1,-8-4,-5-3,-2-3,0-2,3-7,6-4,3-5,8-3,9-3,8 0,5 0,4 0,5-2,6 3,9 4,9 5,7 4,3 3,2 2,2 5,2 0,0 7,-4 1,-6-2,-8 1,-12 2,-11 1,-15-2,-11-2,-10-4,-6-2,1-2,5-2,1 0,4 0,3-4,7-4,6-3,6-3,9-2,8-2,8 3,4 4,7 3,5 4,3 5,0 11,1 7,-4 6,-4-1,-7-1,-5 0,-2 0,-4 0,-8-3,-6 0,-9-4,-13-5,-7-5,-8 1,-6-2,-1-1,4-1,6-2,6 0,5-1,7-4,7-3,2-7,2-10,3-4,2 0,1-2,4 5,4 7,8 5,3 6,5 4,5 5,3 6,3 10,-5 8,-1 3,-5 2,-7-1,-6 0,-4-1,-10-7,-10-6,-9-6,-3-5,-3-3,0-2,-1-1,2-1,5-5,7-5,6-3,5-5,3-6,5 2,8 6,5 8,3 9,1 4,0 3,0 2,-4 3,-1 3,-3 2,-7 1,-11-2,-6-3,-8-5,-3-2,-4-3,0-5,1-1,2-7,0-4,-3-2,3-2,7-3,5-4,8-1,7 1,7 6,11 5,4 6,4 4,0 7,-1 2,-1 3,-4 5,-6 5,-6 3,-4 1,-5 0,-1 0,-2-2,0 0,0 3,-6-4,-5-3,-9-5,-4-4,-1-4,-2-7,4-6,6-4,3-9,4-6,3-4,5-2,1-2,2-2,0-4,1 3,3 2,6 4,3 6,1 8,1 7,2 6,3 4,5 4,4 6,-1 13,-4 5,-3 5,-6 0,-5-1,-4-4,-3-1,-3-3,-3-4,-5-2,-7-3,-10-4,-4-6,1-3,1-4,3-7,5-5,3-2,4 0,5-1,2 2,3-1,2 2,0 0,1 0,3 3,7 8,4 10,3 11,1 3,-2 2,-5 3,-3 2,-5-2,-1 0,-6-4,-4-6,-5-4,-2-4,-6-2,1-5,1-2,0-6,3-4,2-3,2-3,1 0,1 2,3 1,2 0,2 1,1 0,1 0,3 2,5 5,0 6,2 4,0 5,-3 5,-1 4,-3 2,-1 1,-5 1,-4-2,-4-4,-7-5,-2-2,1-7,5-10,1-7,3-6,4-2,2 0,5 6,8 12,6 13,6 12,5 13,5 10,0 1,-5 3,-8-2,-3-6,-4-6,-5-4,-2-4,-3-3,-1 0,-1-2,-6-2,-4-4,-5-4,-4-3,0-5,2-5,3-4,4-7,-2-11,2-5,1-2,4 2,3 3,1 5,1 3,1 3,1 2,-1 1,4 3,3 7,4 5,3 8,2 13,5 6,-2 1,-4 3,-5-1,3-2,-2-2,-2-3,-3-1,-5-5,-6-4,-5-5,-7-3,-4-2,0-4,2-4,5-8,5-4,4-4,2-2,3 0,3 5,8 6,4 5,7 7,5 10,0 12,0 10,-3 8,-1 0,-6-2,-5-6,-5 0,-3-4,-6-5,-5-7,-8-5,-7-8,-3-4,1-7,3-8,2-13,3-4,2-3,5-3,4 2,2 5,2 5,1 5,0 2,7 7,8 4,4 11,8 14,-1 11,-4 7,0 2,-5 0,-4-3,-4 0,-5-2,-8-7,-6-6,-12-7,-3-4,-5-3,3-8,7-9,6-8,5-3,5-3,3 0,7 5,9 7,8 12,0 16,-4 10,-2 3,-4 1,-5-1,-3-1,-2-2,-2-1,-2-1,-2-4,-8-5,-5-3,-2-4,-4-2,-2-1,-2 0,-1-4,6-4,5-6,6-8,4-8,4-2,2 1,0 0,4 2,5 6,2 8,4 5,2 5,3 3,5 5,2 8,-5 5,-3 0,-4 0,-5 4,-4 1,-4-1,-1 4,-4-3,-5-5,-7-3,-6-2,-4-5,1-2,3-8,3-10,4-7,2-8,3-6,2-2,3-2,3-2,0 2,4 6,5 3,6 4,8 6,2 6,0 6,3 8,-4 9,-3 9,-2 8,-3 5,-5 0,-4 2,-3-3,-2 3,-1-1,-1 0,-3 0,-6-4,-6-8,-2-7,-1-6,-1-4,-2-3,1-3,3-6,0-6,4-7,1-6,3-1,3 2,3 2,2 2,1-1,4 4,2 2,5 2,5 2,2 5,1 3,2 3,2 5,4 14,3 17,-3 8,-3 6,-5-1,-7-7,-4-5,-3-7,-3-5,-5-5,-4-7,-4-4,-2-3,-6-3,-5-4,-1-7,3-8,6-6,6-3,5 1,3 2,3 0,3 3,8 9,5 12,3 10,4 12,1 6,-1 0,-3 0,-4-2,-3-3,-4-2,-4-1,-2 2,-3 1,-3-4,-8-2,-8-3,-3-4,-2-4,1-3,2-1,0-4,2-5,0-6,4-5,4-4,5-2,2-5,3-1,4-1,4 2,8 6,7 4,2 6,4 4,0 5,0 3,0 2,-3 1,-2 0,-2 3,-2 0,-1 7,-3 3,-5 6,-4 5,-9 2,-9 2,-10-4,-6-6,-2-6,-5-6,1-3,3-4,1 0,2-4,7-5,6-3,6-5,4-4,4-1,4 4,5 1,4 2,6 2,6 4,2 6,-1 7,-1 8,-5 6,-6 2,-2 2,-2-1,-4-1,-2 0,-1-2,-8 1,-5-4,-4-5,-6-3,-2-4,0-1,-2-2,3-3,3-8,3-8,6-3,4-5,3 1,2 0,1 2,1 3,6 4,5 5,3 5,5 4,9 1,5 12,-1 5,1 5,-3-2,-6-1,-8-1,-7 1,-4 0,-4 3,-6-1,-7-5,-5-4,-6-4,-2-3,-4-2,1-4,5-5,6-4,5-2,6-3,2-1,3 0,1-1,-3-2,-4-2,-4 5,-3 4,-2 5,-2 3,-1 4,-1 2,4 3,3 8,5 5,3 8,2 4,-1 2,-4 3,0-2,1-2,1-4,-1-6,-2-7,-4-4,1-7,2-7,6 0,3 3,4 0,6 1,3 2,2 0,2 0,2 0,-1 0,1 0,-1 1,-2 2,-8 1,-11-1,-8 0,-5-1,-3 0,-1-1,-1-1,-2 0,3-3,4-4,6-7,4-4,6-5,9 1,6 5,6 5,3 8,-2 7,-3 6,-4 5,-5 6,-4 5,-6 2,-5-1,-9-5,-5-2,-5-6,-1-4,0-10,5-11,-1-18,1-7,3-3,5 2,5 4,2 6,4 4,3 3,3 2,6 5,4 4,5 4,3 3,0 2,2 2,0-1,-1 1,-5 3,-5 4,-6 6,-3 4,-4 5,-1 1,-7 4,-5-5,-3-1,0-12,3-10,-2-11,1-7,2-9,4-7,3-2,1-2,6 0,7 3,5 1,6 8,6 7,-2 13,-2 7,-6 8,-4 7,-6 4,-3 5,-9 1,-6-1,-5-2,-2-4,-1-6,3-2,0-3,1-6,2-6,4-5,3-8,3-3,5 1,8 5,2 6,3 12,-3 7,2 9,-3 3,-3 1,-3 0,-2-2,-5-5,-5-4,-4-5,-1-7,3-7,-5-11,2-8,2-4,2-2,4 1,1 2,2 4,4 5,5 6,6 5,5 7,-2 7,0 8,-4 8,-3 3,-4 0,-2 0,-3 0,-4 0,-4-2,-5-4,1-9,1-9,3-8,3-5,4-1,6-1,5 1,3 4,2 3,2 2,1 2,-4 5,-3 4,-5-2,-2-4,-3-6,-2-5,3-4,3 1,4 2,3 4,3 2,-2 5,-4 6,-2 8,-10 7,-6 3,-6 1,-3-1,-5-5,2-8,4-9,4-8,5-6,6-1,4-5,1-1,-1-4,0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7T04:19:10.25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712 436,'-3'0,"-1"-3,1-4,0-4,0 3,-1 6,-4 3,-3 2,-3 0,1-4,6-7,7-5,3-4,5 1,3 4,4 3,-2 10,-2 7,-4 8,-2 5,-3 2,-1-1,-1 0,-1-10,1-11,-1-7,1-7,-1-4,1-1,0-2,3 3,10 14,3 10,-2 7,-2 4,-4 2,-3 0,-6-3,-5-4,-2-10,1-10,1-8,1-6,3 5,0 7,2 9,0 7,-3 2,-3 0,-5-2,1-4,1-7,2-5,3-4,2-6,1-3,1 0,3 3,1 8,4 6,-1 10,2 9,0 7,-2 1,-3 1,-4-4,-8-5,-3-8,0-11,-1-7,-1-11,2-5,5 3,7 5,3 10,1 9,0 7,-1 7,-2 3,0 2,-7-1,-6-5,-4-4,1-9,3-10,2-7,4-3,2-1,2 1,-2 0,3 4,0 11,5 6,0 7,-3 1,-5 0,-5-1,-4-3,0-7,2-6,5-2,8 1,2 5,0 7,3 5,0 6,-1 2,-3 2,-4-1,-5-4,-5-7,-1-7,2-7,2-7,2-7,3-3,1 0,3 5,2 8,1 14,-2 8,0 9,-5 2,-1-9,0-9,0-11,1-7,0-7,1 7,1 12,0 9,0 8,0 3,-3 1,-4-4,-1-7,2-7,0-7,3-5,1-3,1-2,1 6,0 6,0 9,0 9,-2 3,-5-2,-1 1,-2 0,-2-1,-2-4,-2-3,-1-2,-1-3,3-4,4-4,4-4,3 2,2 7,1 8,-1 5,-5-1,-3-1,-3-3,-5-5,0-6,3-5,4-6,4-5,4 0,1-4,2 0,1 1,3 2,0 1,4 5,-1 7,0 9,-3 7,-1 6,-1 3,-7-1,-12 0,-6 1,-8-3,-5-4,-5-2,-1-4,3-1,5-2,8-3,9-5,8-3,4-4,7 2,6-4,4 2,4 2,1 5,2 2,-3 10,-4 6,-5 5,-5 2,-10 2,-4-8,1-13,2-11,9-10,4-4,4 0,4 1,3 5,5 1,2 3,3 4,1 8,-5 8,-5 6,-6 7,-4 5,-4 1,-1 0,-2-1,0 0,-3-5,-4-4,-4-5,-2-3,-2-3,-2-1,0 0,3-4,4-7,3-5,4-2,8-4,10 1,5 5,2 5,1 4,-3 9,-6 11,-7 5,-11 4,-7-3,-8-1,-4-1,0-3,0-5,5-5,5-8,9-6,10-6,11-5,6-4,1 2,1 5,-4 12,-6 12,-5 9,-4 4,-2 3,-3 2,-4-1,-1-3,-3-4,-6-5,-3-5,-3 0,6-4,8-11,11-10,11-9,9-4,-1-1,3 3,-1 7,-5 12,-6 12,-8 8,-6 9,-8 5,-4 0,-6 1,-2-2,1-1,1-5,3-7,5-9,9-7,11-5,6-4,4-5,1 1,-1 0,0 5,-1 1,-7 9,-8 12,-9 4,-6 3,-5 3,1 1,2-5,4-9,5-7,7-9,12-6,6-5,2 0,-9 8,-10 9,-9 9,-9 7,-3 4,-2 0,6-5,10-7,9-11,9-5,5-2,1 0,4-1,-3 0,-8 5,-13 11,-10 9,-6 6,-4 3,-2 0,5-7,9-8,8-5,10-10,2-6,3 0,-3 7,-11 7,-17 15,-7 5,-5 3,-8 1,0 1,4 0,3-4,10-10,13-13,17-7,9-8,7-3,1 0,-7 4,-11 5,-16 12,-14 10,-9 9,-7 2,0-1,3-1,12-3,10-3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59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9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64001" y="1445340"/>
            <a:ext cx="736143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Machine Learning Operations (</a:t>
            </a:r>
            <a:r>
              <a:rPr lang="en" sz="2800" dirty="0"/>
              <a:t>MLOps)</a:t>
            </a:r>
            <a:br>
              <a:rPr lang="en" sz="3600" dirty="0"/>
            </a:br>
            <a:r>
              <a:rPr lang="en-US" sz="2000" b="0" dirty="0"/>
              <a:t>Overview, Definition, Architecture and </a:t>
            </a:r>
            <a:r>
              <a:rPr lang="en-US" sz="2000" b="0" noProof="1"/>
              <a:t>Implementation</a:t>
            </a:r>
            <a:endParaRPr lang="en-US" sz="3600" b="0" noProof="1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DC07A46-F171-30ED-F228-FC9852592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839" y="140907"/>
            <a:ext cx="1010122" cy="1010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EC657F-88A4-9401-B587-45ED1D092DC7}"/>
              </a:ext>
            </a:extLst>
          </p:cNvPr>
          <p:cNvSpPr txBox="1">
            <a:spLocks/>
          </p:cNvSpPr>
          <p:nvPr/>
        </p:nvSpPr>
        <p:spPr>
          <a:xfrm>
            <a:off x="1164001" y="3030367"/>
            <a:ext cx="5131001" cy="14977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b="1" dirty="0"/>
          </a:p>
        </p:txBody>
      </p:sp>
      <p:sp>
        <p:nvSpPr>
          <p:cNvPr id="7" name="Google Shape;70;p12">
            <a:extLst>
              <a:ext uri="{FF2B5EF4-FFF2-40B4-BE49-F238E27FC236}">
                <a16:creationId xmlns:a16="http://schemas.microsoft.com/office/drawing/2014/main" id="{28E1250C-F12F-9138-9E96-3054E4586858}"/>
              </a:ext>
            </a:extLst>
          </p:cNvPr>
          <p:cNvSpPr txBox="1">
            <a:spLocks/>
          </p:cNvSpPr>
          <p:nvPr/>
        </p:nvSpPr>
        <p:spPr>
          <a:xfrm>
            <a:off x="1330036" y="2854611"/>
            <a:ext cx="767038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Abolfazl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Yarian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Google Shape;467;p40">
            <a:extLst>
              <a:ext uri="{FF2B5EF4-FFF2-40B4-BE49-F238E27FC236}">
                <a16:creationId xmlns:a16="http://schemas.microsoft.com/office/drawing/2014/main" id="{315543AF-1A86-C4C2-D045-1DD52FA4A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81" y="307975"/>
            <a:ext cx="7572375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/>
              <a:t>MLOps</a:t>
            </a:r>
            <a:r>
              <a:rPr lang="en-US" sz="3200" b="1" dirty="0"/>
              <a:t> level 0: Manual process </a:t>
            </a:r>
            <a:endParaRPr sz="3200" b="1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280C2A-0D71-C8C6-33FE-13D31BB7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</p:spPr>
        <p:txBody>
          <a:bodyPr/>
          <a:lstStyle/>
          <a:p>
            <a:r>
              <a:rPr lang="en-US" sz="2000" dirty="0"/>
              <a:t>what is TSD and TSR ?</a:t>
            </a:r>
          </a:p>
          <a:p>
            <a:r>
              <a:rPr lang="en-US" sz="2000" dirty="0"/>
              <a:t>Definition </a:t>
            </a:r>
          </a:p>
          <a:p>
            <a:r>
              <a:rPr lang="en-US" sz="2000" dirty="0"/>
              <a:t>Structure</a:t>
            </a:r>
          </a:p>
          <a:p>
            <a:pPr lvl="1"/>
            <a:r>
              <a:rPr lang="en-US" sz="1800" dirty="0"/>
              <a:t>Camera based</a:t>
            </a:r>
          </a:p>
          <a:p>
            <a:pPr lvl="1"/>
            <a:r>
              <a:rPr lang="en-US" sz="1800" dirty="0"/>
              <a:t>LIDAR based</a:t>
            </a:r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93089C-C87C-C971-DC45-8AE9B8A1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2" y="1253002"/>
            <a:ext cx="8868375" cy="316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0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3" y="233410"/>
            <a:ext cx="7571700" cy="702600"/>
          </a:xfrm>
        </p:spPr>
        <p:txBody>
          <a:bodyPr/>
          <a:lstStyle/>
          <a:p>
            <a:r>
              <a:rPr lang="en-US" sz="2800" b="1" dirty="0"/>
              <a:t>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49AB6C-D8BD-A136-0264-D4326E171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966" y="1256"/>
            <a:ext cx="5890778" cy="2102916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916" y="1829363"/>
            <a:ext cx="7571700" cy="357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Manual, </a:t>
            </a: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script-driven, and interactive process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Disconnection between ML and operations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Infrequent release iterations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No CI/CD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Deployment refers to the prediction service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Lack of active performance monitoring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581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3" y="233410"/>
            <a:ext cx="7571700" cy="702600"/>
          </a:xfrm>
        </p:spPr>
        <p:txBody>
          <a:bodyPr/>
          <a:lstStyle/>
          <a:p>
            <a:r>
              <a:rPr lang="en-US" sz="2800" b="1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53" y="1176251"/>
            <a:ext cx="7571700" cy="357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Maintain model’s accuracy in production</a:t>
            </a:r>
          </a:p>
          <a:p>
            <a:pPr lvl="1">
              <a:lnSpc>
                <a:spcPct val="150000"/>
              </a:lnSpc>
            </a:pPr>
            <a:r>
              <a:rPr lang="en-US" sz="14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Actively monitor the quality of your model in production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Frequently retrain your production models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Continuously experiment with new implementations to produce the model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Set up CT/CI/CD to rapidly test, build and deploy new implementation of the ML pipeline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624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Google Shape;467;p40">
            <a:extLst>
              <a:ext uri="{FF2B5EF4-FFF2-40B4-BE49-F238E27FC236}">
                <a16:creationId xmlns:a16="http://schemas.microsoft.com/office/drawing/2014/main" id="{315543AF-1A86-C4C2-D045-1DD52FA4A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993" y="307975"/>
            <a:ext cx="7785164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/>
              <a:t>MLOps</a:t>
            </a:r>
            <a:r>
              <a:rPr lang="en-US" sz="2800" b="1" dirty="0"/>
              <a:t> level 1: ML pipeline automation(CT) </a:t>
            </a:r>
            <a:endParaRPr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75744-3CBF-BFDD-336B-07D0955A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5" y="1004514"/>
            <a:ext cx="8253114" cy="41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5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61" y="196099"/>
            <a:ext cx="7571700" cy="702600"/>
          </a:xfrm>
        </p:spPr>
        <p:txBody>
          <a:bodyPr/>
          <a:lstStyle/>
          <a:p>
            <a:r>
              <a:rPr lang="en-US" sz="2400" dirty="0"/>
              <a:t>Data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61" y="1094798"/>
            <a:ext cx="7571700" cy="357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Data schema skews (stop)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Unexpected features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Unexpected values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Lack of all expected features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Data value skew (retrain)</a:t>
            </a:r>
          </a:p>
          <a:p>
            <a:pPr marL="533400" lvl="1" indent="0">
              <a:lnSpc>
                <a:spcPct val="150000"/>
              </a:lnSpc>
              <a:buNone/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021D1-B552-3367-A088-26EA3088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33" y="0"/>
            <a:ext cx="5098868" cy="319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3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61" y="196099"/>
            <a:ext cx="7571700" cy="702600"/>
          </a:xfrm>
        </p:spPr>
        <p:txBody>
          <a:bodyPr/>
          <a:lstStyle/>
          <a:p>
            <a:r>
              <a:rPr lang="en-US" sz="2400" dirty="0"/>
              <a:t>Model validation </a:t>
            </a:r>
            <a:r>
              <a:rPr lang="en-US" sz="1200" dirty="0"/>
              <a:t>(offline)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61" y="1094798"/>
            <a:ext cx="7571700" cy="357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Evaluate predictive quality on test dataset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Compare with current model performance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Check for consistency across data segments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Test for deployment and infrastructure compatibility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Conduct online validation through canary or A/B testing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021D1-B552-3367-A088-26EA3088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135" y="0"/>
            <a:ext cx="3864865" cy="24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6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3" y="233410"/>
            <a:ext cx="7571700" cy="702600"/>
          </a:xfrm>
        </p:spPr>
        <p:txBody>
          <a:bodyPr/>
          <a:lstStyle/>
          <a:p>
            <a:r>
              <a:rPr lang="en-US" sz="2400" dirty="0"/>
              <a:t>Feature 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53" y="936010"/>
            <a:ext cx="7571700" cy="357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Discover and reuse existing feature sets to avoid duplication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Serve up-to-date feature values from the feature store.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Use the feature store for experimentation, CT, and online serving to avoid training-serving skew.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avoid training-serving skew for: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Experimentation (offline)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continuous training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Online prediction</a:t>
            </a: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021D1-B552-3367-A088-26EA3088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019" y="2389632"/>
            <a:ext cx="5308981" cy="275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3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61" y="196099"/>
            <a:ext cx="7571700" cy="702600"/>
          </a:xfrm>
        </p:spPr>
        <p:txBody>
          <a:bodyPr/>
          <a:lstStyle/>
          <a:p>
            <a:r>
              <a:rPr lang="en-US" sz="2400" dirty="0"/>
              <a:t>Metadata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61" y="898699"/>
            <a:ext cx="7571700" cy="357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Record pipeline versions, timestamps, and executor for lineage, reproducibility, and debugging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Store parameter arguments passed to the pipeline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Store pointers to the artifacts produced by each step of the pipeline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Store pointers to previous models and evaluation metrics for comparison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021D1-B552-3367-A088-26EA30882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1" t="54542" r="22606" b="14677"/>
          <a:stretch/>
        </p:blipFill>
        <p:spPr>
          <a:xfrm>
            <a:off x="2477574" y="3420923"/>
            <a:ext cx="4188851" cy="13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40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Google Shape;467;p40">
            <a:extLst>
              <a:ext uri="{FF2B5EF4-FFF2-40B4-BE49-F238E27FC236}">
                <a16:creationId xmlns:a16="http://schemas.microsoft.com/office/drawing/2014/main" id="{315543AF-1A86-C4C2-D045-1DD52FA4A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993" y="307975"/>
            <a:ext cx="7785164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/>
              <a:t>MLOps</a:t>
            </a:r>
            <a:r>
              <a:rPr lang="en-US" sz="2800" b="1" dirty="0"/>
              <a:t> level 2: CI/CD pipeline automation</a:t>
            </a:r>
            <a:endParaRPr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42E56-729C-3C4B-03F8-8307DB6F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59" y="1089551"/>
            <a:ext cx="7336797" cy="405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62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3" y="233410"/>
            <a:ext cx="7571700" cy="702600"/>
          </a:xfrm>
        </p:spPr>
        <p:txBody>
          <a:bodyPr/>
          <a:lstStyle/>
          <a:p>
            <a:r>
              <a:rPr lang="en-US" sz="2800" b="1" dirty="0"/>
              <a:t>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53" y="936010"/>
            <a:ext cx="7571700" cy="357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Development and experimentation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Pipeline continuous integration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Pipeline continuous delivery/deployment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Automated triggering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Model continuous delivery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Monitoring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32A97-5120-3599-FBF1-57093C91C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876" y="2526820"/>
            <a:ext cx="5076208" cy="23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1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>
            <a:spLocks noGrp="1"/>
          </p:cNvSpPr>
          <p:nvPr>
            <p:ph type="title"/>
          </p:nvPr>
        </p:nvSpPr>
        <p:spPr>
          <a:xfrm>
            <a:off x="501964" y="26905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Outline</a:t>
            </a:r>
            <a:endParaRPr sz="3600" b="1" dirty="0"/>
          </a:p>
        </p:txBody>
      </p:sp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0" y="224255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242559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786339" y="1574932"/>
            <a:ext cx="473400" cy="4734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814414" y="1574932"/>
            <a:ext cx="473400" cy="4734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842489" y="1574932"/>
            <a:ext cx="473400" cy="4734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880814" y="3447831"/>
            <a:ext cx="473400" cy="473400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852739" y="3447831"/>
            <a:ext cx="473400" cy="4734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824664" y="3447831"/>
            <a:ext cx="473400" cy="4734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92939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 sz="90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377065" y="1214309"/>
            <a:ext cx="1365541" cy="256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MLOps</a:t>
            </a:r>
            <a:r>
              <a:rPr lang="en-US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 definition</a:t>
            </a:r>
          </a:p>
        </p:txBody>
      </p:sp>
      <p:sp>
        <p:nvSpPr>
          <p:cNvPr id="491" name="Google Shape;491;p40"/>
          <p:cNvSpPr txBox="1"/>
          <p:nvPr/>
        </p:nvSpPr>
        <p:spPr>
          <a:xfrm>
            <a:off x="5296228" y="929390"/>
            <a:ext cx="156592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</a:t>
            </a: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pen-source tools</a:t>
            </a:r>
            <a:endParaRPr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2069344" y="3935131"/>
            <a:ext cx="199049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Data science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Overview</a:t>
            </a:r>
            <a:endParaRPr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4003144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Architecture</a:t>
            </a:r>
            <a:endParaRPr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3995587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References</a:t>
            </a:r>
            <a:endParaRPr dirty="0">
              <a:solidFill>
                <a:schemeClr val="dk2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2113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3" y="233410"/>
            <a:ext cx="7571700" cy="702600"/>
          </a:xfrm>
        </p:spPr>
        <p:txBody>
          <a:bodyPr/>
          <a:lstStyle/>
          <a:p>
            <a:r>
              <a:rPr lang="en-US" sz="2800" b="1" dirty="0"/>
              <a:t>Continuous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53" y="1190673"/>
            <a:ext cx="7571700" cy="2544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Unit tests for feature engineering and model methods in implementation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Tests for model convergence and avoiding </a:t>
            </a:r>
            <a:r>
              <a:rPr lang="en-US" sz="1600" dirty="0" err="1">
                <a:solidFill>
                  <a:srgbClr val="202124"/>
                </a:solidFill>
                <a:latin typeface="Roboto" panose="02000000000000000000" pitchFamily="2" charset="0"/>
              </a:rPr>
              <a:t>NaN</a:t>
            </a: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 values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Testing that each component in the pipeline produces the expected artifacts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Testing integration between pipeline components.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8288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3" y="233410"/>
            <a:ext cx="7571700" cy="702600"/>
          </a:xfrm>
        </p:spPr>
        <p:txBody>
          <a:bodyPr/>
          <a:lstStyle/>
          <a:p>
            <a:r>
              <a:rPr lang="en-US" sz="2800" b="1" dirty="0"/>
              <a:t>Continuous delivery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53" y="892006"/>
            <a:ext cx="7571700" cy="38578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Verify the compatibility of the model with the target infrastructure before deployment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Test the prediction service by calling the service API with expected inputs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Test prediction service performance by load testing to capture metrics such as QPS and model latency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Validate data for retraining or batch prediction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Verify that models meet predictive performance targets before deployment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Automate deployment to a test environment triggered by code push to development branch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22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2FBE-3F46-3B82-F514-9C56C916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Principles &amp; Technical Components</a:t>
            </a:r>
            <a:endParaRPr lang="en-GB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9DBF4-797E-7AD2-65D9-48C0785B2B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C407C-B278-680F-E537-8CECD58D1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96"/>
          <a:stretch/>
        </p:blipFill>
        <p:spPr>
          <a:xfrm>
            <a:off x="1425742" y="1010720"/>
            <a:ext cx="6292516" cy="34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6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280C2A-0D71-C8C6-33FE-13D31BB7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232" y="827674"/>
            <a:ext cx="8325852" cy="34881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P1 CI/CD automation: </a:t>
            </a: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Build, Test, Delivery, Deployment</a:t>
            </a:r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fast feedback to developers regarding the success or failure of certain steps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P2 Workflow orchestration (containerization)</a:t>
            </a:r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coordinates the tasks of an ML workflow pipeline according to DAGs (tasks and dependencies)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P3 Reproducibility </a:t>
            </a:r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reproduce an ML experiment and obtain the exact same results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P4 Versioning: </a:t>
            </a: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data, model, code</a:t>
            </a:r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reproduce and traceability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P5 Collaboration: </a:t>
            </a:r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possibility of work collaboratively on data, model, and code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B475F0-1A3B-9DE1-F6E0-C7754D13FDF5}"/>
              </a:ext>
            </a:extLst>
          </p:cNvPr>
          <p:cNvSpPr txBox="1">
            <a:spLocks/>
          </p:cNvSpPr>
          <p:nvPr/>
        </p:nvSpPr>
        <p:spPr>
          <a:xfrm>
            <a:off x="589634" y="13566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Principles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73673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280C2A-0D71-C8C6-33FE-13D31BB7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106" y="823730"/>
            <a:ext cx="7752260" cy="39221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P6 Continuous ML training (CT) &amp; evaluation:</a:t>
            </a:r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Periodic retraining of the ML model based on new feature data</a:t>
            </a:r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Assess the change in model quality</a:t>
            </a:r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Managing costs of retraining: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Update frequency (e.g. daily vs. weekly)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Online learning in large scale web application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P7 ML metadata tracking/logging: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Training job iteration (e.g. training code and time, duration)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Model specific metadata (e.g. used parameters and resulting performance metrics)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B475F0-1A3B-9DE1-F6E0-C7754D13FDF5}"/>
              </a:ext>
            </a:extLst>
          </p:cNvPr>
          <p:cNvSpPr txBox="1">
            <a:spLocks/>
          </p:cNvSpPr>
          <p:nvPr/>
        </p:nvSpPr>
        <p:spPr>
          <a:xfrm>
            <a:off x="589634" y="13566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Principles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936680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280C2A-0D71-C8C6-33FE-13D31BB7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053" y="838267"/>
            <a:ext cx="7995310" cy="39221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P8 Continuous monitoring</a:t>
            </a:r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periodic assessment of data, model, code, infrastructure resources, and model serving performance (e.g., prediction accuracy)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P9 Feedback loops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the monitoring component to the scheduler to enable the retraining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quality assessment step into the development or engineering process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B475F0-1A3B-9DE1-F6E0-C7754D13FDF5}"/>
              </a:ext>
            </a:extLst>
          </p:cNvPr>
          <p:cNvSpPr txBox="1">
            <a:spLocks/>
          </p:cNvSpPr>
          <p:nvPr/>
        </p:nvSpPr>
        <p:spPr>
          <a:xfrm>
            <a:off x="589634" y="13566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Principles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59048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280C2A-0D71-C8C6-33FE-13D31BB7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232" y="827674"/>
            <a:ext cx="8325852" cy="52001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C1 CI/CD Component (P1, P6, P9)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Jenkins</a:t>
            </a:r>
            <a:r>
              <a:rPr lang="en-US" sz="1400" b="1" dirty="0">
                <a:solidFill>
                  <a:srgbClr val="202124"/>
                </a:solidFill>
                <a:latin typeface="Roboto" panose="02000000000000000000" pitchFamily="2" charset="0"/>
              </a:rPr>
              <a:t>, 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GitLab CI/CD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C2 Source Code Repository (P4, P5)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GitLab, GitHub, </a:t>
            </a: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</a:rPr>
              <a:t>FastDS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</a:rPr>
              <a:t>DagsHub</a:t>
            </a:r>
            <a:endParaRPr lang="en-US" sz="1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C3 Workflow Orchestration Component (P2, P3, P6)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Apache Airflow, Kubeflow,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AWS </a:t>
            </a: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</a:rPr>
              <a:t>SageMaker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</a:rPr>
              <a:t>Piplines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, Azure </a:t>
            </a: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</a:rPr>
              <a:t>Pipline</a:t>
            </a:r>
            <a:endParaRPr lang="en-US" sz="1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533400" lvl="1" indent="0">
              <a:lnSpc>
                <a:spcPct val="150000"/>
              </a:lnSpc>
              <a:buNone/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B475F0-1A3B-9DE1-F6E0-C7754D13FDF5}"/>
              </a:ext>
            </a:extLst>
          </p:cNvPr>
          <p:cNvSpPr txBox="1">
            <a:spLocks/>
          </p:cNvSpPr>
          <p:nvPr/>
        </p:nvSpPr>
        <p:spPr>
          <a:xfrm>
            <a:off x="589634" y="13566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Technical components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E9BB8-7280-3A4A-849B-E11B61374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13" r="62620" b="19751"/>
          <a:stretch/>
        </p:blipFill>
        <p:spPr>
          <a:xfrm>
            <a:off x="7250580" y="3249537"/>
            <a:ext cx="1893420" cy="12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84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280C2A-0D71-C8C6-33FE-13D31BB7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232" y="827674"/>
            <a:ext cx="8325852" cy="52001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C4 Feature Store System (P3, P4)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Feast, </a:t>
            </a: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</a:rPr>
              <a:t>Hopswork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</a:rPr>
              <a:t>Tecton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</a:rPr>
              <a:t>Gojek’s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 Feast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AWS Feature Store</a:t>
            </a:r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Central storage of commonly used features </a:t>
            </a:r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Two databases configured: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Offline feature store to serve features with normal latency for experimentation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Online feature store to serve features with low latency for predictions in production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C5 Model training Infrastructure (P6)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Kubernetes, Red Hat OpenShift</a:t>
            </a:r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CPU, RAM, GPU</a:t>
            </a:r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Distributed or non-distributed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B475F0-1A3B-9DE1-F6E0-C7754D13FDF5}"/>
              </a:ext>
            </a:extLst>
          </p:cNvPr>
          <p:cNvSpPr txBox="1">
            <a:spLocks/>
          </p:cNvSpPr>
          <p:nvPr/>
        </p:nvSpPr>
        <p:spPr>
          <a:xfrm>
            <a:off x="589634" y="13566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Technical components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D0F6D-CB4F-B7C9-AC23-AC0B02DC5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13" r="62620" b="19751"/>
          <a:stretch/>
        </p:blipFill>
        <p:spPr>
          <a:xfrm>
            <a:off x="7250580" y="3249537"/>
            <a:ext cx="1893420" cy="12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31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280C2A-0D71-C8C6-33FE-13D31BB7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232" y="827674"/>
            <a:ext cx="8325852" cy="39221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C6 Model Registry (P3, P4)</a:t>
            </a:r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Store trained ML models with their metadata </a:t>
            </a:r>
          </a:p>
          <a:p>
            <a:pPr lvl="1">
              <a:lnSpc>
                <a:spcPct val="150000"/>
              </a:lnSpc>
            </a:pP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</a:rPr>
              <a:t>MLFlow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</a:rPr>
              <a:t>ModelDB</a:t>
            </a:r>
            <a:endParaRPr lang="en-US" sz="1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AWS </a:t>
            </a: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</a:rPr>
              <a:t>SageMaker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 Model Registry, Azure Model Registry, Neptune.ai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C7 ML Metadata Stores (P4, P7)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Kubeflow pipelines,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AWS </a:t>
            </a: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</a:rPr>
              <a:t>SageMaker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 Pipelines, Azure ML</a:t>
            </a:r>
          </a:p>
          <a:p>
            <a:pPr lvl="1">
              <a:lnSpc>
                <a:spcPct val="150000"/>
              </a:lnSpc>
            </a:pPr>
            <a:endParaRPr lang="en-US" sz="14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B475F0-1A3B-9DE1-F6E0-C7754D13FDF5}"/>
              </a:ext>
            </a:extLst>
          </p:cNvPr>
          <p:cNvSpPr txBox="1">
            <a:spLocks/>
          </p:cNvSpPr>
          <p:nvPr/>
        </p:nvSpPr>
        <p:spPr>
          <a:xfrm>
            <a:off x="589634" y="13566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Technical components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C1EABC-6CF7-0B3C-2003-838E641E2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13" r="62620" b="19751"/>
          <a:stretch/>
        </p:blipFill>
        <p:spPr>
          <a:xfrm>
            <a:off x="7250580" y="3216281"/>
            <a:ext cx="1893420" cy="12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36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280C2A-0D71-C8C6-33FE-13D31BB7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232" y="827674"/>
            <a:ext cx="8325852" cy="49234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C8 Model Serving Component (P1) ?????</a:t>
            </a:r>
          </a:p>
          <a:p>
            <a:pPr lvl="1">
              <a:lnSpc>
                <a:spcPct val="150000"/>
              </a:lnSpc>
            </a:pP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</a:rPr>
              <a:t>KServing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 of Kubeflow, </a:t>
            </a: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</a:rPr>
              <a:t>Tensorflow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 Serving, Seldon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Azure ML REST API, AWS </a:t>
            </a: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</a:rPr>
              <a:t>SageMaker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 Endpoints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online inference for real-time predictions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Batch inference for predictions using large volumes of input data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Use Kubernetes and docker technology to container the ML model</a:t>
            </a:r>
            <a:endParaRPr lang="en-US" sz="16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C9 Monitoring Component (P8, P9)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Prometheus with Grafana, Kubeflow, </a:t>
            </a: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</a:rPr>
              <a:t>Mlflow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, ELK stack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AWS </a:t>
            </a:r>
            <a:r>
              <a:rPr lang="en-US" sz="1400" dirty="0" err="1">
                <a:solidFill>
                  <a:srgbClr val="202124"/>
                </a:solidFill>
                <a:latin typeface="Roboto" panose="02000000000000000000" pitchFamily="2" charset="0"/>
              </a:rPr>
              <a:t>SageMaker</a:t>
            </a: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 model monitor</a:t>
            </a:r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continuous monitoring of: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the model serving performance (e.g., prediction accuracy)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the ML infrastructure, CI/CD, and orchestration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B475F0-1A3B-9DE1-F6E0-C7754D13FDF5}"/>
              </a:ext>
            </a:extLst>
          </p:cNvPr>
          <p:cNvSpPr txBox="1">
            <a:spLocks/>
          </p:cNvSpPr>
          <p:nvPr/>
        </p:nvSpPr>
        <p:spPr>
          <a:xfrm>
            <a:off x="589634" y="13566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Technical components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C1EABC-6CF7-0B3C-2003-838E641E2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13" r="62620" b="19751"/>
          <a:stretch/>
        </p:blipFill>
        <p:spPr>
          <a:xfrm>
            <a:off x="7250580" y="3249537"/>
            <a:ext cx="1893420" cy="12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9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Google Shape;467;p40">
            <a:extLst>
              <a:ext uri="{FF2B5EF4-FFF2-40B4-BE49-F238E27FC236}">
                <a16:creationId xmlns:a16="http://schemas.microsoft.com/office/drawing/2014/main" id="{315543AF-1A86-C4C2-D045-1DD52FA4A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81" y="307975"/>
            <a:ext cx="7572375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Data science steps for ML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280C2A-0D71-C8C6-33FE-13D31BB7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54095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Data extraction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Data analysis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Data preparation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Data cleaning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Data splitting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Transformation and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727648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2F78FB-5795-88F0-CC16-B39C01D2FA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7033E-D9FC-3990-C400-F0A7BD2A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41" y="720189"/>
            <a:ext cx="2560322" cy="1701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A98DC3-51CB-727D-B908-F3B1BB3A2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997" y="2468711"/>
            <a:ext cx="2606866" cy="2017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98EA10-F1E4-471F-7657-77B17B7E6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271" y="657760"/>
            <a:ext cx="3701374" cy="382798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6AF0856-B782-A4C2-8209-0A44042333CA}"/>
              </a:ext>
            </a:extLst>
          </p:cNvPr>
          <p:cNvSpPr txBox="1">
            <a:spLocks/>
          </p:cNvSpPr>
          <p:nvPr/>
        </p:nvSpPr>
        <p:spPr>
          <a:xfrm>
            <a:off x="589634" y="13566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Tools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12397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2F78FB-5795-88F0-CC16-B39C01D2FA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1DAA4E-54EE-65A8-4D74-AC18FFD35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08" y="139700"/>
            <a:ext cx="8404384" cy="44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25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280C2A-0D71-C8C6-33FE-13D31BB7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4242" y="827674"/>
            <a:ext cx="8098842" cy="54167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R1 Business Stakeholder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Define business goal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R2 Solution Architect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Design the architecture and define the technologies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R3 Data Scientist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Translate business problem into an ML problem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model engineering (best-performing algorithm + hyperparameter)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B475F0-1A3B-9DE1-F6E0-C7754D13FDF5}"/>
              </a:ext>
            </a:extLst>
          </p:cNvPr>
          <p:cNvSpPr txBox="1">
            <a:spLocks/>
          </p:cNvSpPr>
          <p:nvPr/>
        </p:nvSpPr>
        <p:spPr>
          <a:xfrm>
            <a:off x="589634" y="13566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Roles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69790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280C2A-0D71-C8C6-33FE-13D31BB7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295" y="827674"/>
            <a:ext cx="8459789" cy="55610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R4 Data Engineer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Build up and manage data and feature engineering pipelines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proper data ingestion to the databases of the feature store system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R5 Software Engineer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Apply software design patterns</a:t>
            </a:r>
          </a:p>
          <a:p>
            <a:pPr lvl="1">
              <a:lnSpc>
                <a:spcPct val="150000"/>
              </a:lnSpc>
            </a:pPr>
            <a:r>
              <a:rPr lang="en-GB" sz="1400" dirty="0">
                <a:solidFill>
                  <a:srgbClr val="202124"/>
                </a:solidFill>
                <a:latin typeface="Roboto" panose="02000000000000000000" pitchFamily="2" charset="0"/>
              </a:rPr>
              <a:t>widely accepted coding guidelines</a:t>
            </a:r>
            <a:endParaRPr lang="en-US" sz="14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R6 DevOps Engineer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CI/CD automation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ML workflow orchestration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model deployment to production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monitoring</a:t>
            </a:r>
            <a:endParaRPr lang="en-US" sz="16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B475F0-1A3B-9DE1-F6E0-C7754D13FDF5}"/>
              </a:ext>
            </a:extLst>
          </p:cNvPr>
          <p:cNvSpPr txBox="1">
            <a:spLocks/>
          </p:cNvSpPr>
          <p:nvPr/>
        </p:nvSpPr>
        <p:spPr>
          <a:xfrm>
            <a:off x="589634" y="13566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Roles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82909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280C2A-0D71-C8C6-33FE-13D31BB7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295" y="827674"/>
            <a:ext cx="8459789" cy="55610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R7 ML/</a:t>
            </a:r>
            <a:r>
              <a:rPr lang="en-US" sz="1600" b="1" dirty="0" err="1">
                <a:solidFill>
                  <a:srgbClr val="202124"/>
                </a:solidFill>
                <a:latin typeface="Roboto" panose="02000000000000000000" pitchFamily="2" charset="0"/>
              </a:rPr>
              <a:t>MLOps</a:t>
            </a:r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 Engineer:</a:t>
            </a: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build up and operate the ML infrastructure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manage the automated ML workflow pipelines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model deployment to production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monitor model and ML infrastructure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B475F0-1A3B-9DE1-F6E0-C7754D13FDF5}"/>
              </a:ext>
            </a:extLst>
          </p:cNvPr>
          <p:cNvSpPr txBox="1">
            <a:spLocks/>
          </p:cNvSpPr>
          <p:nvPr/>
        </p:nvSpPr>
        <p:spPr>
          <a:xfrm>
            <a:off x="589634" y="13566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Roles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1DF73-B218-4424-E802-0289B556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11" y="1691267"/>
            <a:ext cx="3517232" cy="30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72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1C10D-60BB-C3A0-E969-883862F745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EED54-47BE-9603-AA7E-46884349B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92"/>
          <a:stretch/>
        </p:blipFill>
        <p:spPr>
          <a:xfrm>
            <a:off x="2367972" y="539762"/>
            <a:ext cx="4408056" cy="406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67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6A16C2-827B-4636-1867-33D0423FA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10CA5-74AC-090A-2951-EEFF676F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65" y="838267"/>
            <a:ext cx="3641269" cy="381063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940703-F6F9-E13B-799D-62F9541E5DAD}"/>
              </a:ext>
            </a:extLst>
          </p:cNvPr>
          <p:cNvSpPr txBox="1">
            <a:spLocks/>
          </p:cNvSpPr>
          <p:nvPr/>
        </p:nvSpPr>
        <p:spPr>
          <a:xfrm>
            <a:off x="589634" y="13566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Architecture and Workflow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88827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6A16C2-827B-4636-1867-33D0423FA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40703-F6F9-E13B-799D-62F9541E5DAD}"/>
              </a:ext>
            </a:extLst>
          </p:cNvPr>
          <p:cNvSpPr txBox="1">
            <a:spLocks/>
          </p:cNvSpPr>
          <p:nvPr/>
        </p:nvSpPr>
        <p:spPr>
          <a:xfrm>
            <a:off x="589634" y="13566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(A) </a:t>
            </a:r>
            <a:r>
              <a:rPr lang="en-US" b="1" dirty="0" err="1"/>
              <a:t>MLOps</a:t>
            </a:r>
            <a:r>
              <a:rPr lang="en-US" b="1" dirty="0"/>
              <a:t> Product Initiation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FD1AE3-88C0-F794-001B-161A4D684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4" r="-921"/>
          <a:stretch/>
        </p:blipFill>
        <p:spPr>
          <a:xfrm>
            <a:off x="481262" y="1601395"/>
            <a:ext cx="8662737" cy="19407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E9690C-E45A-B7F0-F4A2-176F5087F322}"/>
              </a:ext>
            </a:extLst>
          </p:cNvPr>
          <p:cNvSpPr txBox="1"/>
          <p:nvPr/>
        </p:nvSpPr>
        <p:spPr>
          <a:xfrm>
            <a:off x="271712" y="3542104"/>
            <a:ext cx="126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Data Source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027EE-B68B-39B2-486A-400A713C6B51}"/>
              </a:ext>
            </a:extLst>
          </p:cNvPr>
          <p:cNvSpPr txBox="1"/>
          <p:nvPr/>
        </p:nvSpPr>
        <p:spPr>
          <a:xfrm>
            <a:off x="2529137" y="3550433"/>
            <a:ext cx="4319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B1: Requirements for feature engineering pipeline</a:t>
            </a:r>
          </a:p>
        </p:txBody>
      </p:sp>
    </p:spTree>
    <p:extLst>
      <p:ext uri="{BB962C8B-B14F-4D97-AF65-F5344CB8AC3E}">
        <p14:creationId xmlns:p14="http://schemas.microsoft.com/office/powerpoint/2010/main" val="261680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6A16C2-827B-4636-1867-33D0423FA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40703-F6F9-E13B-799D-62F9541E5DAD}"/>
              </a:ext>
            </a:extLst>
          </p:cNvPr>
          <p:cNvSpPr txBox="1">
            <a:spLocks/>
          </p:cNvSpPr>
          <p:nvPr/>
        </p:nvSpPr>
        <p:spPr>
          <a:xfrm>
            <a:off x="589634" y="13566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(B) Feature Engineering Pipeline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46CB0-7687-A13A-50F6-7027C048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238"/>
            <a:ext cx="9144000" cy="2367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7889C-3C1D-0C6C-565E-BD7BDA3093A1}"/>
              </a:ext>
            </a:extLst>
          </p:cNvPr>
          <p:cNvSpPr txBox="1"/>
          <p:nvPr/>
        </p:nvSpPr>
        <p:spPr>
          <a:xfrm>
            <a:off x="134552" y="1080461"/>
            <a:ext cx="2021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A: initial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018AB-BAEF-AF1C-532C-90F94A66EE35}"/>
              </a:ext>
            </a:extLst>
          </p:cNvPr>
          <p:cNvSpPr txBox="1"/>
          <p:nvPr/>
        </p:nvSpPr>
        <p:spPr>
          <a:xfrm>
            <a:off x="7635240" y="3755261"/>
            <a:ext cx="85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6BE7F-1FE0-AD55-000C-A3CC3DFD29F6}"/>
              </a:ext>
            </a:extLst>
          </p:cNvPr>
          <p:cNvSpPr txBox="1"/>
          <p:nvPr/>
        </p:nvSpPr>
        <p:spPr>
          <a:xfrm>
            <a:off x="5905500" y="3755261"/>
            <a:ext cx="1432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1"/>
                </a:solidFill>
              </a:rPr>
              <a:t>C: experimentation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4F688-6BFD-4B19-D428-24E65EB4D0A0}"/>
              </a:ext>
            </a:extLst>
          </p:cNvPr>
          <p:cNvSpPr txBox="1"/>
          <p:nvPr/>
        </p:nvSpPr>
        <p:spPr>
          <a:xfrm>
            <a:off x="429226" y="3741152"/>
            <a:ext cx="1432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1"/>
                </a:solidFill>
              </a:rPr>
              <a:t>C: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1633582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6A16C2-827B-4636-1867-33D0423FA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40703-F6F9-E13B-799D-62F9541E5DAD}"/>
              </a:ext>
            </a:extLst>
          </p:cNvPr>
          <p:cNvSpPr txBox="1">
            <a:spLocks/>
          </p:cNvSpPr>
          <p:nvPr/>
        </p:nvSpPr>
        <p:spPr>
          <a:xfrm>
            <a:off x="589634" y="13566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(C,D) Experimentation &amp; Automated ML Workflow Pipeline</a:t>
            </a:r>
            <a:endParaRPr lang="en-GB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589754-F62E-D243-DC2E-19AD31B9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2" y="924819"/>
            <a:ext cx="7981612" cy="4218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F82FA4-C6F5-1D69-4955-FB83CA404800}"/>
              </a:ext>
            </a:extLst>
          </p:cNvPr>
          <p:cNvSpPr txBox="1"/>
          <p:nvPr/>
        </p:nvSpPr>
        <p:spPr>
          <a:xfrm rot="16200000">
            <a:off x="-876107" y="2440945"/>
            <a:ext cx="3146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tx1"/>
                </a:solidFill>
              </a:rPr>
              <a:t>B1: Requirements for feature engineering pipeline</a:t>
            </a:r>
          </a:p>
        </p:txBody>
      </p:sp>
    </p:spTree>
    <p:extLst>
      <p:ext uri="{BB962C8B-B14F-4D97-AF65-F5344CB8AC3E}">
        <p14:creationId xmlns:p14="http://schemas.microsoft.com/office/powerpoint/2010/main" val="142764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Google Shape;467;p40">
            <a:extLst>
              <a:ext uri="{FF2B5EF4-FFF2-40B4-BE49-F238E27FC236}">
                <a16:creationId xmlns:a16="http://schemas.microsoft.com/office/drawing/2014/main" id="{315543AF-1A86-C4C2-D045-1DD52FA4A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81" y="307975"/>
            <a:ext cx="7572375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Data science steps for ML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280C2A-0D71-C8C6-33FE-13D31BB7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54095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Model training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Implement different algorithm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Hyperparameter tuning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Model evaluation/validation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Model serving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Microservices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Edge device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Model monitoring</a:t>
            </a:r>
          </a:p>
        </p:txBody>
      </p:sp>
    </p:spTree>
    <p:extLst>
      <p:ext uri="{BB962C8B-B14F-4D97-AF65-F5344CB8AC3E}">
        <p14:creationId xmlns:p14="http://schemas.microsoft.com/office/powerpoint/2010/main" val="1194970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9D0E83-2F3B-BC93-C6F8-8CDC047C01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6C743-22DE-9CED-2AF0-1399B15D5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86" y="285"/>
            <a:ext cx="4914628" cy="51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33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1E1C-F0E2-572A-AE07-BF6AF46F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0" y="32595"/>
            <a:ext cx="7571700" cy="702600"/>
          </a:xfrm>
        </p:spPr>
        <p:txBody>
          <a:bodyPr/>
          <a:lstStyle/>
          <a:p>
            <a:r>
              <a:rPr lang="en-GB" b="1" dirty="0"/>
              <a:t>Example stacks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D6FA0-756C-16C1-06E9-2DE8B2B0C4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33658-B612-86D0-244B-CED3D28E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92" y="735195"/>
            <a:ext cx="6460615" cy="36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61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1E1C-F0E2-572A-AE07-BF6AF46F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0" y="32595"/>
            <a:ext cx="7571700" cy="702600"/>
          </a:xfrm>
        </p:spPr>
        <p:txBody>
          <a:bodyPr/>
          <a:lstStyle/>
          <a:p>
            <a:r>
              <a:rPr lang="en-GB" b="1" dirty="0"/>
              <a:t>Example stacks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D6FA0-756C-16C1-06E9-2DE8B2B0C4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57F98-98BA-BF9C-7DCF-DD2F4C58E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39" y="800224"/>
            <a:ext cx="4447322" cy="354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81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1E1C-F0E2-572A-AE07-BF6AF46F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0" y="32595"/>
            <a:ext cx="7571700" cy="702600"/>
          </a:xfrm>
        </p:spPr>
        <p:txBody>
          <a:bodyPr/>
          <a:lstStyle/>
          <a:p>
            <a:r>
              <a:rPr lang="en-GB" b="1" dirty="0"/>
              <a:t>Example stacks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D6FA0-756C-16C1-06E9-2DE8B2B0C4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ED03D-B4EF-54DB-1948-00CE4605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90" y="987840"/>
            <a:ext cx="5862019" cy="31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71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1E1C-F0E2-572A-AE07-BF6AF46F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0" y="32595"/>
            <a:ext cx="7571700" cy="702600"/>
          </a:xfrm>
        </p:spPr>
        <p:txBody>
          <a:bodyPr/>
          <a:lstStyle/>
          <a:p>
            <a:r>
              <a:rPr lang="en-GB" b="1" dirty="0"/>
              <a:t>Example stacks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D6FA0-756C-16C1-06E9-2DE8B2B0C4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138B7-30AB-6B90-B8F8-90581235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58" y="747131"/>
            <a:ext cx="5161483" cy="36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15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1E1C-F0E2-572A-AE07-BF6AF46F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0" y="32595"/>
            <a:ext cx="7571700" cy="702600"/>
          </a:xfrm>
        </p:spPr>
        <p:txBody>
          <a:bodyPr/>
          <a:lstStyle/>
          <a:p>
            <a:r>
              <a:rPr lang="en-GB" b="1" dirty="0"/>
              <a:t>Example stacks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D6FA0-756C-16C1-06E9-2DE8B2B0C4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B463D20-2F91-D2A3-5AB3-D93479DBB438}"/>
              </a:ext>
            </a:extLst>
          </p:cNvPr>
          <p:cNvSpPr txBox="1">
            <a:spLocks/>
          </p:cNvSpPr>
          <p:nvPr/>
        </p:nvSpPr>
        <p:spPr>
          <a:xfrm>
            <a:off x="493295" y="827674"/>
            <a:ext cx="8459789" cy="556109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Gathering and analysis data: Apache </a:t>
            </a:r>
            <a:r>
              <a:rPr lang="en-US" sz="1600" dirty="0" err="1">
                <a:solidFill>
                  <a:srgbClr val="202124"/>
                </a:solidFill>
                <a:latin typeface="Roboto" panose="02000000000000000000" pitchFamily="2" charset="0"/>
              </a:rPr>
              <a:t>nifi</a:t>
            </a:r>
            <a:endParaRPr lang="en-US" sz="16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End-to-End Platform for Continuous ML: </a:t>
            </a:r>
            <a:r>
              <a:rPr lang="en-US" sz="1600" dirty="0" err="1">
                <a:solidFill>
                  <a:srgbClr val="202124"/>
                </a:solidFill>
                <a:latin typeface="Roboto" panose="02000000000000000000" pitchFamily="2" charset="0"/>
              </a:rPr>
              <a:t>ClearML</a:t>
            </a: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 (</a:t>
            </a:r>
            <a:r>
              <a:rPr lang="en-US" sz="1600" dirty="0" err="1">
                <a:solidFill>
                  <a:srgbClr val="202124"/>
                </a:solidFill>
                <a:latin typeface="Roboto" panose="02000000000000000000" pitchFamily="2" charset="0"/>
              </a:rPr>
              <a:t>Alegro</a:t>
            </a: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Monitoring: </a:t>
            </a:r>
            <a:r>
              <a:rPr lang="en-US" sz="1600" dirty="0" err="1">
                <a:solidFill>
                  <a:srgbClr val="202124"/>
                </a:solidFill>
                <a:latin typeface="Roboto" panose="02000000000000000000" pitchFamily="2" charset="0"/>
              </a:rPr>
              <a:t>Promatheus</a:t>
            </a: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rgbClr val="202124"/>
                </a:solidFill>
                <a:latin typeface="Roboto" panose="02000000000000000000" pitchFamily="2" charset="0"/>
              </a:rPr>
              <a:t>Graphanan</a:t>
            </a:r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, ELK Stack</a:t>
            </a:r>
          </a:p>
        </p:txBody>
      </p:sp>
    </p:spTree>
    <p:extLst>
      <p:ext uri="{BB962C8B-B14F-4D97-AF65-F5344CB8AC3E}">
        <p14:creationId xmlns:p14="http://schemas.microsoft.com/office/powerpoint/2010/main" val="43213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/>
              <a:t>Thanks!</a:t>
            </a:r>
            <a:endParaRPr sz="96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/>
              <a:t>Any questions?</a:t>
            </a:r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93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F6204-E5F5-E13E-4CD7-98DEAEE23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8B43B-AD14-F9D7-DACF-D3D4D90B5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9" y="554806"/>
            <a:ext cx="861180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5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24" y="139648"/>
            <a:ext cx="7571700" cy="702600"/>
          </a:xfrm>
        </p:spPr>
        <p:txBody>
          <a:bodyPr/>
          <a:lstStyle/>
          <a:p>
            <a:r>
              <a:rPr lang="en-US" sz="2800" b="1" dirty="0" err="1"/>
              <a:t>MLOps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218" y="2997099"/>
            <a:ext cx="8736411" cy="1864331"/>
          </a:xfrm>
        </p:spPr>
        <p:txBody>
          <a:bodyPr/>
          <a:lstStyle/>
          <a:p>
            <a:pPr marL="76200" indent="0">
              <a:lnSpc>
                <a:spcPct val="150000"/>
              </a:lnSpc>
              <a:buNone/>
            </a:pPr>
            <a:r>
              <a:rPr lang="en-US" sz="150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MLOps</a:t>
            </a:r>
            <a:r>
              <a:rPr lang="en-US" sz="15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(Machine Learning Operations) refers to the practice of applying DevOps (Development Operations) principles to the machine learning workflow. It involves a set of processes, tools, and techniques to build, deploy, monitor, and manage machine learning models in production environments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A755DF-0AFB-E8BF-FDB9-6EF5D22B9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0" t="27169" r="5736" b="4484"/>
          <a:stretch/>
        </p:blipFill>
        <p:spPr>
          <a:xfrm>
            <a:off x="2114549" y="772969"/>
            <a:ext cx="4914901" cy="20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0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4BD-465A-AF9B-8E78-5436F356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53" y="233410"/>
            <a:ext cx="7571700" cy="702600"/>
          </a:xfrm>
        </p:spPr>
        <p:txBody>
          <a:bodyPr/>
          <a:lstStyle/>
          <a:p>
            <a:r>
              <a:rPr lang="en-US" sz="2800" b="1" dirty="0" err="1"/>
              <a:t>MLOps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9DF8-2A52-0F95-1E78-9951A6F89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D8A023B-B61D-AC9E-E15D-72D7F4C0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356" y="936010"/>
            <a:ext cx="8736411" cy="357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50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MLOps</a:t>
            </a:r>
            <a:r>
              <a:rPr lang="en-US" sz="15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manages and automates the end-to-end lifecycle of machine learning models.</a:t>
            </a:r>
          </a:p>
          <a:p>
            <a:pPr>
              <a:lnSpc>
                <a:spcPct val="150000"/>
              </a:lnSpc>
            </a:pPr>
            <a:r>
              <a:rPr lang="en-US" sz="15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Combines DevOps and data science to streamline development, deployment, and monitoring.</a:t>
            </a:r>
          </a:p>
          <a:p>
            <a:pPr>
              <a:lnSpc>
                <a:spcPct val="150000"/>
              </a:lnSpc>
            </a:pPr>
            <a:r>
              <a:rPr lang="en-US" sz="15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Improves collaboration, efficiency, and scalability by standardizing tools, processes, and infrastructure.</a:t>
            </a:r>
          </a:p>
          <a:p>
            <a:pPr>
              <a:lnSpc>
                <a:spcPct val="150000"/>
              </a:lnSpc>
            </a:pPr>
            <a:r>
              <a:rPr lang="en-US" sz="15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Enables continuous integration and delivery, ensuring reliability, security, and performance in production.</a:t>
            </a:r>
          </a:p>
          <a:p>
            <a:pPr>
              <a:lnSpc>
                <a:spcPct val="150000"/>
              </a:lnSpc>
            </a:pPr>
            <a:r>
              <a:rPr lang="en-US" sz="15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Involves monitoring, testing, and updating ML models to remain accurate and relevant.</a:t>
            </a:r>
          </a:p>
          <a:p>
            <a:pPr>
              <a:lnSpc>
                <a:spcPct val="150000"/>
              </a:lnSpc>
            </a:pPr>
            <a:r>
              <a:rPr lang="en-US" sz="150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Accelerates innovation, reduces costs, and improves customer satisfaction.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5851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87670-AA56-AAD9-49A8-96F1BD7203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3ABE4-E977-8347-96BB-F92FB555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8" y="557675"/>
            <a:ext cx="8404384" cy="324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9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C3E4-B72B-CCC2-C975-AB97889BF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Google Shape;467;p40">
            <a:extLst>
              <a:ext uri="{FF2B5EF4-FFF2-40B4-BE49-F238E27FC236}">
                <a16:creationId xmlns:a16="http://schemas.microsoft.com/office/drawing/2014/main" id="{315543AF-1A86-C4C2-D045-1DD52FA4A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81" y="307975"/>
            <a:ext cx="7572375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MLOps</a:t>
            </a:r>
            <a:r>
              <a:rPr lang="en-US" b="1" dirty="0"/>
              <a:t> Maturity Levels</a:t>
            </a:r>
            <a:endParaRPr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759E94-CE44-5A5A-B66E-CA2F304E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82" y="1784056"/>
            <a:ext cx="3407578" cy="20210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93C7BDA-67FF-9E27-8E6E-D46C8B02C8AF}"/>
                  </a:ext>
                </a:extLst>
              </p14:cNvPr>
              <p14:cNvContentPartPr/>
              <p14:nvPr/>
            </p14:nvContentPartPr>
            <p14:xfrm>
              <a:off x="3261490" y="3617950"/>
              <a:ext cx="487800" cy="187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93C7BDA-67FF-9E27-8E6E-D46C8B02C8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3850" y="3509950"/>
                <a:ext cx="523440" cy="40284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30C5AF6B-0931-6E59-44B4-D993DEF8A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1725324"/>
            <a:ext cx="3054387" cy="20210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E36FA85-7996-3701-6578-35AC23C53C35}"/>
                  </a:ext>
                </a:extLst>
              </p14:cNvPr>
              <p14:cNvContentPartPr/>
              <p14:nvPr/>
            </p14:nvContentPartPr>
            <p14:xfrm>
              <a:off x="1696930" y="3419230"/>
              <a:ext cx="494280" cy="383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E36FA85-7996-3701-6578-35AC23C53C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4290" y="3041230"/>
                <a:ext cx="619920" cy="11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132A872-563F-81CB-91A8-F91B576D0CDA}"/>
                  </a:ext>
                </a:extLst>
              </p14:cNvPr>
              <p14:cNvContentPartPr/>
              <p14:nvPr/>
            </p14:nvContentPartPr>
            <p14:xfrm>
              <a:off x="1889890" y="3418150"/>
              <a:ext cx="281880" cy="172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132A872-563F-81CB-91A8-F91B576D0C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26890" y="3040150"/>
                <a:ext cx="407520" cy="92844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A4D4C7FC-F95F-95E6-816B-72FBA2031A81}"/>
              </a:ext>
            </a:extLst>
          </p:cNvPr>
          <p:cNvSpPr/>
          <p:nvPr/>
        </p:nvSpPr>
        <p:spPr>
          <a:xfrm>
            <a:off x="5607050" y="3467100"/>
            <a:ext cx="450850" cy="279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77B221-0A89-2C8C-CCF7-8CD491B26681}"/>
              </a:ext>
            </a:extLst>
          </p:cNvPr>
          <p:cNvSpPr/>
          <p:nvPr/>
        </p:nvSpPr>
        <p:spPr>
          <a:xfrm>
            <a:off x="1718645" y="3503693"/>
            <a:ext cx="450850" cy="279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4800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1383</Words>
  <Application>Microsoft Office PowerPoint</Application>
  <PresentationFormat>On-screen Show (16:9)</PresentationFormat>
  <Paragraphs>277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Roboto Slab</vt:lpstr>
      <vt:lpstr>Arial</vt:lpstr>
      <vt:lpstr>Calibri</vt:lpstr>
      <vt:lpstr>Roboto</vt:lpstr>
      <vt:lpstr>Source Sans Pro</vt:lpstr>
      <vt:lpstr>Cordelia template</vt:lpstr>
      <vt:lpstr>Machine Learning Operations (MLOps) Overview, Definition, Architecture and Implementation</vt:lpstr>
      <vt:lpstr>Outline</vt:lpstr>
      <vt:lpstr>Data science steps for ML</vt:lpstr>
      <vt:lpstr>Data science steps for ML</vt:lpstr>
      <vt:lpstr>PowerPoint Presentation</vt:lpstr>
      <vt:lpstr>MLOps</vt:lpstr>
      <vt:lpstr>MLOps</vt:lpstr>
      <vt:lpstr>PowerPoint Presentation</vt:lpstr>
      <vt:lpstr>MLOps Maturity Levels</vt:lpstr>
      <vt:lpstr>MLOps level 0: Manual process </vt:lpstr>
      <vt:lpstr>Characteristics</vt:lpstr>
      <vt:lpstr>Challenges</vt:lpstr>
      <vt:lpstr>MLOps level 1: ML pipeline automation(CT) </vt:lpstr>
      <vt:lpstr>Data validation</vt:lpstr>
      <vt:lpstr>Model validation (offline)</vt:lpstr>
      <vt:lpstr>Feature store</vt:lpstr>
      <vt:lpstr>Metadata management</vt:lpstr>
      <vt:lpstr>MLOps level 2: CI/CD pipeline automation</vt:lpstr>
      <vt:lpstr>Characteristics</vt:lpstr>
      <vt:lpstr>Continuous integration</vt:lpstr>
      <vt:lpstr>Continuous delivery</vt:lpstr>
      <vt:lpstr>Principles &amp; Technical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stacks</vt:lpstr>
      <vt:lpstr>Example stacks</vt:lpstr>
      <vt:lpstr>Example stacks</vt:lpstr>
      <vt:lpstr>Example stacks</vt:lpstr>
      <vt:lpstr>Example stacks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Vision based Trafic Signed detection(TSD) Methods</dc:title>
  <dc:creator>Aboofazel</dc:creator>
  <cp:lastModifiedBy>Aboofazel Yarian</cp:lastModifiedBy>
  <cp:revision>105</cp:revision>
  <dcterms:modified xsi:type="dcterms:W3CDTF">2023-05-27T06:32:51Z</dcterms:modified>
</cp:coreProperties>
</file>