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10" r:id="rId3"/>
    <p:sldId id="329" r:id="rId4"/>
    <p:sldId id="330" r:id="rId5"/>
    <p:sldId id="328" r:id="rId6"/>
    <p:sldId id="331" r:id="rId7"/>
    <p:sldId id="332" r:id="rId8"/>
    <p:sldId id="333" r:id="rId9"/>
    <p:sldId id="315" r:id="rId10"/>
    <p:sldId id="316" r:id="rId11"/>
    <p:sldId id="317" r:id="rId12"/>
    <p:sldId id="318" r:id="rId13"/>
    <p:sldId id="320" r:id="rId14"/>
    <p:sldId id="321" r:id="rId15"/>
    <p:sldId id="319" r:id="rId16"/>
    <p:sldId id="322" r:id="rId17"/>
    <p:sldId id="324" r:id="rId18"/>
    <p:sldId id="325" r:id="rId19"/>
    <p:sldId id="326" r:id="rId20"/>
    <p:sldId id="327" r:id="rId21"/>
    <p:sldId id="334" r:id="rId22"/>
    <p:sldId id="27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5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4001" y="1445340"/>
            <a:ext cx="736143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Machine Learning Operations (</a:t>
            </a:r>
            <a:r>
              <a:rPr lang="en" sz="2800" dirty="0"/>
              <a:t>MLOps)</a:t>
            </a:r>
            <a:br>
              <a:rPr lang="en" sz="3600" dirty="0"/>
            </a:br>
            <a:r>
              <a:rPr lang="en-US" sz="2000" b="0" dirty="0"/>
              <a:t>Overview, Definition, and Architecture</a:t>
            </a:r>
            <a:endParaRPr sz="3600" b="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DC07A46-F171-30ED-F228-FC9852592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39" y="140907"/>
            <a:ext cx="1010122" cy="1010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EC657F-88A4-9401-B587-45ED1D092DC7}"/>
              </a:ext>
            </a:extLst>
          </p:cNvPr>
          <p:cNvSpPr txBox="1">
            <a:spLocks/>
          </p:cNvSpPr>
          <p:nvPr/>
        </p:nvSpPr>
        <p:spPr>
          <a:xfrm>
            <a:off x="1164001" y="3030367"/>
            <a:ext cx="5131001" cy="14977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dirty="0"/>
          </a:p>
        </p:txBody>
      </p:sp>
      <p:sp>
        <p:nvSpPr>
          <p:cNvPr id="7" name="Google Shape;70;p12">
            <a:extLst>
              <a:ext uri="{FF2B5EF4-FFF2-40B4-BE49-F238E27FC236}">
                <a16:creationId xmlns:a16="http://schemas.microsoft.com/office/drawing/2014/main" id="{28E1250C-F12F-9138-9E96-3054E4586858}"/>
              </a:ext>
            </a:extLst>
          </p:cNvPr>
          <p:cNvSpPr txBox="1">
            <a:spLocks/>
          </p:cNvSpPr>
          <p:nvPr/>
        </p:nvSpPr>
        <p:spPr>
          <a:xfrm>
            <a:off x="1330036" y="2854611"/>
            <a:ext cx="767038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Abolfazl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Yarian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49AB6C-D8BD-A136-0264-D4326E17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66" y="1256"/>
            <a:ext cx="5890778" cy="210291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1829363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Manual, 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script-driven, and interactive process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Disconnection between ML and operations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Infrequent release iterations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No CI/CD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Deployment refers to the prediction service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Lack of active performance monitoring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581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1176251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Maintain model’s accuracy in production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Actively monitor the quality of your model in production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Frequently retrain your production models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Continuously experiment with new implementations to produce the model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Set up CT/CI/CD to rapidly test, build and deploy new implementation of the ML pipeline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624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93" y="307975"/>
            <a:ext cx="7785164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MLOps</a:t>
            </a:r>
            <a:r>
              <a:rPr lang="en-US" sz="2800" b="1" dirty="0"/>
              <a:t> level 1: ML pipeline automation(CT) </a:t>
            </a:r>
            <a:endParaRPr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75744-3CBF-BFDD-336B-07D0955A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5" y="1004514"/>
            <a:ext cx="8253114" cy="41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61" y="196099"/>
            <a:ext cx="7571700" cy="702600"/>
          </a:xfrm>
        </p:spPr>
        <p:txBody>
          <a:bodyPr/>
          <a:lstStyle/>
          <a:p>
            <a:r>
              <a:rPr lang="en-US" sz="2400" dirty="0"/>
              <a:t>Data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61" y="1094798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schema skews (stop)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Unexpected features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Unexpected values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Lack of all expected features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value skew (retrain)</a:t>
            </a:r>
          </a:p>
          <a:p>
            <a:pPr marL="533400" lvl="1" indent="0">
              <a:lnSpc>
                <a:spcPct val="150000"/>
              </a:lnSpc>
              <a:buNone/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33" y="0"/>
            <a:ext cx="5098868" cy="3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61" y="196099"/>
            <a:ext cx="7571700" cy="702600"/>
          </a:xfrm>
        </p:spPr>
        <p:txBody>
          <a:bodyPr/>
          <a:lstStyle/>
          <a:p>
            <a:r>
              <a:rPr lang="en-US" sz="2400" dirty="0"/>
              <a:t>Model validation </a:t>
            </a:r>
            <a:r>
              <a:rPr lang="en-US" sz="1200" dirty="0"/>
              <a:t>(offline)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61" y="1094798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Evaluate predictive quality on test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Compare with current model performance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Check for consistency across data segments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 for deployment and infrastructure compatibility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Conduct online validation through canary or A/B testing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35" y="0"/>
            <a:ext cx="3864865" cy="2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400" dirty="0"/>
              <a:t>Feature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936010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Discover and reuse existing feature sets to avoid duplication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Serve up-to-date feature values from the feature store.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Use the feature store for experimentation, CT, and online serving to avoid training-serving skew.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avoid training-serving skew for: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Experimentation (offline)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continuous training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Online prediction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19" y="2389632"/>
            <a:ext cx="5308981" cy="27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61" y="196099"/>
            <a:ext cx="7571700" cy="702600"/>
          </a:xfrm>
        </p:spPr>
        <p:txBody>
          <a:bodyPr/>
          <a:lstStyle/>
          <a:p>
            <a:r>
              <a:rPr lang="en-US" sz="2400" dirty="0"/>
              <a:t>Metadata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61" y="898699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Record pipeline versions, timestamps, and executor for lineage, reproducibility, and debugging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Store parameter arguments passed to the pipeline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Store pointers to the artifacts produced by each step of the pipeline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Store pointers to previous models and evaluation metrics for comparison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1" t="54542" r="22606" b="14677"/>
          <a:stretch/>
        </p:blipFill>
        <p:spPr>
          <a:xfrm>
            <a:off x="2477574" y="3420923"/>
            <a:ext cx="4188851" cy="1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4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93" y="307975"/>
            <a:ext cx="7785164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MLOps</a:t>
            </a:r>
            <a:r>
              <a:rPr lang="en-US" sz="2800" b="1" dirty="0"/>
              <a:t> level 2: CI/CD pipeline automation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42E56-729C-3C4B-03F8-8307DB6F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59" y="1089551"/>
            <a:ext cx="7336797" cy="405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936010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Development and experimentation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Pipeline continuous integration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Pipeline continuous delivery/deployment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Automated triggering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continuous delivery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Monitoring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32A97-5120-3599-FBF1-57093C91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76" y="2526820"/>
            <a:ext cx="5076208" cy="23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1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Continuous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1190673"/>
            <a:ext cx="7571700" cy="2544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Unit tests for feature engineering and model methods in implementation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Tests for model convergence and avoiding 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NaN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 values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Testing that each component in the pipeline produces the expected artifacts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Testing integration between pipeline components.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2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501964" y="26905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Outline</a:t>
            </a:r>
            <a:endParaRPr sz="3600" b="1"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24255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24255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574932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574932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574932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447831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447831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447831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92939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065" y="1214309"/>
            <a:ext cx="1365541" cy="25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MLOps</a:t>
            </a: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definition</a:t>
            </a:r>
          </a:p>
        </p:txBody>
      </p:sp>
      <p:sp>
        <p:nvSpPr>
          <p:cNvPr id="491" name="Google Shape;491;p40"/>
          <p:cNvSpPr txBox="1"/>
          <p:nvPr/>
        </p:nvSpPr>
        <p:spPr>
          <a:xfrm>
            <a:off x="5296228" y="929390"/>
            <a:ext cx="156592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pen-source tools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069344" y="3935131"/>
            <a:ext cx="199049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Data science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Overview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0314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Architecture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399558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References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2113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Continuous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892006"/>
            <a:ext cx="7571700" cy="38578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Verify the compatibility of the model with the target infrastructure before deployment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 the prediction service by calling the service API with expected inputs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 prediction service performance by load testing to capture metrics such as QPS and model latency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Validate data for retraining or batch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Verify that models meet predictive performance targets before deployment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Automate deployment to a test environment triggered by code push to development branch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22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A2BE-70C4-D6E5-3CA7-6219B8FC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Open-source libraries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40F4-D8A2-0A42-192E-9655A1800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37693-FAB2-3BA8-5B10-3EA9F2C0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90" y="1266618"/>
            <a:ext cx="5862019" cy="3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8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Thanks!</a:t>
            </a:r>
            <a:endParaRPr sz="96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/>
              <a:t>Any questions?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9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science steps for ML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5409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extraction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analysis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preparation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splitting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Transformation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276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science steps for ML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5409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training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Implement different algorithm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Hyperparameter tuning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evaluation/validation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serving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Microservices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Edge device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119497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F6204-E5F5-E13E-4CD7-98DEAEE23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8B43B-AD14-F9D7-DACF-D3D4D90B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554806"/>
            <a:ext cx="861180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24" y="139648"/>
            <a:ext cx="7571700" cy="702600"/>
          </a:xfrm>
        </p:spPr>
        <p:txBody>
          <a:bodyPr/>
          <a:lstStyle/>
          <a:p>
            <a:r>
              <a:rPr lang="en-US" sz="2800" b="1" dirty="0" err="1"/>
              <a:t>MLOps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218" y="2997099"/>
            <a:ext cx="8736411" cy="1864331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5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MLOps</a:t>
            </a: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(Machine Learning Operations) refers to the practice of applying DevOps (Development Operations) principles to the machine learning workflow. It involves a set of processes, tools, and techniques to build, deploy, monitor, and manage machine learning models in production environments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755DF-0AFB-E8BF-FDB9-6EF5D22B9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0" t="27169" r="5736" b="4484"/>
          <a:stretch/>
        </p:blipFill>
        <p:spPr>
          <a:xfrm>
            <a:off x="2114549" y="772969"/>
            <a:ext cx="4914901" cy="20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 err="1"/>
              <a:t>MLOps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56" y="936010"/>
            <a:ext cx="8736411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MLOps</a:t>
            </a: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manages and automates the end-to-end lifecycle of machine learning models.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Combines DevOps and data science to streamline development, deployment, and monitoring.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Improves collaboration, efficiency, and scalability by standardizing tools, processes, and infrastructure.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Enables continuous integration and delivery, ensuring reliability, security, and performance in production.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Involves monitoring, testing, and updating ML models to remain accurate and relevant.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Accelerates innovation, reduces costs, and improves customer satisfaction.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851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87670-AA56-AAD9-49A8-96F1BD720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3ABE4-E977-8347-96BB-F92FB555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8" y="557675"/>
            <a:ext cx="8404384" cy="32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MLOps</a:t>
            </a:r>
            <a:r>
              <a:rPr lang="en-US" sz="3200" b="1" dirty="0"/>
              <a:t> level 0: Manual process </a:t>
            </a:r>
            <a:endParaRPr sz="3200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</p:spPr>
        <p:txBody>
          <a:bodyPr/>
          <a:lstStyle/>
          <a:p>
            <a:r>
              <a:rPr lang="en-US" sz="2000" dirty="0"/>
              <a:t>what is TSD and TSR ?</a:t>
            </a:r>
          </a:p>
          <a:p>
            <a:r>
              <a:rPr lang="en-US" sz="2000" dirty="0"/>
              <a:t>Definition </a:t>
            </a:r>
          </a:p>
          <a:p>
            <a:r>
              <a:rPr lang="en-US" sz="2000" dirty="0"/>
              <a:t>Structure</a:t>
            </a:r>
          </a:p>
          <a:p>
            <a:pPr lvl="1"/>
            <a:r>
              <a:rPr lang="en-US" sz="1800" dirty="0"/>
              <a:t>Camera based</a:t>
            </a:r>
          </a:p>
          <a:p>
            <a:pPr lvl="1"/>
            <a:r>
              <a:rPr lang="en-US" sz="1800" dirty="0"/>
              <a:t>LIDAR based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3089C-C87C-C971-DC45-8AE9B8A1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2" y="1253002"/>
            <a:ext cx="8868375" cy="31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115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641</Words>
  <Application>Microsoft Office PowerPoint</Application>
  <PresentationFormat>On-screen Show (16:9)</PresentationFormat>
  <Paragraphs>136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Roboto Slab</vt:lpstr>
      <vt:lpstr>Source Sans Pro</vt:lpstr>
      <vt:lpstr>Roboto</vt:lpstr>
      <vt:lpstr>Arial</vt:lpstr>
      <vt:lpstr>Cordelia template</vt:lpstr>
      <vt:lpstr>Machine Learning Operations (MLOps) Overview, Definition, and Architecture</vt:lpstr>
      <vt:lpstr>Outline</vt:lpstr>
      <vt:lpstr>Data science steps for ML</vt:lpstr>
      <vt:lpstr>Data science steps for ML</vt:lpstr>
      <vt:lpstr>PowerPoint Presentation</vt:lpstr>
      <vt:lpstr>MLOps</vt:lpstr>
      <vt:lpstr>MLOps</vt:lpstr>
      <vt:lpstr>PowerPoint Presentation</vt:lpstr>
      <vt:lpstr>MLOps level 0: Manual process </vt:lpstr>
      <vt:lpstr>Characteristics</vt:lpstr>
      <vt:lpstr>Challenges</vt:lpstr>
      <vt:lpstr>MLOps level 1: ML pipeline automation(CT) </vt:lpstr>
      <vt:lpstr>Data validation</vt:lpstr>
      <vt:lpstr>Model validation (offline)</vt:lpstr>
      <vt:lpstr>Feature store</vt:lpstr>
      <vt:lpstr>Metadata management</vt:lpstr>
      <vt:lpstr>MLOps level 2: CI/CD pipeline automation</vt:lpstr>
      <vt:lpstr>Characteristics</vt:lpstr>
      <vt:lpstr>Continuous integration</vt:lpstr>
      <vt:lpstr>Continuous delivery</vt:lpstr>
      <vt:lpstr>Open-source libraries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based Trafic Signed detection(TSD) Methods</dc:title>
  <cp:lastModifiedBy>Aboofazel Yarian</cp:lastModifiedBy>
  <cp:revision>59</cp:revision>
  <dcterms:modified xsi:type="dcterms:W3CDTF">2023-05-07T11:47:39Z</dcterms:modified>
</cp:coreProperties>
</file>