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omfortaa" panose="020B0604020202020204" charset="0"/>
      <p:regular r:id="rId13"/>
      <p:bold r:id="rId14"/>
    </p:embeddedFont>
    <p:embeddedFont>
      <p:font typeface="Proxima Nova" panose="020B0604020202020204" charset="0"/>
      <p:regular r:id="rId15"/>
      <p:bold r:id="rId16"/>
      <p:italic r:id="rId17"/>
      <p:boldItalic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7" d="100"/>
          <a:sy n="127" d="100"/>
        </p:scale>
        <p:origin x="108" y="1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qmetrix.com/blog/lets-talk-its-time-to-get-serious-about-mental-illness-in-tech"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osmihelp.org/blog/mental-health-care-makes-good-business-sense" TargetMode="External"/><Relationship Id="rId4" Type="http://schemas.openxmlformats.org/officeDocument/2006/relationships/hyperlink" Target="https://osmi.typeform.com/report/Ao6BTw/U76z"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smihelp.org/research"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5de5b1d8e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5de5b1d8e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5de5b1d8e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5de5b1d8e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solidFill>
                  <a:schemeClr val="dk1"/>
                </a:solidFill>
                <a:highlight>
                  <a:srgbClr val="FFFFFF"/>
                </a:highlight>
              </a:rPr>
              <a:t>References:</a:t>
            </a:r>
            <a:endParaRPr sz="1000" b="1">
              <a:solidFill>
                <a:schemeClr val="dk1"/>
              </a:solidFill>
              <a:highlight>
                <a:srgbClr val="FFFFFF"/>
              </a:highlight>
            </a:endParaRPr>
          </a:p>
          <a:p>
            <a:pPr marL="0" lvl="0" indent="0" algn="l" rtl="0">
              <a:lnSpc>
                <a:spcPct val="115000"/>
              </a:lnSpc>
              <a:spcBef>
                <a:spcPts val="0"/>
              </a:spcBef>
              <a:spcAft>
                <a:spcPts val="0"/>
              </a:spcAft>
              <a:buNone/>
            </a:pPr>
            <a:r>
              <a:rPr lang="en" sz="1000">
                <a:solidFill>
                  <a:srgbClr val="1155CC"/>
                </a:solidFill>
                <a:highlight>
                  <a:srgbClr val="FFFFFF"/>
                </a:highlight>
              </a:rPr>
              <a:t>[1] </a:t>
            </a:r>
            <a:r>
              <a:rPr lang="en" sz="1000" u="sng">
                <a:solidFill>
                  <a:srgbClr val="1155CC"/>
                </a:solidFill>
                <a:highlight>
                  <a:srgbClr val="FFFFFF"/>
                </a:highlight>
                <a:hlinkClick r:id="rId3">
                  <a:extLst>
                    <a:ext uri="{A12FA001-AC4F-418D-AE19-62706E023703}">
                      <ahyp:hlinkClr xmlns:ahyp="http://schemas.microsoft.com/office/drawing/2018/hyperlinkcolor" val="tx"/>
                    </a:ext>
                  </a:extLst>
                </a:hlinkClick>
              </a:rPr>
              <a:t>Let's Talk: It's Time to Get Serious About Mental Illness in Tech</a:t>
            </a:r>
            <a:endParaRPr sz="1000">
              <a:solidFill>
                <a:srgbClr val="1155CC"/>
              </a:solidFill>
            </a:endParaRPr>
          </a:p>
          <a:p>
            <a:pPr marL="0" lvl="0" indent="0" algn="l" rtl="0">
              <a:lnSpc>
                <a:spcPct val="115000"/>
              </a:lnSpc>
              <a:spcBef>
                <a:spcPts val="0"/>
              </a:spcBef>
              <a:spcAft>
                <a:spcPts val="0"/>
              </a:spcAft>
              <a:buNone/>
            </a:pPr>
            <a:r>
              <a:rPr lang="en" sz="1000">
                <a:solidFill>
                  <a:srgbClr val="1155CC"/>
                </a:solidFill>
              </a:rPr>
              <a:t>[2] </a:t>
            </a:r>
            <a:r>
              <a:rPr lang="en" sz="1000" u="sng">
                <a:solidFill>
                  <a:srgbClr val="1155CC"/>
                </a:solidFill>
                <a:hlinkClick r:id="rId4">
                  <a:extLst>
                    <a:ext uri="{A12FA001-AC4F-418D-AE19-62706E023703}">
                      <ahyp:hlinkClr xmlns:ahyp="http://schemas.microsoft.com/office/drawing/2018/hyperlinkcolor" val="tx"/>
                    </a:ext>
                  </a:extLst>
                </a:hlinkClick>
              </a:rPr>
              <a:t>OSMI Mental Health in Tech Survey 2016</a:t>
            </a:r>
            <a:endParaRPr sz="1000">
              <a:solidFill>
                <a:srgbClr val="1155CC"/>
              </a:solidFill>
            </a:endParaRPr>
          </a:p>
          <a:p>
            <a:pPr marL="0" lvl="0" indent="0" algn="l" rtl="0">
              <a:lnSpc>
                <a:spcPct val="115000"/>
              </a:lnSpc>
              <a:spcBef>
                <a:spcPts val="0"/>
              </a:spcBef>
              <a:spcAft>
                <a:spcPts val="0"/>
              </a:spcAft>
              <a:buNone/>
            </a:pPr>
            <a:r>
              <a:rPr lang="en" sz="1000">
                <a:solidFill>
                  <a:srgbClr val="1155CC"/>
                </a:solidFill>
              </a:rPr>
              <a:t>[3] </a:t>
            </a:r>
            <a:r>
              <a:rPr lang="en" sz="1000" u="sng">
                <a:solidFill>
                  <a:srgbClr val="1155CC"/>
                </a:solidFill>
                <a:highlight>
                  <a:srgbClr val="FFFFFF"/>
                </a:highlight>
                <a:hlinkClick r:id="rId5">
                  <a:extLst>
                    <a:ext uri="{A12FA001-AC4F-418D-AE19-62706E023703}">
                      <ahyp:hlinkClr xmlns:ahyp="http://schemas.microsoft.com/office/drawing/2018/hyperlinkcolor" val="tx"/>
                    </a:ext>
                  </a:extLst>
                </a:hlinkClick>
              </a:rPr>
              <a:t>Mental Health Care Makes Good Business Sense by Beth Tucker Long</a:t>
            </a:r>
            <a:endParaRPr sz="1000">
              <a:solidFill>
                <a:srgbClr val="1155CC"/>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5de5b1d8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5de5b1d8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References:</a:t>
            </a:r>
            <a:endParaRPr b="1"/>
          </a:p>
          <a:p>
            <a:pPr marL="0" lvl="0" indent="0" algn="l" rtl="0">
              <a:lnSpc>
                <a:spcPct val="115000"/>
              </a:lnSpc>
              <a:spcBef>
                <a:spcPts val="0"/>
              </a:spcBef>
              <a:spcAft>
                <a:spcPts val="0"/>
              </a:spcAft>
              <a:buNone/>
            </a:pPr>
            <a:r>
              <a:rPr lang="en"/>
              <a:t>[1] </a:t>
            </a:r>
            <a:r>
              <a:rPr lang="en" u="sng">
                <a:solidFill>
                  <a:schemeClr val="hlink"/>
                </a:solidFill>
                <a:hlinkClick r:id="rId3"/>
              </a:rPr>
              <a:t>OSMI Mental Health in Tech Survey 2019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5de5b1d8e_0_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5de5b1d8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rgbClr val="1155CC"/>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5de5b1d8e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5de5b1d8e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rgbClr val="1155CC"/>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5de5b1d8e_0_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5de5b1d8e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rgbClr val="1155CC"/>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5de5b1d8e_0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5de5b1d8e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rgbClr val="1155CC"/>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5de5b1d8e_0_5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5de5b1d8e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rgbClr val="1155CC"/>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5de5b1d8e_0_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5de5b1d8e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rgbClr val="1155CC"/>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bolim/Mental-Health-in-Tech-Industr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hyperlink" Target="http://freepik.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freepik.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freepik.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freepik.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1811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300" b="1"/>
              <a:t>MENTAL HEALTH IN TECH INDUSTRY</a:t>
            </a:r>
            <a:endParaRPr sz="3300" b="1"/>
          </a:p>
          <a:p>
            <a:pPr marL="0" lvl="0" indent="0" algn="l" rtl="0">
              <a:spcBef>
                <a:spcPts val="0"/>
              </a:spcBef>
              <a:spcAft>
                <a:spcPts val="0"/>
              </a:spcAft>
              <a:buNone/>
            </a:pPr>
            <a:r>
              <a:rPr lang="en" sz="2000"/>
              <a:t>An Exploratory Data Analysis</a:t>
            </a:r>
            <a:endParaRPr sz="2000"/>
          </a:p>
        </p:txBody>
      </p:sp>
      <p:sp>
        <p:nvSpPr>
          <p:cNvPr id="60" name="Google Shape;60;p13"/>
          <p:cNvSpPr txBox="1">
            <a:spLocks noGrp="1"/>
          </p:cNvSpPr>
          <p:nvPr>
            <p:ph type="subTitle" idx="1"/>
          </p:nvPr>
        </p:nvSpPr>
        <p:spPr>
          <a:xfrm>
            <a:off x="510450" y="3182352"/>
            <a:ext cx="8123100" cy="179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Aboli Moroney</a:t>
            </a:r>
            <a:endParaRPr sz="2000"/>
          </a:p>
          <a:p>
            <a:pPr marL="0" lvl="0" indent="0" algn="l" rtl="0">
              <a:spcBef>
                <a:spcPts val="0"/>
              </a:spcBef>
              <a:spcAft>
                <a:spcPts val="0"/>
              </a:spcAft>
              <a:buNone/>
            </a:pPr>
            <a:endParaRPr/>
          </a:p>
          <a:p>
            <a:pPr marL="0" lvl="0" indent="0" algn="l" rtl="0">
              <a:spcBef>
                <a:spcPts val="0"/>
              </a:spcBef>
              <a:spcAft>
                <a:spcPts val="0"/>
              </a:spcAft>
              <a:buNone/>
            </a:pPr>
            <a:r>
              <a:rPr lang="en" sz="1100">
                <a:solidFill>
                  <a:srgbClr val="D9EAD3"/>
                </a:solidFill>
              </a:rPr>
              <a:t>M.S Data Science at University of Washington, Seattle</a:t>
            </a:r>
            <a:endParaRPr sz="1100">
              <a:solidFill>
                <a:srgbClr val="D9EAD3"/>
              </a:solidFill>
            </a:endParaRPr>
          </a:p>
          <a:p>
            <a:pPr marL="0" lvl="0" indent="0" algn="l" rtl="0">
              <a:spcBef>
                <a:spcPts val="0"/>
              </a:spcBef>
              <a:spcAft>
                <a:spcPts val="0"/>
              </a:spcAft>
              <a:buNone/>
            </a:pPr>
            <a:r>
              <a:rPr lang="en" sz="1100">
                <a:solidFill>
                  <a:srgbClr val="D9EAD3"/>
                </a:solidFill>
              </a:rPr>
              <a:t>Research Project for DATA 512A Human Centered Data Science Course</a:t>
            </a:r>
            <a:endParaRPr sz="1100">
              <a:solidFill>
                <a:srgbClr val="D9EAD3"/>
              </a:solidFill>
            </a:endParaRPr>
          </a:p>
          <a:p>
            <a:pPr marL="0" lvl="0" indent="0" algn="l" rtl="0">
              <a:spcBef>
                <a:spcPts val="0"/>
              </a:spcBef>
              <a:spcAft>
                <a:spcPts val="0"/>
              </a:spcAft>
              <a:buNone/>
            </a:pPr>
            <a:r>
              <a:rPr lang="en" sz="1100">
                <a:solidFill>
                  <a:srgbClr val="D9EAD3"/>
                </a:solidFill>
              </a:rPr>
              <a:t>Research Timeline: 03 Nov 2020 - 08 Dec 2020</a:t>
            </a:r>
            <a:endParaRPr sz="1100">
              <a:solidFill>
                <a:srgbClr val="D9EAD3"/>
              </a:solidFill>
            </a:endParaRPr>
          </a:p>
          <a:p>
            <a:pPr marL="0" lvl="0" indent="0" algn="l" rtl="0">
              <a:spcBef>
                <a:spcPts val="0"/>
              </a:spcBef>
              <a:spcAft>
                <a:spcPts val="0"/>
              </a:spcAft>
              <a:buNone/>
            </a:pPr>
            <a:r>
              <a:rPr lang="en" sz="1100" u="sng">
                <a:solidFill>
                  <a:srgbClr val="6D9EEB"/>
                </a:solidFill>
                <a:hlinkClick r:id="rId3">
                  <a:extLst>
                    <a:ext uri="{A12FA001-AC4F-418D-AE19-62706E023703}">
                      <ahyp:hlinkClr xmlns:ahyp="http://schemas.microsoft.com/office/drawing/2018/hyperlinkcolor" val="tx"/>
                    </a:ext>
                  </a:extLst>
                </a:hlinkClick>
              </a:rPr>
              <a:t>Visit GitHub Repository</a:t>
            </a:r>
            <a:endParaRPr sz="1100">
              <a:solidFill>
                <a:srgbClr val="D9EAD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a:t>Thank you!</a:t>
            </a:r>
            <a:endParaRPr sz="2800" b="1"/>
          </a:p>
          <a:p>
            <a:pPr marL="0" lvl="0" indent="0" algn="l" rtl="0">
              <a:spcBef>
                <a:spcPts val="1600"/>
              </a:spcBef>
              <a:spcAft>
                <a:spcPts val="1600"/>
              </a:spcAft>
              <a:buNone/>
            </a:pPr>
            <a:r>
              <a:rPr lang="en" sz="2800" b="1"/>
              <a:t>Feedback / Questions?</a:t>
            </a:r>
            <a:endParaRPr sz="2800" b="1"/>
          </a:p>
        </p:txBody>
      </p:sp>
      <p:pic>
        <p:nvPicPr>
          <p:cNvPr id="144" name="Google Shape;144;p22"/>
          <p:cNvPicPr preferRelativeResize="0"/>
          <p:nvPr/>
        </p:nvPicPr>
        <p:blipFill>
          <a:blip r:embed="rId3">
            <a:alphaModFix/>
          </a:blip>
          <a:stretch>
            <a:fillRect/>
          </a:stretch>
        </p:blipFill>
        <p:spPr>
          <a:xfrm>
            <a:off x="234800" y="573963"/>
            <a:ext cx="3995600" cy="3995575"/>
          </a:xfrm>
          <a:prstGeom prst="rect">
            <a:avLst/>
          </a:prstGeom>
          <a:noFill/>
          <a:ln>
            <a:noFill/>
          </a:ln>
        </p:spPr>
      </p:pic>
      <p:sp>
        <p:nvSpPr>
          <p:cNvPr id="145" name="Google Shape;145;p22"/>
          <p:cNvSpPr txBox="1"/>
          <p:nvPr/>
        </p:nvSpPr>
        <p:spPr>
          <a:xfrm>
            <a:off x="1278750" y="4869725"/>
            <a:ext cx="1907700" cy="17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rgbClr val="999999"/>
                </a:solidFill>
                <a:latin typeface="Proxima Nova"/>
                <a:ea typeface="Proxima Nova"/>
                <a:cs typeface="Proxima Nova"/>
                <a:sym typeface="Proxima Nova"/>
              </a:rPr>
              <a:t>Image designed by </a:t>
            </a:r>
            <a:r>
              <a:rPr lang="en" sz="900" u="sng">
                <a:solidFill>
                  <a:srgbClr val="1155CC"/>
                </a:solidFill>
                <a:latin typeface="Proxima Nova"/>
                <a:ea typeface="Proxima Nova"/>
                <a:cs typeface="Proxima Nova"/>
                <a:sym typeface="Proxima Nova"/>
                <a:hlinkClick r:id="rId4">
                  <a:extLst>
                    <a:ext uri="{A12FA001-AC4F-418D-AE19-62706E023703}">
                      <ahyp:hlinkClr xmlns:ahyp="http://schemas.microsoft.com/office/drawing/2018/hyperlinkcolor" val="tx"/>
                    </a:ext>
                  </a:extLst>
                </a:hlinkClick>
              </a:rPr>
              <a:t>Freepik</a:t>
            </a:r>
            <a:endParaRPr sz="900">
              <a:solidFill>
                <a:srgbClr val="1155CC"/>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4909150" y="797650"/>
            <a:ext cx="3904775" cy="3904775"/>
          </a:xfrm>
          <a:prstGeom prst="rect">
            <a:avLst/>
          </a:prstGeom>
          <a:noFill/>
          <a:ln>
            <a:noFill/>
          </a:ln>
        </p:spPr>
      </p:pic>
      <p:sp>
        <p:nvSpPr>
          <p:cNvPr id="66" name="Google Shape;66;p14"/>
          <p:cNvSpPr txBox="1">
            <a:spLocks noGrp="1"/>
          </p:cNvSpPr>
          <p:nvPr>
            <p:ph type="title"/>
          </p:nvPr>
        </p:nvSpPr>
        <p:spPr>
          <a:xfrm>
            <a:off x="140250" y="112135"/>
            <a:ext cx="4525800" cy="485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rPr>
              <a:t>Motivation</a:t>
            </a:r>
            <a:endParaRPr b="1">
              <a:solidFill>
                <a:srgbClr val="666666"/>
              </a:solidFill>
            </a:endParaRPr>
          </a:p>
          <a:p>
            <a:pPr marL="0" lvl="0" indent="0" algn="l" rtl="0">
              <a:spcBef>
                <a:spcPts val="0"/>
              </a:spcBef>
              <a:spcAft>
                <a:spcPts val="0"/>
              </a:spcAft>
              <a:buNone/>
            </a:pPr>
            <a:endParaRPr sz="2200" b="1">
              <a:solidFill>
                <a:srgbClr val="666666"/>
              </a:solidFill>
            </a:endParaRPr>
          </a:p>
          <a:p>
            <a:pPr marL="0" lvl="0" indent="0" algn="l" rtl="0">
              <a:lnSpc>
                <a:spcPct val="100000"/>
              </a:lnSpc>
              <a:spcBef>
                <a:spcPts val="0"/>
              </a:spcBef>
              <a:spcAft>
                <a:spcPts val="0"/>
              </a:spcAft>
              <a:buNone/>
            </a:pPr>
            <a:r>
              <a:rPr lang="en" sz="1200">
                <a:solidFill>
                  <a:srgbClr val="666666"/>
                </a:solidFill>
                <a:highlight>
                  <a:srgbClr val="FFFFFF"/>
                </a:highlight>
              </a:rPr>
              <a:t>Personal 2020 Goal: </a:t>
            </a:r>
            <a:r>
              <a:rPr lang="en" sz="1200" b="1">
                <a:solidFill>
                  <a:srgbClr val="000000"/>
                </a:solidFill>
                <a:highlight>
                  <a:srgbClr val="FFFFFF"/>
                </a:highlight>
              </a:rPr>
              <a:t>Mental Health &amp; Emotional Wellbeing Awareness</a:t>
            </a:r>
            <a:endParaRPr sz="1200" b="1">
              <a:solidFill>
                <a:srgbClr val="000000"/>
              </a:solidFill>
              <a:highlight>
                <a:srgbClr val="FFFFFF"/>
              </a:highlight>
            </a:endParaRPr>
          </a:p>
          <a:p>
            <a:pPr marL="0" lvl="0" indent="0" algn="l" rtl="0">
              <a:lnSpc>
                <a:spcPct val="100000"/>
              </a:lnSpc>
              <a:spcBef>
                <a:spcPts val="0"/>
              </a:spcBef>
              <a:spcAft>
                <a:spcPts val="0"/>
              </a:spcAft>
              <a:buNone/>
            </a:pPr>
            <a:endParaRPr sz="1200" b="1">
              <a:solidFill>
                <a:srgbClr val="666666"/>
              </a:solidFill>
              <a:highlight>
                <a:srgbClr val="FFFFFF"/>
              </a:highlight>
            </a:endParaRPr>
          </a:p>
          <a:p>
            <a:pPr marL="0" lvl="0" indent="0" algn="l" rtl="0">
              <a:spcBef>
                <a:spcPts val="0"/>
              </a:spcBef>
              <a:spcAft>
                <a:spcPts val="0"/>
              </a:spcAft>
              <a:buNone/>
            </a:pPr>
            <a:r>
              <a:rPr lang="en" sz="1200">
                <a:solidFill>
                  <a:srgbClr val="666666"/>
                </a:solidFill>
                <a:highlight>
                  <a:srgbClr val="FFFFFF"/>
                </a:highlight>
              </a:rPr>
              <a:t>Work life in </a:t>
            </a:r>
            <a:r>
              <a:rPr lang="en" sz="1200" b="1">
                <a:solidFill>
                  <a:srgbClr val="000000"/>
                </a:solidFill>
                <a:highlight>
                  <a:srgbClr val="FFFFFF"/>
                </a:highlight>
              </a:rPr>
              <a:t>tech </a:t>
            </a:r>
            <a:r>
              <a:rPr lang="en" sz="1200">
                <a:solidFill>
                  <a:srgbClr val="666666"/>
                </a:solidFill>
                <a:highlight>
                  <a:srgbClr val="FFFFFF"/>
                </a:highlight>
              </a:rPr>
              <a:t>is increasingly </a:t>
            </a:r>
            <a:r>
              <a:rPr lang="en" sz="1200" b="1">
                <a:solidFill>
                  <a:srgbClr val="000000"/>
                </a:solidFill>
                <a:highlight>
                  <a:srgbClr val="FFFFFF"/>
                </a:highlight>
              </a:rPr>
              <a:t>stressful </a:t>
            </a:r>
            <a:r>
              <a:rPr lang="en" sz="1200">
                <a:solidFill>
                  <a:srgbClr val="666666"/>
                </a:solidFill>
                <a:highlight>
                  <a:srgbClr val="FFFFFF"/>
                </a:highlight>
              </a:rPr>
              <a:t>and </a:t>
            </a:r>
            <a:r>
              <a:rPr lang="en" sz="1200" b="1">
                <a:solidFill>
                  <a:srgbClr val="000000"/>
                </a:solidFill>
                <a:highlight>
                  <a:srgbClr val="FFFFFF"/>
                </a:highlight>
              </a:rPr>
              <a:t>competitive</a:t>
            </a:r>
            <a:endParaRPr sz="1200" b="1">
              <a:solidFill>
                <a:srgbClr val="000000"/>
              </a:solidFill>
              <a:highlight>
                <a:srgbClr val="FFFFFF"/>
              </a:highlight>
            </a:endParaRPr>
          </a:p>
          <a:p>
            <a:pPr marL="0" lvl="0" indent="0" algn="l" rtl="0">
              <a:spcBef>
                <a:spcPts val="0"/>
              </a:spcBef>
              <a:spcAft>
                <a:spcPts val="0"/>
              </a:spcAft>
              <a:buNone/>
            </a:pPr>
            <a:endParaRPr sz="1200" b="1">
              <a:solidFill>
                <a:srgbClr val="000000"/>
              </a:solidFill>
              <a:highlight>
                <a:srgbClr val="FFFFFF"/>
              </a:highlight>
            </a:endParaRPr>
          </a:p>
          <a:p>
            <a:pPr marL="0" lvl="0" indent="0" algn="l" rtl="0">
              <a:lnSpc>
                <a:spcPct val="100000"/>
              </a:lnSpc>
              <a:spcBef>
                <a:spcPts val="0"/>
              </a:spcBef>
              <a:spcAft>
                <a:spcPts val="0"/>
              </a:spcAft>
              <a:buNone/>
            </a:pPr>
            <a:r>
              <a:rPr lang="en" sz="1200" b="1">
                <a:solidFill>
                  <a:srgbClr val="000000"/>
                </a:solidFill>
                <a:highlight>
                  <a:srgbClr val="FFFFFF"/>
                </a:highlight>
              </a:rPr>
              <a:t>Stigma </a:t>
            </a:r>
            <a:r>
              <a:rPr lang="en" sz="1200">
                <a:solidFill>
                  <a:srgbClr val="666666"/>
                </a:solidFill>
                <a:highlight>
                  <a:srgbClr val="FFFFFF"/>
                </a:highlight>
              </a:rPr>
              <a:t>associated is often exacerbated in tech where your “brain” is considered your greatest asset</a:t>
            </a:r>
            <a:r>
              <a:rPr lang="en" sz="1200">
                <a:solidFill>
                  <a:srgbClr val="6A6E72"/>
                </a:solidFill>
                <a:highlight>
                  <a:srgbClr val="FFFFFF"/>
                </a:highlight>
                <a:latin typeface="Arial"/>
                <a:ea typeface="Arial"/>
                <a:cs typeface="Arial"/>
                <a:sym typeface="Arial"/>
              </a:rPr>
              <a:t> </a:t>
            </a:r>
            <a:r>
              <a:rPr lang="en" sz="1200" baseline="30000">
                <a:solidFill>
                  <a:srgbClr val="4A86E8"/>
                </a:solidFill>
                <a:highlight>
                  <a:srgbClr val="FFFFFF"/>
                </a:highlight>
              </a:rPr>
              <a:t>[1]</a:t>
            </a:r>
            <a:endParaRPr sz="1200">
              <a:solidFill>
                <a:srgbClr val="666666"/>
              </a:solidFill>
              <a:highlight>
                <a:srgbClr val="FFFFFF"/>
              </a:highlight>
            </a:endParaRPr>
          </a:p>
          <a:p>
            <a:pPr marL="0" lvl="0" indent="0" algn="l" rtl="0">
              <a:lnSpc>
                <a:spcPct val="100000"/>
              </a:lnSpc>
              <a:spcBef>
                <a:spcPts val="0"/>
              </a:spcBef>
              <a:spcAft>
                <a:spcPts val="0"/>
              </a:spcAft>
              <a:buNone/>
            </a:pPr>
            <a:endParaRPr sz="1200" b="1">
              <a:solidFill>
                <a:srgbClr val="666666"/>
              </a:solidFill>
              <a:highlight>
                <a:srgbClr val="FFFFFF"/>
              </a:highlight>
            </a:endParaRPr>
          </a:p>
          <a:p>
            <a:pPr marL="0" lvl="0" indent="0" algn="l" rtl="0">
              <a:lnSpc>
                <a:spcPct val="100000"/>
              </a:lnSpc>
              <a:spcBef>
                <a:spcPts val="0"/>
              </a:spcBef>
              <a:spcAft>
                <a:spcPts val="0"/>
              </a:spcAft>
              <a:buNone/>
            </a:pPr>
            <a:r>
              <a:rPr lang="en" sz="1200" b="1">
                <a:solidFill>
                  <a:srgbClr val="000000"/>
                </a:solidFill>
                <a:highlight>
                  <a:srgbClr val="FFFFFF"/>
                </a:highlight>
              </a:rPr>
              <a:t>51% of people in tech</a:t>
            </a:r>
            <a:r>
              <a:rPr lang="en" sz="1200" b="1">
                <a:solidFill>
                  <a:srgbClr val="666666"/>
                </a:solidFill>
                <a:highlight>
                  <a:srgbClr val="FFFFFF"/>
                </a:highlight>
              </a:rPr>
              <a:t> </a:t>
            </a:r>
            <a:r>
              <a:rPr lang="en" sz="1200">
                <a:solidFill>
                  <a:srgbClr val="666666"/>
                </a:solidFill>
                <a:highlight>
                  <a:srgbClr val="FFFFFF"/>
                </a:highlight>
              </a:rPr>
              <a:t>diagnosed with mental health disorders according to OSMI </a:t>
            </a:r>
            <a:r>
              <a:rPr lang="en" sz="1200" baseline="30000">
                <a:solidFill>
                  <a:srgbClr val="4A86E8"/>
                </a:solidFill>
                <a:highlight>
                  <a:srgbClr val="FFFFFF"/>
                </a:highlight>
              </a:rPr>
              <a:t>[2]</a:t>
            </a:r>
            <a:endParaRPr sz="1200" baseline="30000">
              <a:solidFill>
                <a:srgbClr val="4A86E8"/>
              </a:solidFill>
              <a:highlight>
                <a:srgbClr val="FFFFFF"/>
              </a:highlight>
            </a:endParaRPr>
          </a:p>
          <a:p>
            <a:pPr marL="0" lvl="0" indent="0" algn="l" rtl="0">
              <a:lnSpc>
                <a:spcPct val="100000"/>
              </a:lnSpc>
              <a:spcBef>
                <a:spcPts val="0"/>
              </a:spcBef>
              <a:spcAft>
                <a:spcPts val="0"/>
              </a:spcAft>
              <a:buNone/>
            </a:pPr>
            <a:endParaRPr sz="1200" b="1">
              <a:solidFill>
                <a:srgbClr val="666666"/>
              </a:solidFill>
              <a:highlight>
                <a:srgbClr val="FFFFFF"/>
              </a:highlight>
            </a:endParaRPr>
          </a:p>
          <a:p>
            <a:pPr marL="0" lvl="0" indent="0" algn="l" rtl="0">
              <a:lnSpc>
                <a:spcPct val="100000"/>
              </a:lnSpc>
              <a:spcBef>
                <a:spcPts val="0"/>
              </a:spcBef>
              <a:spcAft>
                <a:spcPts val="0"/>
              </a:spcAft>
              <a:buNone/>
            </a:pPr>
            <a:r>
              <a:rPr lang="en" sz="1200">
                <a:solidFill>
                  <a:srgbClr val="666666"/>
                </a:solidFill>
                <a:highlight>
                  <a:srgbClr val="FFFFFF"/>
                </a:highlight>
              </a:rPr>
              <a:t>CDC estimates that </a:t>
            </a:r>
            <a:r>
              <a:rPr lang="en" sz="1200" b="1">
                <a:solidFill>
                  <a:srgbClr val="000000"/>
                </a:solidFill>
                <a:highlight>
                  <a:srgbClr val="FFFFFF"/>
                </a:highlight>
              </a:rPr>
              <a:t>depression </a:t>
            </a:r>
            <a:r>
              <a:rPr lang="en" sz="1200">
                <a:solidFill>
                  <a:srgbClr val="666666"/>
                </a:solidFill>
                <a:highlight>
                  <a:srgbClr val="FFFFFF"/>
                </a:highlight>
              </a:rPr>
              <a:t>causes </a:t>
            </a:r>
            <a:r>
              <a:rPr lang="en" sz="1200" b="1">
                <a:solidFill>
                  <a:srgbClr val="000000"/>
                </a:solidFill>
                <a:highlight>
                  <a:srgbClr val="FFFFFF"/>
                </a:highlight>
              </a:rPr>
              <a:t>200 million lost workdays</a:t>
            </a:r>
            <a:r>
              <a:rPr lang="en" sz="1200" b="1">
                <a:solidFill>
                  <a:srgbClr val="666666"/>
                </a:solidFill>
                <a:highlight>
                  <a:srgbClr val="FFFFFF"/>
                </a:highlight>
              </a:rPr>
              <a:t> </a:t>
            </a:r>
            <a:r>
              <a:rPr lang="en" sz="1200">
                <a:solidFill>
                  <a:srgbClr val="666666"/>
                </a:solidFill>
                <a:highlight>
                  <a:srgbClr val="FFFFFF"/>
                </a:highlight>
              </a:rPr>
              <a:t>each year at a cost to employers ranging from $17 to $44 billion dollars (USD)</a:t>
            </a:r>
            <a:r>
              <a:rPr lang="en" sz="1200" b="1">
                <a:solidFill>
                  <a:srgbClr val="666666"/>
                </a:solidFill>
                <a:highlight>
                  <a:srgbClr val="FFFFFF"/>
                </a:highlight>
              </a:rPr>
              <a:t> </a:t>
            </a:r>
            <a:r>
              <a:rPr lang="en" sz="1200" baseline="30000">
                <a:solidFill>
                  <a:srgbClr val="4A86E8"/>
                </a:solidFill>
                <a:highlight>
                  <a:srgbClr val="FFFFFF"/>
                </a:highlight>
              </a:rPr>
              <a:t>[3]</a:t>
            </a:r>
            <a:endParaRPr sz="1200">
              <a:solidFill>
                <a:srgbClr val="666666"/>
              </a:solidFill>
              <a:highlight>
                <a:srgbClr val="FFFFFF"/>
              </a:highlight>
            </a:endParaRPr>
          </a:p>
          <a:p>
            <a:pPr marL="0" lvl="0" indent="0" algn="l" rtl="0">
              <a:lnSpc>
                <a:spcPct val="100000"/>
              </a:lnSpc>
              <a:spcBef>
                <a:spcPts val="0"/>
              </a:spcBef>
              <a:spcAft>
                <a:spcPts val="0"/>
              </a:spcAft>
              <a:buNone/>
            </a:pPr>
            <a:endParaRPr sz="1200" b="1">
              <a:solidFill>
                <a:srgbClr val="666666"/>
              </a:solidFill>
              <a:highlight>
                <a:srgbClr val="FFFFFF"/>
              </a:highlight>
            </a:endParaRPr>
          </a:p>
          <a:p>
            <a:pPr marL="0" lvl="0" indent="0" algn="l" rtl="0">
              <a:lnSpc>
                <a:spcPct val="100000"/>
              </a:lnSpc>
              <a:spcBef>
                <a:spcPts val="0"/>
              </a:spcBef>
              <a:spcAft>
                <a:spcPts val="0"/>
              </a:spcAft>
              <a:buNone/>
            </a:pPr>
            <a:r>
              <a:rPr lang="en" sz="1200">
                <a:solidFill>
                  <a:srgbClr val="666666"/>
                </a:solidFill>
                <a:highlight>
                  <a:srgbClr val="FFFFFF"/>
                </a:highlight>
              </a:rPr>
              <a:t>Pressing need to </a:t>
            </a:r>
            <a:r>
              <a:rPr lang="en" sz="1200" b="1">
                <a:solidFill>
                  <a:srgbClr val="000000"/>
                </a:solidFill>
                <a:highlight>
                  <a:srgbClr val="FFFFFF"/>
                </a:highlight>
              </a:rPr>
              <a:t>spread awareness</a:t>
            </a:r>
            <a:r>
              <a:rPr lang="en" sz="1200" b="1">
                <a:solidFill>
                  <a:srgbClr val="666666"/>
                </a:solidFill>
                <a:highlight>
                  <a:srgbClr val="FFFFFF"/>
                </a:highlight>
              </a:rPr>
              <a:t>, </a:t>
            </a:r>
            <a:r>
              <a:rPr lang="en" sz="1200" b="1">
                <a:solidFill>
                  <a:srgbClr val="000000"/>
                </a:solidFill>
                <a:highlight>
                  <a:srgbClr val="FFFFFF"/>
                </a:highlight>
              </a:rPr>
              <a:t>share experiences</a:t>
            </a:r>
            <a:r>
              <a:rPr lang="en" sz="1200" b="1">
                <a:solidFill>
                  <a:srgbClr val="666666"/>
                </a:solidFill>
                <a:highlight>
                  <a:srgbClr val="FFFFFF"/>
                </a:highlight>
              </a:rPr>
              <a:t> </a:t>
            </a:r>
            <a:r>
              <a:rPr lang="en" sz="1200">
                <a:solidFill>
                  <a:srgbClr val="666666"/>
                </a:solidFill>
                <a:highlight>
                  <a:srgbClr val="FFFFFF"/>
                </a:highlight>
              </a:rPr>
              <a:t>and </a:t>
            </a:r>
            <a:r>
              <a:rPr lang="en" sz="1200" b="1">
                <a:solidFill>
                  <a:srgbClr val="000000"/>
                </a:solidFill>
                <a:highlight>
                  <a:srgbClr val="FFFFFF"/>
                </a:highlight>
              </a:rPr>
              <a:t>drive</a:t>
            </a:r>
            <a:r>
              <a:rPr lang="en" sz="1200">
                <a:solidFill>
                  <a:srgbClr val="666666"/>
                </a:solidFill>
                <a:highlight>
                  <a:srgbClr val="FFFFFF"/>
                </a:highlight>
              </a:rPr>
              <a:t> </a:t>
            </a:r>
            <a:r>
              <a:rPr lang="en" sz="1200" b="1">
                <a:solidFill>
                  <a:srgbClr val="000000"/>
                </a:solidFill>
                <a:highlight>
                  <a:srgbClr val="FFFFFF"/>
                </a:highlight>
              </a:rPr>
              <a:t>change </a:t>
            </a:r>
            <a:r>
              <a:rPr lang="en" sz="1200">
                <a:solidFill>
                  <a:srgbClr val="666666"/>
                </a:solidFill>
                <a:highlight>
                  <a:srgbClr val="FFFFFF"/>
                </a:highlight>
              </a:rPr>
              <a:t>in</a:t>
            </a:r>
            <a:r>
              <a:rPr lang="en" sz="1200" b="1">
                <a:solidFill>
                  <a:srgbClr val="666666"/>
                </a:solidFill>
                <a:highlight>
                  <a:srgbClr val="FFFFFF"/>
                </a:highlight>
              </a:rPr>
              <a:t> </a:t>
            </a:r>
            <a:r>
              <a:rPr lang="en" sz="1200">
                <a:solidFill>
                  <a:srgbClr val="666666"/>
                </a:solidFill>
                <a:highlight>
                  <a:srgbClr val="FFFFFF"/>
                </a:highlight>
              </a:rPr>
              <a:t>our community</a:t>
            </a:r>
            <a:endParaRPr sz="1200">
              <a:solidFill>
                <a:srgbClr val="666666"/>
              </a:solidFill>
              <a:highlight>
                <a:srgbClr val="FFFFFF"/>
              </a:highlight>
            </a:endParaRPr>
          </a:p>
          <a:p>
            <a:pPr marL="0" lvl="0" indent="0" algn="l" rtl="0">
              <a:lnSpc>
                <a:spcPct val="100000"/>
              </a:lnSpc>
              <a:spcBef>
                <a:spcPts val="0"/>
              </a:spcBef>
              <a:spcAft>
                <a:spcPts val="0"/>
              </a:spcAft>
              <a:buNone/>
            </a:pPr>
            <a:endParaRPr sz="1200">
              <a:solidFill>
                <a:srgbClr val="666666"/>
              </a:solidFill>
              <a:highlight>
                <a:srgbClr val="FFFFFF"/>
              </a:highlight>
            </a:endParaRPr>
          </a:p>
          <a:p>
            <a:pPr marL="0" lvl="0" indent="0" algn="l" rtl="0">
              <a:lnSpc>
                <a:spcPct val="100000"/>
              </a:lnSpc>
              <a:spcBef>
                <a:spcPts val="0"/>
              </a:spcBef>
              <a:spcAft>
                <a:spcPts val="0"/>
              </a:spcAft>
              <a:buNone/>
            </a:pPr>
            <a:endParaRPr sz="1200">
              <a:solidFill>
                <a:srgbClr val="666666"/>
              </a:solidFill>
              <a:highlight>
                <a:srgbClr val="FFFFFF"/>
              </a:highlight>
            </a:endParaRPr>
          </a:p>
          <a:p>
            <a:pPr marL="0" lvl="0" indent="0" algn="l" rtl="0">
              <a:lnSpc>
                <a:spcPct val="100000"/>
              </a:lnSpc>
              <a:spcBef>
                <a:spcPts val="0"/>
              </a:spcBef>
              <a:spcAft>
                <a:spcPts val="0"/>
              </a:spcAft>
              <a:buNone/>
            </a:pPr>
            <a:endParaRPr sz="1200">
              <a:solidFill>
                <a:srgbClr val="666666"/>
              </a:solidFill>
              <a:highlight>
                <a:srgbClr val="FFFFFF"/>
              </a:highlight>
            </a:endParaRPr>
          </a:p>
          <a:p>
            <a:pPr marL="0" lvl="0" indent="0" algn="l" rtl="0">
              <a:lnSpc>
                <a:spcPct val="100000"/>
              </a:lnSpc>
              <a:spcBef>
                <a:spcPts val="0"/>
              </a:spcBef>
              <a:spcAft>
                <a:spcPts val="0"/>
              </a:spcAft>
              <a:buNone/>
            </a:pPr>
            <a:endParaRPr sz="1200">
              <a:solidFill>
                <a:srgbClr val="666666"/>
              </a:solidFill>
              <a:highlight>
                <a:srgbClr val="FFFFFF"/>
              </a:highlight>
            </a:endParaRPr>
          </a:p>
          <a:p>
            <a:pPr marL="0" lvl="0" indent="0" algn="l" rtl="0">
              <a:lnSpc>
                <a:spcPct val="100000"/>
              </a:lnSpc>
              <a:spcBef>
                <a:spcPts val="0"/>
              </a:spcBef>
              <a:spcAft>
                <a:spcPts val="0"/>
              </a:spcAft>
              <a:buNone/>
            </a:pPr>
            <a:r>
              <a:rPr lang="en" sz="900">
                <a:solidFill>
                  <a:srgbClr val="4A86E8"/>
                </a:solidFill>
                <a:highlight>
                  <a:srgbClr val="FFFFFF"/>
                </a:highlight>
              </a:rPr>
              <a:t>References </a:t>
            </a:r>
            <a:r>
              <a:rPr lang="en" sz="900">
                <a:solidFill>
                  <a:srgbClr val="999999"/>
                </a:solidFill>
                <a:highlight>
                  <a:srgbClr val="FFFFFF"/>
                </a:highlight>
              </a:rPr>
              <a:t>cited in speaker notes below</a:t>
            </a:r>
            <a:endParaRPr sz="1400">
              <a:solidFill>
                <a:srgbClr val="666666"/>
              </a:solidFill>
              <a:highlight>
                <a:srgbClr val="FFFFFF"/>
              </a:highlight>
            </a:endParaRPr>
          </a:p>
          <a:p>
            <a:pPr marL="0" lvl="0" indent="0" algn="l" rtl="0">
              <a:lnSpc>
                <a:spcPct val="100000"/>
              </a:lnSpc>
              <a:spcBef>
                <a:spcPts val="0"/>
              </a:spcBef>
              <a:spcAft>
                <a:spcPts val="0"/>
              </a:spcAft>
              <a:buNone/>
            </a:pPr>
            <a:endParaRPr sz="1400" b="1">
              <a:solidFill>
                <a:srgbClr val="000000"/>
              </a:solidFill>
              <a:highlight>
                <a:srgbClr val="FFFFFF"/>
              </a:highlight>
            </a:endParaRPr>
          </a:p>
        </p:txBody>
      </p:sp>
      <p:sp>
        <p:nvSpPr>
          <p:cNvPr id="67" name="Google Shape;67;p14"/>
          <p:cNvSpPr txBox="1"/>
          <p:nvPr/>
        </p:nvSpPr>
        <p:spPr>
          <a:xfrm>
            <a:off x="6237000" y="4852200"/>
            <a:ext cx="2577000" cy="17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900">
                <a:solidFill>
                  <a:srgbClr val="999999"/>
                </a:solidFill>
                <a:latin typeface="Proxima Nova"/>
                <a:ea typeface="Proxima Nova"/>
                <a:cs typeface="Proxima Nova"/>
                <a:sym typeface="Proxima Nova"/>
              </a:rPr>
              <a:t>Image designed by rawpixel.com / </a:t>
            </a:r>
            <a:r>
              <a:rPr lang="en" sz="900" u="sng">
                <a:solidFill>
                  <a:srgbClr val="1155CC"/>
                </a:solidFill>
                <a:latin typeface="Proxima Nova"/>
                <a:ea typeface="Proxima Nova"/>
                <a:cs typeface="Proxima Nova"/>
                <a:sym typeface="Proxima Nova"/>
                <a:hlinkClick r:id="rId4">
                  <a:extLst>
                    <a:ext uri="{A12FA001-AC4F-418D-AE19-62706E023703}">
                      <ahyp:hlinkClr xmlns:ahyp="http://schemas.microsoft.com/office/drawing/2018/hyperlinkcolor" val="tx"/>
                    </a:ext>
                  </a:extLst>
                </a:hlinkClick>
              </a:rPr>
              <a:t>Freepik</a:t>
            </a:r>
            <a:endParaRPr sz="900">
              <a:solidFill>
                <a:srgbClr val="1155CC"/>
              </a:solidFill>
              <a:latin typeface="Proxima Nova"/>
              <a:ea typeface="Proxima Nova"/>
              <a:cs typeface="Proxima Nova"/>
              <a:sym typeface="Proxima Nova"/>
            </a:endParaRPr>
          </a:p>
        </p:txBody>
      </p:sp>
      <p:sp>
        <p:nvSpPr>
          <p:cNvPr id="68" name="Google Shape;68;p14"/>
          <p:cNvSpPr txBox="1"/>
          <p:nvPr/>
        </p:nvSpPr>
        <p:spPr>
          <a:xfrm>
            <a:off x="4873451" y="307625"/>
            <a:ext cx="3940499" cy="56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lt2"/>
                </a:solidFill>
                <a:latin typeface="Comfortaa"/>
                <a:ea typeface="Comfortaa"/>
                <a:cs typeface="Comfortaa"/>
                <a:sym typeface="Comfortaa"/>
              </a:rPr>
              <a:t>LET’S TALK BEFORE IT’S TOO LATE</a:t>
            </a:r>
            <a:endParaRPr sz="1600" b="1" dirty="0">
              <a:solidFill>
                <a:schemeClr val="lt2"/>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92650" y="167400"/>
            <a:ext cx="2362800" cy="442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rPr>
              <a:t>Research </a:t>
            </a:r>
            <a:endParaRPr b="1">
              <a:solidFill>
                <a:srgbClr val="666666"/>
              </a:solidFill>
            </a:endParaRPr>
          </a:p>
          <a:p>
            <a:pPr marL="0" lvl="0" indent="0" algn="l" rtl="0">
              <a:spcBef>
                <a:spcPts val="0"/>
              </a:spcBef>
              <a:spcAft>
                <a:spcPts val="0"/>
              </a:spcAft>
              <a:buNone/>
            </a:pPr>
            <a:r>
              <a:rPr lang="en" b="1">
                <a:solidFill>
                  <a:srgbClr val="666666"/>
                </a:solidFill>
              </a:rPr>
              <a:t>Questions</a:t>
            </a:r>
            <a:endParaRPr b="1">
              <a:solidFill>
                <a:srgbClr val="666666"/>
              </a:solidFill>
            </a:endParaRPr>
          </a:p>
          <a:p>
            <a:pPr marL="0" lvl="0" indent="0" algn="l" rtl="0">
              <a:spcBef>
                <a:spcPts val="0"/>
              </a:spcBef>
              <a:spcAft>
                <a:spcPts val="0"/>
              </a:spcAft>
              <a:buNone/>
            </a:pPr>
            <a:endParaRPr b="1">
              <a:solidFill>
                <a:srgbClr val="666666"/>
              </a:solidFill>
            </a:endParaRPr>
          </a:p>
          <a:p>
            <a:pPr marL="0" lvl="0" indent="0" algn="l" rtl="0">
              <a:spcBef>
                <a:spcPts val="0"/>
              </a:spcBef>
              <a:spcAft>
                <a:spcPts val="0"/>
              </a:spcAft>
              <a:buNone/>
            </a:pPr>
            <a:r>
              <a:rPr lang="en" sz="1600">
                <a:solidFill>
                  <a:srgbClr val="666666"/>
                </a:solidFill>
                <a:highlight>
                  <a:srgbClr val="FFFFFF"/>
                </a:highlight>
              </a:rPr>
              <a:t>What are the provisions at tech workplaces to address mental health issues in employees?</a:t>
            </a:r>
            <a:endParaRPr sz="1600">
              <a:solidFill>
                <a:srgbClr val="666666"/>
              </a:solidFill>
              <a:highlight>
                <a:srgbClr val="FFFFFF"/>
              </a:highlight>
            </a:endParaRPr>
          </a:p>
          <a:p>
            <a:pPr marL="0" lvl="0" indent="0" algn="l" rtl="0">
              <a:spcBef>
                <a:spcPts val="0"/>
              </a:spcBef>
              <a:spcAft>
                <a:spcPts val="0"/>
              </a:spcAft>
              <a:buNone/>
            </a:pPr>
            <a:endParaRPr sz="1600" b="1">
              <a:solidFill>
                <a:srgbClr val="666666"/>
              </a:solidFill>
              <a:highlight>
                <a:srgbClr val="FFFFFF"/>
              </a:highlight>
            </a:endParaRPr>
          </a:p>
          <a:p>
            <a:pPr marL="0" lvl="0" indent="0" algn="l" rtl="0">
              <a:spcBef>
                <a:spcPts val="0"/>
              </a:spcBef>
              <a:spcAft>
                <a:spcPts val="0"/>
              </a:spcAft>
              <a:buNone/>
            </a:pPr>
            <a:endParaRPr sz="1600" b="1">
              <a:solidFill>
                <a:srgbClr val="666666"/>
              </a:solidFill>
              <a:highlight>
                <a:srgbClr val="FFFFFF"/>
              </a:highlight>
            </a:endParaRPr>
          </a:p>
          <a:p>
            <a:pPr marL="0" lvl="0" indent="0" algn="l" rtl="0">
              <a:spcBef>
                <a:spcPts val="0"/>
              </a:spcBef>
              <a:spcAft>
                <a:spcPts val="0"/>
              </a:spcAft>
              <a:buNone/>
            </a:pPr>
            <a:r>
              <a:rPr lang="en" sz="1600" b="1">
                <a:solidFill>
                  <a:srgbClr val="000000"/>
                </a:solidFill>
                <a:highlight>
                  <a:srgbClr val="FFFFFF"/>
                </a:highlight>
              </a:rPr>
              <a:t>Data Source</a:t>
            </a:r>
            <a:endParaRPr sz="1600" b="1">
              <a:solidFill>
                <a:srgbClr val="000000"/>
              </a:solidFill>
              <a:highlight>
                <a:srgbClr val="FFFFFF"/>
              </a:highlight>
            </a:endParaRPr>
          </a:p>
          <a:p>
            <a:pPr marL="0" lvl="0" indent="0" algn="l" rtl="0">
              <a:spcBef>
                <a:spcPts val="0"/>
              </a:spcBef>
              <a:spcAft>
                <a:spcPts val="0"/>
              </a:spcAft>
              <a:buNone/>
            </a:pPr>
            <a:endParaRPr sz="500" b="1">
              <a:solidFill>
                <a:srgbClr val="000000"/>
              </a:solidFill>
              <a:highlight>
                <a:srgbClr val="FFFFFF"/>
              </a:highlight>
            </a:endParaRPr>
          </a:p>
          <a:p>
            <a:pPr marL="0" lvl="0" indent="0" algn="l" rtl="0">
              <a:spcBef>
                <a:spcPts val="0"/>
              </a:spcBef>
              <a:spcAft>
                <a:spcPts val="0"/>
              </a:spcAft>
              <a:buNone/>
            </a:pPr>
            <a:r>
              <a:rPr lang="en" sz="1600">
                <a:solidFill>
                  <a:srgbClr val="666666"/>
                </a:solidFill>
                <a:highlight>
                  <a:srgbClr val="FFFFFF"/>
                </a:highlight>
              </a:rPr>
              <a:t>OSMI 2019 Mental Health in Tech Survey </a:t>
            </a:r>
            <a:r>
              <a:rPr lang="en" sz="1600" baseline="30000">
                <a:solidFill>
                  <a:srgbClr val="4A86E8"/>
                </a:solidFill>
                <a:highlight>
                  <a:srgbClr val="FFFFFF"/>
                </a:highlight>
              </a:rPr>
              <a:t>[1]</a:t>
            </a:r>
            <a:r>
              <a:rPr lang="en" sz="1600" b="1">
                <a:solidFill>
                  <a:srgbClr val="666666"/>
                </a:solidFill>
                <a:highlight>
                  <a:srgbClr val="FFFFFF"/>
                </a:highlight>
              </a:rPr>
              <a:t> </a:t>
            </a:r>
            <a:endParaRPr sz="1600" b="1">
              <a:solidFill>
                <a:srgbClr val="666666"/>
              </a:solidFill>
              <a:highlight>
                <a:srgbClr val="FFFFFF"/>
              </a:highlight>
            </a:endParaRPr>
          </a:p>
          <a:p>
            <a:pPr marL="0" lvl="0" indent="0" algn="l" rtl="0">
              <a:spcBef>
                <a:spcPts val="0"/>
              </a:spcBef>
              <a:spcAft>
                <a:spcPts val="0"/>
              </a:spcAft>
              <a:buNone/>
            </a:pPr>
            <a:endParaRPr sz="500">
              <a:solidFill>
                <a:srgbClr val="666666"/>
              </a:solidFill>
              <a:highlight>
                <a:srgbClr val="FFFFFF"/>
              </a:highlight>
            </a:endParaRPr>
          </a:p>
          <a:p>
            <a:pPr marL="0" lvl="0" indent="0" algn="l" rtl="0">
              <a:spcBef>
                <a:spcPts val="0"/>
              </a:spcBef>
              <a:spcAft>
                <a:spcPts val="0"/>
              </a:spcAft>
              <a:buNone/>
            </a:pPr>
            <a:r>
              <a:rPr lang="en" sz="1200">
                <a:solidFill>
                  <a:srgbClr val="666666"/>
                </a:solidFill>
                <a:highlight>
                  <a:srgbClr val="FFFFFF"/>
                </a:highlight>
              </a:rPr>
              <a:t>352 respondents </a:t>
            </a:r>
            <a:endParaRPr sz="1200">
              <a:solidFill>
                <a:srgbClr val="666666"/>
              </a:solidFill>
              <a:highlight>
                <a:srgbClr val="FFFFFF"/>
              </a:highlight>
            </a:endParaRPr>
          </a:p>
          <a:p>
            <a:pPr marL="0" lvl="0" indent="0" algn="l" rtl="0">
              <a:spcBef>
                <a:spcPts val="0"/>
              </a:spcBef>
              <a:spcAft>
                <a:spcPts val="0"/>
              </a:spcAft>
              <a:buNone/>
            </a:pPr>
            <a:r>
              <a:rPr lang="en" sz="1200">
                <a:solidFill>
                  <a:srgbClr val="666666"/>
                </a:solidFill>
                <a:highlight>
                  <a:srgbClr val="FFFFFF"/>
                </a:highlight>
              </a:rPr>
              <a:t>82 survey questions</a:t>
            </a:r>
            <a:endParaRPr sz="1200">
              <a:solidFill>
                <a:srgbClr val="666666"/>
              </a:solidFill>
              <a:highlight>
                <a:srgbClr val="FFFFFF"/>
              </a:highlight>
            </a:endParaRPr>
          </a:p>
          <a:p>
            <a:pPr marL="0" lvl="0" indent="0" algn="l" rtl="0">
              <a:spcBef>
                <a:spcPts val="0"/>
              </a:spcBef>
              <a:spcAft>
                <a:spcPts val="0"/>
              </a:spcAft>
              <a:buNone/>
            </a:pPr>
            <a:endParaRPr sz="3300" b="1">
              <a:solidFill>
                <a:srgbClr val="666666"/>
              </a:solidFill>
            </a:endParaRPr>
          </a:p>
        </p:txBody>
      </p:sp>
      <p:pic>
        <p:nvPicPr>
          <p:cNvPr id="74" name="Google Shape;74;p15"/>
          <p:cNvPicPr preferRelativeResize="0"/>
          <p:nvPr/>
        </p:nvPicPr>
        <p:blipFill>
          <a:blip r:embed="rId3">
            <a:alphaModFix/>
          </a:blip>
          <a:stretch>
            <a:fillRect/>
          </a:stretch>
        </p:blipFill>
        <p:spPr>
          <a:xfrm>
            <a:off x="4507075" y="1182550"/>
            <a:ext cx="2778425" cy="2778400"/>
          </a:xfrm>
          <a:prstGeom prst="rect">
            <a:avLst/>
          </a:prstGeom>
          <a:noFill/>
          <a:ln>
            <a:noFill/>
          </a:ln>
        </p:spPr>
      </p:pic>
      <p:grpSp>
        <p:nvGrpSpPr>
          <p:cNvPr id="75" name="Google Shape;75;p15"/>
          <p:cNvGrpSpPr/>
          <p:nvPr/>
        </p:nvGrpSpPr>
        <p:grpSpPr>
          <a:xfrm>
            <a:off x="2966445" y="220052"/>
            <a:ext cx="5960839" cy="4587116"/>
            <a:chOff x="2026330" y="557659"/>
            <a:chExt cx="5497408" cy="4249690"/>
          </a:xfrm>
        </p:grpSpPr>
        <p:grpSp>
          <p:nvGrpSpPr>
            <p:cNvPr id="76" name="Google Shape;76;p15"/>
            <p:cNvGrpSpPr/>
            <p:nvPr/>
          </p:nvGrpSpPr>
          <p:grpSpPr>
            <a:xfrm>
              <a:off x="2596898" y="698151"/>
              <a:ext cx="4206822" cy="3848342"/>
              <a:chOff x="2820225" y="891450"/>
              <a:chExt cx="3175200" cy="3175200"/>
            </a:xfrm>
          </p:grpSpPr>
          <p:sp>
            <p:nvSpPr>
              <p:cNvPr id="77" name="Google Shape;77;p15"/>
              <p:cNvSpPr/>
              <p:nvPr/>
            </p:nvSpPr>
            <p:spPr>
              <a:xfrm rot="10800000">
                <a:off x="2820225" y="891450"/>
                <a:ext cx="3175200" cy="3175200"/>
              </a:xfrm>
              <a:prstGeom prst="blockArc">
                <a:avLst>
                  <a:gd name="adj1" fmla="val 5399801"/>
                  <a:gd name="adj2" fmla="val 3012680"/>
                  <a:gd name="adj3" fmla="val 6939"/>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rot="10800000">
                <a:off x="3175023" y="1179900"/>
                <a:ext cx="450600" cy="450600"/>
              </a:xfrm>
              <a:prstGeom prst="rtTriangle">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5"/>
            <p:cNvGrpSpPr/>
            <p:nvPr/>
          </p:nvGrpSpPr>
          <p:grpSpPr>
            <a:xfrm>
              <a:off x="3892452" y="557659"/>
              <a:ext cx="1765164" cy="1108616"/>
              <a:chOff x="3798075" y="775532"/>
              <a:chExt cx="1332300" cy="914700"/>
            </a:xfrm>
          </p:grpSpPr>
          <p:sp>
            <p:nvSpPr>
              <p:cNvPr id="80" name="Google Shape;80;p15"/>
              <p:cNvSpPr/>
              <p:nvPr/>
            </p:nvSpPr>
            <p:spPr>
              <a:xfrm>
                <a:off x="3798075" y="1060532"/>
                <a:ext cx="1332300" cy="629700"/>
              </a:xfrm>
              <a:prstGeom prst="rect">
                <a:avLst/>
              </a:prstGeom>
              <a:solidFill>
                <a:srgbClr val="1B786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Do employees feel that the tech industry supports mental health and wellbeing?</a:t>
                </a:r>
                <a:endParaRPr sz="1000">
                  <a:solidFill>
                    <a:srgbClr val="FFFFFF"/>
                  </a:solidFill>
                </a:endParaRPr>
              </a:p>
            </p:txBody>
          </p:sp>
          <p:sp>
            <p:nvSpPr>
              <p:cNvPr id="81" name="Google Shape;81;p15"/>
              <p:cNvSpPr/>
              <p:nvPr/>
            </p:nvSpPr>
            <p:spPr>
              <a:xfrm>
                <a:off x="3798075" y="775532"/>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solidFill>
                      <a:srgbClr val="FFFFFF"/>
                    </a:solidFill>
                    <a:latin typeface="Roboto"/>
                    <a:ea typeface="Roboto"/>
                    <a:cs typeface="Roboto"/>
                    <a:sym typeface="Roboto"/>
                  </a:rPr>
                  <a:t>1. SUPPORT IN TECH</a:t>
                </a:r>
                <a:endParaRPr sz="800" b="1">
                  <a:solidFill>
                    <a:srgbClr val="FFFFFF"/>
                  </a:solidFill>
                </a:endParaRPr>
              </a:p>
            </p:txBody>
          </p:sp>
        </p:grpSp>
        <p:grpSp>
          <p:nvGrpSpPr>
            <p:cNvPr id="82" name="Google Shape;82;p15"/>
            <p:cNvGrpSpPr/>
            <p:nvPr/>
          </p:nvGrpSpPr>
          <p:grpSpPr>
            <a:xfrm>
              <a:off x="2026330" y="2128345"/>
              <a:ext cx="1765164" cy="1108616"/>
              <a:chOff x="2389575" y="2071477"/>
              <a:chExt cx="1332300" cy="914700"/>
            </a:xfrm>
          </p:grpSpPr>
          <p:sp>
            <p:nvSpPr>
              <p:cNvPr id="83" name="Google Shape;83;p15"/>
              <p:cNvSpPr/>
              <p:nvPr/>
            </p:nvSpPr>
            <p:spPr>
              <a:xfrm>
                <a:off x="2389575" y="2356477"/>
                <a:ext cx="1332300" cy="629700"/>
              </a:xfrm>
              <a:prstGeom prst="rect">
                <a:avLst/>
              </a:prstGeom>
              <a:solidFill>
                <a:srgbClr val="1B786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Are the leave policies favourable to those undergoing mental health issues?</a:t>
                </a:r>
                <a:endParaRPr sz="1000">
                  <a:solidFill>
                    <a:srgbClr val="FFFFFF"/>
                  </a:solidFill>
                </a:endParaRPr>
              </a:p>
            </p:txBody>
          </p:sp>
          <p:sp>
            <p:nvSpPr>
              <p:cNvPr id="84" name="Google Shape;84;p15"/>
              <p:cNvSpPr/>
              <p:nvPr/>
            </p:nvSpPr>
            <p:spPr>
              <a:xfrm>
                <a:off x="2389575" y="2071477"/>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solidFill>
                      <a:srgbClr val="FFFFFF"/>
                    </a:solidFill>
                    <a:latin typeface="Roboto"/>
                    <a:ea typeface="Roboto"/>
                    <a:cs typeface="Roboto"/>
                    <a:sym typeface="Roboto"/>
                  </a:rPr>
                  <a:t>5. LEAVE POLICY</a:t>
                </a:r>
                <a:endParaRPr sz="800" b="1">
                  <a:solidFill>
                    <a:srgbClr val="FFFFFF"/>
                  </a:solidFill>
                </a:endParaRPr>
              </a:p>
            </p:txBody>
          </p:sp>
        </p:grpSp>
        <p:grpSp>
          <p:nvGrpSpPr>
            <p:cNvPr id="85" name="Google Shape;85;p15"/>
            <p:cNvGrpSpPr/>
            <p:nvPr/>
          </p:nvGrpSpPr>
          <p:grpSpPr>
            <a:xfrm>
              <a:off x="5128584" y="3699036"/>
              <a:ext cx="1765164" cy="1108313"/>
              <a:chOff x="4731075" y="3367427"/>
              <a:chExt cx="1332300" cy="914450"/>
            </a:xfrm>
          </p:grpSpPr>
          <p:sp>
            <p:nvSpPr>
              <p:cNvPr id="86" name="Google Shape;86;p15"/>
              <p:cNvSpPr/>
              <p:nvPr/>
            </p:nvSpPr>
            <p:spPr>
              <a:xfrm>
                <a:off x="4731075" y="3652177"/>
                <a:ext cx="1332300" cy="629700"/>
              </a:xfrm>
              <a:prstGeom prst="rect">
                <a:avLst/>
              </a:prstGeom>
              <a:solidFill>
                <a:srgbClr val="1B786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What are healthcare benefits, awareness initiatives and help resources available to employees at workplaces? </a:t>
                </a:r>
                <a:endParaRPr sz="1000">
                  <a:solidFill>
                    <a:srgbClr val="FFFFFF"/>
                  </a:solidFill>
                </a:endParaRPr>
              </a:p>
            </p:txBody>
          </p:sp>
          <p:sp>
            <p:nvSpPr>
              <p:cNvPr id="87" name="Google Shape;87;p15"/>
              <p:cNvSpPr/>
              <p:nvPr/>
            </p:nvSpPr>
            <p:spPr>
              <a:xfrm>
                <a:off x="4731075" y="3367427"/>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solidFill>
                      <a:srgbClr val="FFFFFF"/>
                    </a:solidFill>
                    <a:latin typeface="Roboto"/>
                    <a:ea typeface="Roboto"/>
                    <a:cs typeface="Roboto"/>
                    <a:sym typeface="Roboto"/>
                  </a:rPr>
                  <a:t>3. HEALTHCARE &amp; HELP</a:t>
                </a:r>
                <a:endParaRPr sz="800" b="1">
                  <a:solidFill>
                    <a:srgbClr val="FFFFFF"/>
                  </a:solidFill>
                </a:endParaRPr>
              </a:p>
            </p:txBody>
          </p:sp>
        </p:grpSp>
        <p:grpSp>
          <p:nvGrpSpPr>
            <p:cNvPr id="88" name="Google Shape;88;p15"/>
            <p:cNvGrpSpPr/>
            <p:nvPr/>
          </p:nvGrpSpPr>
          <p:grpSpPr>
            <a:xfrm>
              <a:off x="2482891" y="3698733"/>
              <a:ext cx="1765164" cy="1108616"/>
              <a:chOff x="2734175" y="3367177"/>
              <a:chExt cx="1332300" cy="914700"/>
            </a:xfrm>
          </p:grpSpPr>
          <p:sp>
            <p:nvSpPr>
              <p:cNvPr id="89" name="Google Shape;89;p15"/>
              <p:cNvSpPr/>
              <p:nvPr/>
            </p:nvSpPr>
            <p:spPr>
              <a:xfrm>
                <a:off x="2734175" y="3652177"/>
                <a:ext cx="1332300" cy="629700"/>
              </a:xfrm>
              <a:prstGeom prst="rect">
                <a:avLst/>
              </a:prstGeom>
              <a:solidFill>
                <a:srgbClr val="1B786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Do employers give the same amount of importance to mental health and physical health issues?</a:t>
                </a:r>
                <a:endParaRPr sz="1000">
                  <a:solidFill>
                    <a:srgbClr val="FFFFFF"/>
                  </a:solidFill>
                </a:endParaRPr>
              </a:p>
            </p:txBody>
          </p:sp>
          <p:sp>
            <p:nvSpPr>
              <p:cNvPr id="90" name="Google Shape;90;p15"/>
              <p:cNvSpPr/>
              <p:nvPr/>
            </p:nvSpPr>
            <p:spPr>
              <a:xfrm>
                <a:off x="2734175" y="3367177"/>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solidFill>
                      <a:srgbClr val="FFFFFF"/>
                    </a:solidFill>
                    <a:latin typeface="Roboto"/>
                    <a:ea typeface="Roboto"/>
                    <a:cs typeface="Roboto"/>
                    <a:sym typeface="Roboto"/>
                  </a:rPr>
                  <a:t>4. MENTAL VS. PHYSICAL HEALTH</a:t>
                </a:r>
                <a:endParaRPr sz="800" b="1">
                  <a:solidFill>
                    <a:srgbClr val="FFFFFF"/>
                  </a:solidFill>
                </a:endParaRPr>
              </a:p>
            </p:txBody>
          </p:sp>
        </p:grpSp>
        <p:grpSp>
          <p:nvGrpSpPr>
            <p:cNvPr id="91" name="Google Shape;91;p15"/>
            <p:cNvGrpSpPr/>
            <p:nvPr/>
          </p:nvGrpSpPr>
          <p:grpSpPr>
            <a:xfrm>
              <a:off x="5758573" y="2128345"/>
              <a:ext cx="1765164" cy="1108616"/>
              <a:chOff x="5206575" y="2071477"/>
              <a:chExt cx="1332300" cy="914700"/>
            </a:xfrm>
          </p:grpSpPr>
          <p:sp>
            <p:nvSpPr>
              <p:cNvPr id="92" name="Google Shape;92;p15"/>
              <p:cNvSpPr/>
              <p:nvPr/>
            </p:nvSpPr>
            <p:spPr>
              <a:xfrm>
                <a:off x="5206575" y="2356477"/>
                <a:ext cx="1332300" cy="629700"/>
              </a:xfrm>
              <a:prstGeom prst="rect">
                <a:avLst/>
              </a:prstGeom>
              <a:solidFill>
                <a:srgbClr val="1B786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How many respondents have experienced mental health problems or are currently being diagnosed?</a:t>
                </a:r>
                <a:endParaRPr sz="1000">
                  <a:solidFill>
                    <a:srgbClr val="FFFFFF"/>
                  </a:solidFill>
                </a:endParaRPr>
              </a:p>
            </p:txBody>
          </p:sp>
          <p:sp>
            <p:nvSpPr>
              <p:cNvPr id="93" name="Google Shape;93;p15"/>
              <p:cNvSpPr/>
              <p:nvPr/>
            </p:nvSpPr>
            <p:spPr>
              <a:xfrm>
                <a:off x="5206575" y="2071477"/>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solidFill>
                      <a:srgbClr val="FFFFFF"/>
                    </a:solidFill>
                    <a:latin typeface="Roboto"/>
                    <a:ea typeface="Roboto"/>
                    <a:cs typeface="Roboto"/>
                    <a:sym typeface="Roboto"/>
                  </a:rPr>
                  <a:t>2. EXPERIENCING ISSUES</a:t>
                </a:r>
                <a:endParaRPr sz="800" b="1">
                  <a:solidFill>
                    <a:srgbClr val="FFFFFF"/>
                  </a:solidFill>
                </a:endParaRPr>
              </a:p>
            </p:txBody>
          </p:sp>
        </p:grpSp>
      </p:grpSp>
      <p:sp>
        <p:nvSpPr>
          <p:cNvPr id="94" name="Google Shape;94;p15"/>
          <p:cNvSpPr txBox="1"/>
          <p:nvPr/>
        </p:nvSpPr>
        <p:spPr>
          <a:xfrm>
            <a:off x="292650" y="4861350"/>
            <a:ext cx="1907700" cy="17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rgbClr val="999999"/>
                </a:solidFill>
                <a:latin typeface="Proxima Nova"/>
                <a:ea typeface="Proxima Nova"/>
                <a:cs typeface="Proxima Nova"/>
                <a:sym typeface="Proxima Nova"/>
              </a:rPr>
              <a:t>Image designed by </a:t>
            </a:r>
            <a:r>
              <a:rPr lang="en" sz="900" u="sng">
                <a:solidFill>
                  <a:srgbClr val="1155CC"/>
                </a:solidFill>
                <a:latin typeface="Proxima Nova"/>
                <a:ea typeface="Proxima Nova"/>
                <a:cs typeface="Proxima Nova"/>
                <a:sym typeface="Proxima Nova"/>
                <a:hlinkClick r:id="rId4">
                  <a:extLst>
                    <a:ext uri="{A12FA001-AC4F-418D-AE19-62706E023703}">
                      <ahyp:hlinkClr xmlns:ahyp="http://schemas.microsoft.com/office/drawing/2018/hyperlinkcolor" val="tx"/>
                    </a:ext>
                  </a:extLst>
                </a:hlinkClick>
              </a:rPr>
              <a:t>Freepik</a:t>
            </a:r>
            <a:endParaRPr sz="900">
              <a:solidFill>
                <a:srgbClr val="1155CC"/>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140250" y="167400"/>
            <a:ext cx="3704700" cy="438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rPr>
              <a:t>Support for Mental Health in Tech</a:t>
            </a:r>
            <a:endParaRPr b="1">
              <a:solidFill>
                <a:srgbClr val="666666"/>
              </a:solidFill>
            </a:endParaRPr>
          </a:p>
          <a:p>
            <a:pPr marL="0" lvl="0" indent="0" algn="l" rtl="0">
              <a:spcBef>
                <a:spcPts val="0"/>
              </a:spcBef>
              <a:spcAft>
                <a:spcPts val="0"/>
              </a:spcAft>
              <a:buNone/>
            </a:pPr>
            <a:endParaRPr sz="2200" b="1">
              <a:solidFill>
                <a:srgbClr val="666666"/>
              </a:solidFill>
            </a:endParaRPr>
          </a:p>
          <a:p>
            <a:pPr marL="0" lvl="0" indent="0" algn="l" rtl="0">
              <a:lnSpc>
                <a:spcPct val="115000"/>
              </a:lnSpc>
              <a:spcBef>
                <a:spcPts val="1100"/>
              </a:spcBef>
              <a:spcAft>
                <a:spcPts val="0"/>
              </a:spcAft>
              <a:buNone/>
            </a:pPr>
            <a:r>
              <a:rPr lang="en" sz="1200" b="1">
                <a:solidFill>
                  <a:srgbClr val="000000"/>
                </a:solidFill>
                <a:highlight>
                  <a:srgbClr val="FFFFFF"/>
                </a:highlight>
              </a:rPr>
              <a:t>84%</a:t>
            </a:r>
            <a:r>
              <a:rPr lang="en" sz="1200">
                <a:solidFill>
                  <a:srgbClr val="000000"/>
                </a:solidFill>
                <a:highlight>
                  <a:srgbClr val="FFFFFF"/>
                </a:highlight>
              </a:rPr>
              <a:t> of the participants have responded with a</a:t>
            </a:r>
            <a:r>
              <a:rPr lang="en" sz="1200" b="1">
                <a:solidFill>
                  <a:srgbClr val="000000"/>
                </a:solidFill>
                <a:highlight>
                  <a:srgbClr val="FFFFFF"/>
                </a:highlight>
              </a:rPr>
              <a:t> score between 1 to 3</a:t>
            </a:r>
            <a:r>
              <a:rPr lang="en" sz="1200">
                <a:solidFill>
                  <a:srgbClr val="000000"/>
                </a:solidFill>
                <a:highlight>
                  <a:srgbClr val="FFFFFF"/>
                </a:highlight>
              </a:rPr>
              <a:t> to indicate inadequate support</a:t>
            </a:r>
            <a:endParaRPr sz="1200">
              <a:solidFill>
                <a:srgbClr val="000000"/>
              </a:solidFill>
              <a:highlight>
                <a:srgbClr val="FFFFFF"/>
              </a:highlight>
            </a:endParaRPr>
          </a:p>
          <a:p>
            <a:pPr marL="0" lvl="0" indent="0" algn="l" rtl="0">
              <a:lnSpc>
                <a:spcPct val="115000"/>
              </a:lnSpc>
              <a:spcBef>
                <a:spcPts val="1100"/>
              </a:spcBef>
              <a:spcAft>
                <a:spcPts val="0"/>
              </a:spcAft>
              <a:buNone/>
            </a:pPr>
            <a:r>
              <a:rPr lang="en" sz="1200" b="1">
                <a:solidFill>
                  <a:srgbClr val="000000"/>
                </a:solidFill>
                <a:highlight>
                  <a:srgbClr val="FFFFFF"/>
                </a:highlight>
              </a:rPr>
              <a:t>40%</a:t>
            </a:r>
            <a:r>
              <a:rPr lang="en" sz="1200">
                <a:solidFill>
                  <a:srgbClr val="000000"/>
                </a:solidFill>
                <a:highlight>
                  <a:srgbClr val="FFFFFF"/>
                </a:highlight>
              </a:rPr>
              <a:t> participants have voted for </a:t>
            </a:r>
            <a:r>
              <a:rPr lang="en" sz="1200" b="1">
                <a:solidFill>
                  <a:srgbClr val="000000"/>
                </a:solidFill>
                <a:highlight>
                  <a:srgbClr val="FFFFFF"/>
                </a:highlight>
              </a:rPr>
              <a:t>score 3</a:t>
            </a:r>
            <a:r>
              <a:rPr lang="en" sz="1200">
                <a:solidFill>
                  <a:srgbClr val="000000"/>
                </a:solidFill>
                <a:highlight>
                  <a:srgbClr val="FFFFFF"/>
                </a:highlight>
              </a:rPr>
              <a:t> indicating moderate support</a:t>
            </a:r>
            <a:endParaRPr sz="1200">
              <a:solidFill>
                <a:srgbClr val="000000"/>
              </a:solidFill>
              <a:highlight>
                <a:srgbClr val="FFFFFF"/>
              </a:highlight>
            </a:endParaRPr>
          </a:p>
          <a:p>
            <a:pPr marL="0" lvl="0" indent="0" algn="l" rtl="0">
              <a:lnSpc>
                <a:spcPct val="115000"/>
              </a:lnSpc>
              <a:spcBef>
                <a:spcPts val="1100"/>
              </a:spcBef>
              <a:spcAft>
                <a:spcPts val="0"/>
              </a:spcAft>
              <a:buNone/>
            </a:pPr>
            <a:r>
              <a:rPr lang="en" sz="1200">
                <a:solidFill>
                  <a:srgbClr val="000000"/>
                </a:solidFill>
                <a:highlight>
                  <a:srgbClr val="FFFFFF"/>
                </a:highlight>
              </a:rPr>
              <a:t>Only </a:t>
            </a:r>
            <a:r>
              <a:rPr lang="en" sz="1200" b="1">
                <a:solidFill>
                  <a:srgbClr val="000000"/>
                </a:solidFill>
                <a:highlight>
                  <a:srgbClr val="FFFFFF"/>
                </a:highlight>
              </a:rPr>
              <a:t>16%</a:t>
            </a:r>
            <a:r>
              <a:rPr lang="en" sz="1200">
                <a:solidFill>
                  <a:srgbClr val="000000"/>
                </a:solidFill>
                <a:highlight>
                  <a:srgbClr val="FFFFFF"/>
                </a:highlight>
              </a:rPr>
              <a:t> of the participants have responded with a</a:t>
            </a:r>
            <a:r>
              <a:rPr lang="en" sz="1200" b="1">
                <a:solidFill>
                  <a:srgbClr val="000000"/>
                </a:solidFill>
                <a:highlight>
                  <a:srgbClr val="FFFFFF"/>
                </a:highlight>
              </a:rPr>
              <a:t> score between 4 and 5 </a:t>
            </a:r>
            <a:r>
              <a:rPr lang="en" sz="1200">
                <a:solidFill>
                  <a:srgbClr val="000000"/>
                </a:solidFill>
                <a:highlight>
                  <a:srgbClr val="FFFFFF"/>
                </a:highlight>
              </a:rPr>
              <a:t>to indicate good support</a:t>
            </a:r>
            <a:endParaRPr sz="1200">
              <a:solidFill>
                <a:srgbClr val="000000"/>
              </a:solidFill>
              <a:highlight>
                <a:srgbClr val="FFFFFF"/>
              </a:highlight>
            </a:endParaRPr>
          </a:p>
          <a:p>
            <a:pPr marL="0" lvl="0" indent="0" algn="l" rtl="0">
              <a:lnSpc>
                <a:spcPct val="100000"/>
              </a:lnSpc>
              <a:spcBef>
                <a:spcPts val="700"/>
              </a:spcBef>
              <a:spcAft>
                <a:spcPts val="0"/>
              </a:spcAft>
              <a:buNone/>
            </a:pPr>
            <a:endParaRPr sz="1200">
              <a:solidFill>
                <a:srgbClr val="666666"/>
              </a:solidFill>
              <a:highlight>
                <a:srgbClr val="FFFFFF"/>
              </a:highlight>
            </a:endParaRPr>
          </a:p>
          <a:p>
            <a:pPr marL="0" lvl="0" indent="0" algn="l" rtl="0">
              <a:lnSpc>
                <a:spcPct val="100000"/>
              </a:lnSpc>
              <a:spcBef>
                <a:spcPts val="0"/>
              </a:spcBef>
              <a:spcAft>
                <a:spcPts val="0"/>
              </a:spcAft>
              <a:buNone/>
            </a:pPr>
            <a:r>
              <a:rPr lang="en" sz="1200" b="1" u="sng">
                <a:solidFill>
                  <a:srgbClr val="666666"/>
                </a:solidFill>
                <a:highlight>
                  <a:srgbClr val="FFFFFF"/>
                </a:highlight>
              </a:rPr>
              <a:t>Implications</a:t>
            </a:r>
            <a:endParaRPr sz="1200" b="1" u="sng">
              <a:solidFill>
                <a:srgbClr val="666666"/>
              </a:solidFill>
              <a:highlight>
                <a:srgbClr val="FFFFFF"/>
              </a:highlight>
            </a:endParaRPr>
          </a:p>
          <a:p>
            <a:pPr marL="0" lvl="0" indent="0" algn="l" rtl="0">
              <a:lnSpc>
                <a:spcPct val="100000"/>
              </a:lnSpc>
              <a:spcBef>
                <a:spcPts val="0"/>
              </a:spcBef>
              <a:spcAft>
                <a:spcPts val="0"/>
              </a:spcAft>
              <a:buNone/>
            </a:pPr>
            <a:endParaRPr sz="1200" b="1">
              <a:solidFill>
                <a:srgbClr val="666666"/>
              </a:solidFill>
              <a:highlight>
                <a:srgbClr val="FFFFFF"/>
              </a:highlight>
            </a:endParaRPr>
          </a:p>
          <a:p>
            <a:pPr marL="0" lvl="0" indent="0" algn="l" rtl="0">
              <a:lnSpc>
                <a:spcPct val="100000"/>
              </a:lnSpc>
              <a:spcBef>
                <a:spcPts val="0"/>
              </a:spcBef>
              <a:spcAft>
                <a:spcPts val="0"/>
              </a:spcAft>
              <a:buNone/>
            </a:pPr>
            <a:r>
              <a:rPr lang="en" sz="1200">
                <a:solidFill>
                  <a:srgbClr val="666666"/>
                </a:solidFill>
                <a:highlight>
                  <a:srgbClr val="FFFFFF"/>
                </a:highlight>
              </a:rPr>
              <a:t>Overall perception of support for mental health in tech is</a:t>
            </a:r>
            <a:r>
              <a:rPr lang="en" sz="1200" b="1">
                <a:solidFill>
                  <a:srgbClr val="666666"/>
                </a:solidFill>
                <a:highlight>
                  <a:srgbClr val="FFFFFF"/>
                </a:highlight>
              </a:rPr>
              <a:t> </a:t>
            </a:r>
            <a:r>
              <a:rPr lang="en" sz="1200" b="1">
                <a:solidFill>
                  <a:srgbClr val="FF0000"/>
                </a:solidFill>
                <a:highlight>
                  <a:srgbClr val="FFFFFF"/>
                </a:highlight>
              </a:rPr>
              <a:t>not adequate</a:t>
            </a:r>
            <a:r>
              <a:rPr lang="en" sz="1200">
                <a:solidFill>
                  <a:srgbClr val="FF0000"/>
                </a:solidFill>
                <a:highlight>
                  <a:srgbClr val="FFFFFF"/>
                </a:highlight>
              </a:rPr>
              <a:t> </a:t>
            </a:r>
            <a:endParaRPr sz="1200">
              <a:solidFill>
                <a:srgbClr val="FF0000"/>
              </a:solidFill>
              <a:highlight>
                <a:srgbClr val="FFFFFF"/>
              </a:highlight>
            </a:endParaRPr>
          </a:p>
          <a:p>
            <a:pPr marL="0" lvl="0" indent="0" algn="l" rtl="0">
              <a:lnSpc>
                <a:spcPct val="100000"/>
              </a:lnSpc>
              <a:spcBef>
                <a:spcPts val="0"/>
              </a:spcBef>
              <a:spcAft>
                <a:spcPts val="0"/>
              </a:spcAft>
              <a:buNone/>
            </a:pPr>
            <a:endParaRPr sz="1400">
              <a:solidFill>
                <a:srgbClr val="666666"/>
              </a:solidFill>
              <a:highlight>
                <a:srgbClr val="FFFFFF"/>
              </a:highlight>
            </a:endParaRPr>
          </a:p>
          <a:p>
            <a:pPr marL="0" lvl="0" indent="0" algn="l" rtl="0">
              <a:lnSpc>
                <a:spcPct val="100000"/>
              </a:lnSpc>
              <a:spcBef>
                <a:spcPts val="0"/>
              </a:spcBef>
              <a:spcAft>
                <a:spcPts val="0"/>
              </a:spcAft>
              <a:buNone/>
            </a:pPr>
            <a:endParaRPr sz="900">
              <a:solidFill>
                <a:srgbClr val="4A86E8"/>
              </a:solidFill>
              <a:highlight>
                <a:srgbClr val="FFFFFF"/>
              </a:highlight>
            </a:endParaRPr>
          </a:p>
          <a:p>
            <a:pPr marL="0" lvl="0" indent="0" algn="l" rtl="0">
              <a:lnSpc>
                <a:spcPct val="100000"/>
              </a:lnSpc>
              <a:spcBef>
                <a:spcPts val="0"/>
              </a:spcBef>
              <a:spcAft>
                <a:spcPts val="0"/>
              </a:spcAft>
              <a:buNone/>
            </a:pPr>
            <a:endParaRPr sz="900">
              <a:solidFill>
                <a:srgbClr val="4A86E8"/>
              </a:solidFill>
              <a:highlight>
                <a:srgbClr val="FFFFFF"/>
              </a:highlight>
            </a:endParaRPr>
          </a:p>
          <a:p>
            <a:pPr marL="0" lvl="0" indent="0" algn="l" rtl="0">
              <a:lnSpc>
                <a:spcPct val="100000"/>
              </a:lnSpc>
              <a:spcBef>
                <a:spcPts val="0"/>
              </a:spcBef>
              <a:spcAft>
                <a:spcPts val="0"/>
              </a:spcAft>
              <a:buNone/>
            </a:pPr>
            <a:endParaRPr sz="900">
              <a:solidFill>
                <a:srgbClr val="4A86E8"/>
              </a:solidFill>
              <a:highlight>
                <a:srgbClr val="FFFFFF"/>
              </a:highlight>
            </a:endParaRPr>
          </a:p>
          <a:p>
            <a:pPr marL="0" lvl="0" indent="0" algn="l" rtl="0">
              <a:lnSpc>
                <a:spcPct val="100000"/>
              </a:lnSpc>
              <a:spcBef>
                <a:spcPts val="0"/>
              </a:spcBef>
              <a:spcAft>
                <a:spcPts val="0"/>
              </a:spcAft>
              <a:buNone/>
            </a:pPr>
            <a:endParaRPr sz="900">
              <a:solidFill>
                <a:srgbClr val="4A86E8"/>
              </a:solidFill>
              <a:highlight>
                <a:srgbClr val="FFFFFF"/>
              </a:highlight>
            </a:endParaRPr>
          </a:p>
          <a:p>
            <a:pPr marL="0" lvl="0" indent="0" algn="l" rtl="0">
              <a:lnSpc>
                <a:spcPct val="100000"/>
              </a:lnSpc>
              <a:spcBef>
                <a:spcPts val="0"/>
              </a:spcBef>
              <a:spcAft>
                <a:spcPts val="0"/>
              </a:spcAft>
              <a:buNone/>
            </a:pPr>
            <a:endParaRPr sz="900">
              <a:solidFill>
                <a:srgbClr val="4A86E8"/>
              </a:solidFill>
              <a:highlight>
                <a:srgbClr val="FFFFFF"/>
              </a:highlight>
            </a:endParaRPr>
          </a:p>
          <a:p>
            <a:pPr marL="0" lvl="0" indent="0" algn="l" rtl="0">
              <a:lnSpc>
                <a:spcPct val="100000"/>
              </a:lnSpc>
              <a:spcBef>
                <a:spcPts val="0"/>
              </a:spcBef>
              <a:spcAft>
                <a:spcPts val="0"/>
              </a:spcAft>
              <a:buNone/>
            </a:pPr>
            <a:endParaRPr sz="900">
              <a:solidFill>
                <a:srgbClr val="999999"/>
              </a:solidFill>
              <a:highlight>
                <a:srgbClr val="FFFFFF"/>
              </a:highlight>
            </a:endParaRPr>
          </a:p>
          <a:p>
            <a:pPr marL="0" lvl="0" indent="0" algn="l" rtl="0">
              <a:lnSpc>
                <a:spcPct val="100000"/>
              </a:lnSpc>
              <a:spcBef>
                <a:spcPts val="0"/>
              </a:spcBef>
              <a:spcAft>
                <a:spcPts val="0"/>
              </a:spcAft>
              <a:buNone/>
            </a:pPr>
            <a:endParaRPr sz="1400">
              <a:solidFill>
                <a:srgbClr val="666666"/>
              </a:solidFill>
              <a:highlight>
                <a:srgbClr val="FFFFFF"/>
              </a:highlight>
            </a:endParaRPr>
          </a:p>
          <a:p>
            <a:pPr marL="0" lvl="0" indent="0" algn="l" rtl="0">
              <a:lnSpc>
                <a:spcPct val="100000"/>
              </a:lnSpc>
              <a:spcBef>
                <a:spcPts val="0"/>
              </a:spcBef>
              <a:spcAft>
                <a:spcPts val="0"/>
              </a:spcAft>
              <a:buNone/>
            </a:pPr>
            <a:endParaRPr sz="1400" b="1">
              <a:solidFill>
                <a:srgbClr val="000000"/>
              </a:solidFill>
              <a:highlight>
                <a:srgbClr val="FFFFFF"/>
              </a:highlight>
            </a:endParaRPr>
          </a:p>
        </p:txBody>
      </p:sp>
      <p:pic>
        <p:nvPicPr>
          <p:cNvPr id="100" name="Google Shape;100;p16"/>
          <p:cNvPicPr preferRelativeResize="0"/>
          <p:nvPr/>
        </p:nvPicPr>
        <p:blipFill>
          <a:blip r:embed="rId3">
            <a:alphaModFix/>
          </a:blip>
          <a:stretch>
            <a:fillRect/>
          </a:stretch>
        </p:blipFill>
        <p:spPr>
          <a:xfrm>
            <a:off x="4081950" y="1539450"/>
            <a:ext cx="4985850" cy="27299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140250" y="167400"/>
            <a:ext cx="4073400" cy="48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rPr>
              <a:t>Mental Health Issues Experienced</a:t>
            </a:r>
            <a:endParaRPr b="1">
              <a:solidFill>
                <a:srgbClr val="666666"/>
              </a:solidFill>
            </a:endParaRPr>
          </a:p>
          <a:p>
            <a:pPr marL="0" lvl="0" indent="0" algn="l" rtl="0">
              <a:spcBef>
                <a:spcPts val="0"/>
              </a:spcBef>
              <a:spcAft>
                <a:spcPts val="0"/>
              </a:spcAft>
              <a:buNone/>
            </a:pPr>
            <a:endParaRPr sz="2200" b="1">
              <a:solidFill>
                <a:srgbClr val="666666"/>
              </a:solidFill>
            </a:endParaRPr>
          </a:p>
          <a:p>
            <a:pPr marL="0" lvl="0" indent="0" algn="l" rtl="0">
              <a:lnSpc>
                <a:spcPct val="115000"/>
              </a:lnSpc>
              <a:spcBef>
                <a:spcPts val="1100"/>
              </a:spcBef>
              <a:spcAft>
                <a:spcPts val="0"/>
              </a:spcAft>
              <a:buNone/>
            </a:pPr>
            <a:r>
              <a:rPr lang="en" sz="1200" b="1">
                <a:solidFill>
                  <a:srgbClr val="000000"/>
                </a:solidFill>
                <a:highlight>
                  <a:srgbClr val="FFFFFF"/>
                </a:highlight>
              </a:rPr>
              <a:t>~42% </a:t>
            </a:r>
            <a:r>
              <a:rPr lang="en" sz="1200">
                <a:solidFill>
                  <a:srgbClr val="000000"/>
                </a:solidFill>
                <a:highlight>
                  <a:srgbClr val="FFFFFF"/>
                </a:highlight>
              </a:rPr>
              <a:t>respondents (~147 / 352) </a:t>
            </a:r>
            <a:r>
              <a:rPr lang="en" sz="1200" b="1">
                <a:solidFill>
                  <a:srgbClr val="000000"/>
                </a:solidFill>
                <a:highlight>
                  <a:srgbClr val="FFFFFF"/>
                </a:highlight>
              </a:rPr>
              <a:t>have experienced </a:t>
            </a:r>
            <a:r>
              <a:rPr lang="en" sz="1200">
                <a:solidFill>
                  <a:srgbClr val="000000"/>
                </a:solidFill>
                <a:highlight>
                  <a:srgbClr val="FFFFFF"/>
                </a:highlight>
              </a:rPr>
              <a:t>a mental disorder in the past/at present</a:t>
            </a:r>
            <a:endParaRPr sz="1200" b="1">
              <a:solidFill>
                <a:srgbClr val="000000"/>
              </a:solidFill>
              <a:highlight>
                <a:srgbClr val="FFFFFF"/>
              </a:highlight>
            </a:endParaRPr>
          </a:p>
          <a:p>
            <a:pPr marL="0" lvl="0" indent="0" algn="l" rtl="0">
              <a:lnSpc>
                <a:spcPct val="115000"/>
              </a:lnSpc>
              <a:spcBef>
                <a:spcPts val="1100"/>
              </a:spcBef>
              <a:spcAft>
                <a:spcPts val="0"/>
              </a:spcAft>
              <a:buNone/>
            </a:pPr>
            <a:r>
              <a:rPr lang="en" sz="1200" b="1">
                <a:solidFill>
                  <a:srgbClr val="000000"/>
                </a:solidFill>
                <a:highlight>
                  <a:srgbClr val="FFFFFF"/>
                </a:highlight>
              </a:rPr>
              <a:t>~30% </a:t>
            </a:r>
            <a:r>
              <a:rPr lang="en" sz="1200">
                <a:solidFill>
                  <a:srgbClr val="000000"/>
                </a:solidFill>
                <a:highlight>
                  <a:srgbClr val="FFFFFF"/>
                </a:highlight>
              </a:rPr>
              <a:t>participants (~107 / 352)</a:t>
            </a:r>
            <a:r>
              <a:rPr lang="en" sz="1200" b="1">
                <a:solidFill>
                  <a:srgbClr val="000000"/>
                </a:solidFill>
                <a:highlight>
                  <a:srgbClr val="FFFFFF"/>
                </a:highlight>
              </a:rPr>
              <a:t> </a:t>
            </a:r>
            <a:r>
              <a:rPr lang="en" sz="1200">
                <a:solidFill>
                  <a:srgbClr val="000000"/>
                </a:solidFill>
                <a:highlight>
                  <a:srgbClr val="FFFFFF"/>
                </a:highlight>
              </a:rPr>
              <a:t>have </a:t>
            </a:r>
            <a:r>
              <a:rPr lang="en" sz="1200" b="1">
                <a:solidFill>
                  <a:srgbClr val="000000"/>
                </a:solidFill>
                <a:highlight>
                  <a:srgbClr val="FFFFFF"/>
                </a:highlight>
              </a:rPr>
              <a:t>never experienced </a:t>
            </a:r>
            <a:r>
              <a:rPr lang="en" sz="1200">
                <a:solidFill>
                  <a:srgbClr val="000000"/>
                </a:solidFill>
                <a:highlight>
                  <a:srgbClr val="FFFFFF"/>
                </a:highlight>
              </a:rPr>
              <a:t>any mental illness</a:t>
            </a:r>
            <a:endParaRPr sz="1200">
              <a:solidFill>
                <a:srgbClr val="000000"/>
              </a:solidFill>
              <a:highlight>
                <a:srgbClr val="FFFFFF"/>
              </a:highlight>
            </a:endParaRPr>
          </a:p>
          <a:p>
            <a:pPr marL="0" lvl="0" indent="0" algn="l" rtl="0">
              <a:lnSpc>
                <a:spcPct val="115000"/>
              </a:lnSpc>
              <a:spcBef>
                <a:spcPts val="1100"/>
              </a:spcBef>
              <a:spcAft>
                <a:spcPts val="0"/>
              </a:spcAft>
              <a:buNone/>
            </a:pPr>
            <a:r>
              <a:rPr lang="en" sz="1200" b="1">
                <a:solidFill>
                  <a:srgbClr val="000000"/>
                </a:solidFill>
                <a:highlight>
                  <a:srgbClr val="FFFFFF"/>
                </a:highlight>
              </a:rPr>
              <a:t>~29% </a:t>
            </a:r>
            <a:r>
              <a:rPr lang="en" sz="1200">
                <a:solidFill>
                  <a:srgbClr val="000000"/>
                </a:solidFill>
                <a:highlight>
                  <a:srgbClr val="FFFFFF"/>
                </a:highlight>
              </a:rPr>
              <a:t>participants (~100 / 352)</a:t>
            </a:r>
            <a:r>
              <a:rPr lang="en" sz="1200" b="1">
                <a:solidFill>
                  <a:srgbClr val="000000"/>
                </a:solidFill>
                <a:highlight>
                  <a:srgbClr val="FFFFFF"/>
                </a:highlight>
              </a:rPr>
              <a:t> </a:t>
            </a:r>
            <a:r>
              <a:rPr lang="en" sz="1200">
                <a:solidFill>
                  <a:srgbClr val="000000"/>
                </a:solidFill>
                <a:highlight>
                  <a:srgbClr val="FFFFFF"/>
                </a:highlight>
              </a:rPr>
              <a:t>are </a:t>
            </a:r>
            <a:r>
              <a:rPr lang="en" sz="1200" b="1">
                <a:solidFill>
                  <a:srgbClr val="000000"/>
                </a:solidFill>
                <a:highlight>
                  <a:srgbClr val="FFFFFF"/>
                </a:highlight>
              </a:rPr>
              <a:t>unsure </a:t>
            </a:r>
            <a:r>
              <a:rPr lang="en" sz="1200">
                <a:solidFill>
                  <a:srgbClr val="000000"/>
                </a:solidFill>
                <a:highlight>
                  <a:srgbClr val="FFFFFF"/>
                </a:highlight>
              </a:rPr>
              <a:t>if they have ever suffered from a mental disorder </a:t>
            </a:r>
            <a:endParaRPr sz="1200">
              <a:solidFill>
                <a:srgbClr val="666666"/>
              </a:solidFill>
              <a:highlight>
                <a:srgbClr val="FFFFFF"/>
              </a:highlight>
            </a:endParaRPr>
          </a:p>
          <a:p>
            <a:pPr marL="0" lvl="0" indent="0" algn="l" rtl="0">
              <a:lnSpc>
                <a:spcPct val="100000"/>
              </a:lnSpc>
              <a:spcBef>
                <a:spcPts val="700"/>
              </a:spcBef>
              <a:spcAft>
                <a:spcPts val="0"/>
              </a:spcAft>
              <a:buNone/>
            </a:pPr>
            <a:endParaRPr sz="1200" b="1">
              <a:solidFill>
                <a:srgbClr val="666666"/>
              </a:solidFill>
              <a:highlight>
                <a:srgbClr val="FFFFFF"/>
              </a:highlight>
            </a:endParaRPr>
          </a:p>
          <a:p>
            <a:pPr marL="0" lvl="0" indent="0" algn="l" rtl="0">
              <a:lnSpc>
                <a:spcPct val="100000"/>
              </a:lnSpc>
              <a:spcBef>
                <a:spcPts val="0"/>
              </a:spcBef>
              <a:spcAft>
                <a:spcPts val="0"/>
              </a:spcAft>
              <a:buNone/>
            </a:pPr>
            <a:r>
              <a:rPr lang="en" sz="1200" b="1" u="sng">
                <a:solidFill>
                  <a:srgbClr val="666666"/>
                </a:solidFill>
                <a:highlight>
                  <a:srgbClr val="FFFFFF"/>
                </a:highlight>
              </a:rPr>
              <a:t>Implications</a:t>
            </a:r>
            <a:endParaRPr sz="1200" b="1" u="sng">
              <a:solidFill>
                <a:srgbClr val="666666"/>
              </a:solidFill>
              <a:highlight>
                <a:srgbClr val="FFFFFF"/>
              </a:highlight>
            </a:endParaRPr>
          </a:p>
          <a:p>
            <a:pPr marL="0" lvl="0" indent="0" algn="l" rtl="0">
              <a:lnSpc>
                <a:spcPct val="100000"/>
              </a:lnSpc>
              <a:spcBef>
                <a:spcPts val="0"/>
              </a:spcBef>
              <a:spcAft>
                <a:spcPts val="0"/>
              </a:spcAft>
              <a:buNone/>
            </a:pPr>
            <a:endParaRPr sz="1200" b="1">
              <a:solidFill>
                <a:srgbClr val="666666"/>
              </a:solidFill>
              <a:highlight>
                <a:srgbClr val="FFFFFF"/>
              </a:highlight>
            </a:endParaRPr>
          </a:p>
          <a:p>
            <a:pPr marL="0" lvl="0" indent="0" algn="l" rtl="0">
              <a:lnSpc>
                <a:spcPct val="100000"/>
              </a:lnSpc>
              <a:spcBef>
                <a:spcPts val="0"/>
              </a:spcBef>
              <a:spcAft>
                <a:spcPts val="0"/>
              </a:spcAft>
              <a:buNone/>
            </a:pPr>
            <a:r>
              <a:rPr lang="en" sz="1200">
                <a:solidFill>
                  <a:srgbClr val="666666"/>
                </a:solidFill>
                <a:highlight>
                  <a:srgbClr val="FFFFFF"/>
                </a:highlight>
              </a:rPr>
              <a:t>More participation from employees who have faced a mental health issue/unsure could lead to </a:t>
            </a:r>
            <a:r>
              <a:rPr lang="en" sz="1200" b="1">
                <a:solidFill>
                  <a:srgbClr val="FF0000"/>
                </a:solidFill>
                <a:highlight>
                  <a:srgbClr val="FFFFFF"/>
                </a:highlight>
              </a:rPr>
              <a:t>bias in data</a:t>
            </a:r>
            <a:endParaRPr sz="1050">
              <a:solidFill>
                <a:srgbClr val="FF0000"/>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200">
                <a:solidFill>
                  <a:srgbClr val="666666"/>
                </a:solidFill>
                <a:highlight>
                  <a:srgbClr val="FFFFFF"/>
                </a:highlight>
              </a:rPr>
              <a:t>Only 30% respondents confidently claim no mental health issues - </a:t>
            </a:r>
            <a:r>
              <a:rPr lang="en" sz="1200" b="1">
                <a:solidFill>
                  <a:srgbClr val="FF0000"/>
                </a:solidFill>
                <a:highlight>
                  <a:srgbClr val="FFFFFF"/>
                </a:highlight>
              </a:rPr>
              <a:t>alarmingly high number of affected employees</a:t>
            </a:r>
            <a:endParaRPr sz="900" b="1">
              <a:solidFill>
                <a:srgbClr val="FF0000"/>
              </a:solidFill>
              <a:highlight>
                <a:srgbClr val="FFFFFF"/>
              </a:highlight>
            </a:endParaRPr>
          </a:p>
          <a:p>
            <a:pPr marL="0" lvl="0" indent="0" algn="l" rtl="0">
              <a:lnSpc>
                <a:spcPct val="100000"/>
              </a:lnSpc>
              <a:spcBef>
                <a:spcPts val="0"/>
              </a:spcBef>
              <a:spcAft>
                <a:spcPts val="0"/>
              </a:spcAft>
              <a:buNone/>
            </a:pPr>
            <a:endParaRPr sz="900">
              <a:solidFill>
                <a:srgbClr val="4A86E8"/>
              </a:solidFill>
              <a:highlight>
                <a:srgbClr val="FFFFFF"/>
              </a:highlight>
            </a:endParaRPr>
          </a:p>
          <a:p>
            <a:pPr marL="0" lvl="0" indent="0" algn="l" rtl="0">
              <a:lnSpc>
                <a:spcPct val="100000"/>
              </a:lnSpc>
              <a:spcBef>
                <a:spcPts val="0"/>
              </a:spcBef>
              <a:spcAft>
                <a:spcPts val="0"/>
              </a:spcAft>
              <a:buNone/>
            </a:pPr>
            <a:endParaRPr sz="900">
              <a:solidFill>
                <a:srgbClr val="4A86E8"/>
              </a:solidFill>
              <a:highlight>
                <a:srgbClr val="FFFFFF"/>
              </a:highlight>
            </a:endParaRPr>
          </a:p>
          <a:p>
            <a:pPr marL="0" lvl="0" indent="0" algn="l" rtl="0">
              <a:lnSpc>
                <a:spcPct val="100000"/>
              </a:lnSpc>
              <a:spcBef>
                <a:spcPts val="0"/>
              </a:spcBef>
              <a:spcAft>
                <a:spcPts val="0"/>
              </a:spcAft>
              <a:buNone/>
            </a:pPr>
            <a:endParaRPr sz="900">
              <a:solidFill>
                <a:srgbClr val="4A86E8"/>
              </a:solidFill>
              <a:highlight>
                <a:srgbClr val="FFFFFF"/>
              </a:highlight>
            </a:endParaRPr>
          </a:p>
          <a:p>
            <a:pPr marL="0" lvl="0" indent="0" algn="l" rtl="0">
              <a:lnSpc>
                <a:spcPct val="100000"/>
              </a:lnSpc>
              <a:spcBef>
                <a:spcPts val="0"/>
              </a:spcBef>
              <a:spcAft>
                <a:spcPts val="0"/>
              </a:spcAft>
              <a:buNone/>
            </a:pPr>
            <a:endParaRPr sz="900">
              <a:solidFill>
                <a:srgbClr val="4A86E8"/>
              </a:solidFill>
              <a:highlight>
                <a:srgbClr val="FFFFFF"/>
              </a:highlight>
            </a:endParaRPr>
          </a:p>
          <a:p>
            <a:pPr marL="0" lvl="0" indent="0" algn="l" rtl="0">
              <a:lnSpc>
                <a:spcPct val="100000"/>
              </a:lnSpc>
              <a:spcBef>
                <a:spcPts val="0"/>
              </a:spcBef>
              <a:spcAft>
                <a:spcPts val="0"/>
              </a:spcAft>
              <a:buNone/>
            </a:pPr>
            <a:endParaRPr sz="900">
              <a:solidFill>
                <a:srgbClr val="999999"/>
              </a:solidFill>
              <a:highlight>
                <a:srgbClr val="FFFFFF"/>
              </a:highlight>
            </a:endParaRPr>
          </a:p>
          <a:p>
            <a:pPr marL="0" lvl="0" indent="0" algn="l" rtl="0">
              <a:lnSpc>
                <a:spcPct val="100000"/>
              </a:lnSpc>
              <a:spcBef>
                <a:spcPts val="0"/>
              </a:spcBef>
              <a:spcAft>
                <a:spcPts val="0"/>
              </a:spcAft>
              <a:buNone/>
            </a:pPr>
            <a:endParaRPr sz="1400">
              <a:solidFill>
                <a:srgbClr val="666666"/>
              </a:solidFill>
              <a:highlight>
                <a:srgbClr val="FFFFFF"/>
              </a:highlight>
            </a:endParaRPr>
          </a:p>
          <a:p>
            <a:pPr marL="0" lvl="0" indent="0" algn="l" rtl="0">
              <a:lnSpc>
                <a:spcPct val="100000"/>
              </a:lnSpc>
              <a:spcBef>
                <a:spcPts val="0"/>
              </a:spcBef>
              <a:spcAft>
                <a:spcPts val="0"/>
              </a:spcAft>
              <a:buNone/>
            </a:pPr>
            <a:endParaRPr sz="1400" b="1">
              <a:solidFill>
                <a:srgbClr val="000000"/>
              </a:solidFill>
              <a:highlight>
                <a:srgbClr val="FFFFFF"/>
              </a:highlight>
            </a:endParaRPr>
          </a:p>
        </p:txBody>
      </p:sp>
      <p:pic>
        <p:nvPicPr>
          <p:cNvPr id="106" name="Google Shape;106;p17"/>
          <p:cNvPicPr preferRelativeResize="0"/>
          <p:nvPr/>
        </p:nvPicPr>
        <p:blipFill>
          <a:blip r:embed="rId3">
            <a:alphaModFix/>
          </a:blip>
          <a:stretch>
            <a:fillRect/>
          </a:stretch>
        </p:blipFill>
        <p:spPr>
          <a:xfrm>
            <a:off x="4897975" y="1431650"/>
            <a:ext cx="3948825" cy="336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140250" y="167400"/>
            <a:ext cx="4073400" cy="48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rPr>
              <a:t>Medical Healthcare &amp; Help Resources</a:t>
            </a:r>
            <a:endParaRPr b="1">
              <a:solidFill>
                <a:srgbClr val="666666"/>
              </a:solidFill>
            </a:endParaRPr>
          </a:p>
          <a:p>
            <a:pPr marL="0" lvl="0" indent="0" algn="l" rtl="0">
              <a:lnSpc>
                <a:spcPct val="115000"/>
              </a:lnSpc>
              <a:spcBef>
                <a:spcPts val="1100"/>
              </a:spcBef>
              <a:spcAft>
                <a:spcPts val="0"/>
              </a:spcAft>
              <a:buNone/>
            </a:pPr>
            <a:endParaRPr sz="2200" b="1">
              <a:solidFill>
                <a:srgbClr val="666666"/>
              </a:solidFill>
            </a:endParaRPr>
          </a:p>
          <a:p>
            <a:pPr marL="0" lvl="0" indent="0" algn="l" rtl="0">
              <a:lnSpc>
                <a:spcPct val="115000"/>
              </a:lnSpc>
              <a:spcBef>
                <a:spcPts val="1100"/>
              </a:spcBef>
              <a:spcAft>
                <a:spcPts val="0"/>
              </a:spcAft>
              <a:buNone/>
            </a:pPr>
            <a:r>
              <a:rPr lang="en" sz="1200" b="1">
                <a:solidFill>
                  <a:srgbClr val="000000"/>
                </a:solidFill>
              </a:rPr>
              <a:t>Decreasing respondents </a:t>
            </a:r>
            <a:r>
              <a:rPr lang="en" sz="1200">
                <a:solidFill>
                  <a:srgbClr val="000000"/>
                </a:solidFill>
              </a:rPr>
              <a:t>at stages coverage </a:t>
            </a:r>
            <a:r>
              <a:rPr lang="en" sz="1200" b="1">
                <a:solidFill>
                  <a:srgbClr val="000000"/>
                </a:solidFill>
              </a:rPr>
              <a:t>(47%), </a:t>
            </a:r>
            <a:r>
              <a:rPr lang="en" sz="1200">
                <a:solidFill>
                  <a:srgbClr val="000000"/>
                </a:solidFill>
              </a:rPr>
              <a:t>awareness </a:t>
            </a:r>
            <a:r>
              <a:rPr lang="en" sz="1200" b="1">
                <a:solidFill>
                  <a:srgbClr val="000000"/>
                </a:solidFill>
              </a:rPr>
              <a:t>(37%), </a:t>
            </a:r>
            <a:r>
              <a:rPr lang="en" sz="1200">
                <a:solidFill>
                  <a:srgbClr val="000000"/>
                </a:solidFill>
              </a:rPr>
              <a:t>discussions </a:t>
            </a:r>
            <a:r>
              <a:rPr lang="en" sz="1200" b="1">
                <a:solidFill>
                  <a:srgbClr val="000000"/>
                </a:solidFill>
              </a:rPr>
              <a:t>(30%) </a:t>
            </a:r>
            <a:r>
              <a:rPr lang="en" sz="1200">
                <a:solidFill>
                  <a:srgbClr val="000000"/>
                </a:solidFill>
              </a:rPr>
              <a:t>and help resources </a:t>
            </a:r>
            <a:r>
              <a:rPr lang="en" sz="1200" b="1">
                <a:solidFill>
                  <a:srgbClr val="000000"/>
                </a:solidFill>
              </a:rPr>
              <a:t>(29%)</a:t>
            </a:r>
            <a:endParaRPr sz="1200" b="1">
              <a:solidFill>
                <a:srgbClr val="000000"/>
              </a:solidFill>
            </a:endParaRPr>
          </a:p>
          <a:p>
            <a:pPr marL="0" lvl="0" indent="0" algn="l" rtl="0">
              <a:lnSpc>
                <a:spcPct val="115000"/>
              </a:lnSpc>
              <a:spcBef>
                <a:spcPts val="1100"/>
              </a:spcBef>
              <a:spcAft>
                <a:spcPts val="0"/>
              </a:spcAft>
              <a:buNone/>
            </a:pPr>
            <a:r>
              <a:rPr lang="en" sz="1200" b="1">
                <a:solidFill>
                  <a:srgbClr val="000000"/>
                </a:solidFill>
              </a:rPr>
              <a:t>Less than 50% </a:t>
            </a:r>
            <a:r>
              <a:rPr lang="en" sz="1200">
                <a:solidFill>
                  <a:srgbClr val="000000"/>
                </a:solidFill>
              </a:rPr>
              <a:t>of the participants have</a:t>
            </a:r>
            <a:r>
              <a:rPr lang="en" sz="1200" b="1">
                <a:solidFill>
                  <a:srgbClr val="000000"/>
                </a:solidFill>
              </a:rPr>
              <a:t> healthcare coverage f</a:t>
            </a:r>
            <a:r>
              <a:rPr lang="en" sz="1200">
                <a:solidFill>
                  <a:srgbClr val="000000"/>
                </a:solidFill>
              </a:rPr>
              <a:t>or mental health issues and </a:t>
            </a:r>
            <a:r>
              <a:rPr lang="en" sz="1200" b="1">
                <a:solidFill>
                  <a:srgbClr val="000000"/>
                </a:solidFill>
              </a:rPr>
              <a:t>merely 30% </a:t>
            </a:r>
            <a:r>
              <a:rPr lang="en" sz="1200">
                <a:solidFill>
                  <a:srgbClr val="000000"/>
                </a:solidFill>
              </a:rPr>
              <a:t>end up getting additional help and resources</a:t>
            </a:r>
            <a:endParaRPr sz="1200">
              <a:solidFill>
                <a:srgbClr val="000000"/>
              </a:solidFill>
            </a:endParaRPr>
          </a:p>
          <a:p>
            <a:pPr marL="0" lvl="0" indent="0" algn="l" rtl="0">
              <a:lnSpc>
                <a:spcPct val="100000"/>
              </a:lnSpc>
              <a:spcBef>
                <a:spcPts val="1100"/>
              </a:spcBef>
              <a:spcAft>
                <a:spcPts val="0"/>
              </a:spcAft>
              <a:buNone/>
            </a:pPr>
            <a:r>
              <a:rPr lang="en" sz="1200" b="1" u="sng">
                <a:solidFill>
                  <a:srgbClr val="666666"/>
                </a:solidFill>
                <a:highlight>
                  <a:srgbClr val="FFFFFF"/>
                </a:highlight>
              </a:rPr>
              <a:t>Implications</a:t>
            </a:r>
            <a:endParaRPr sz="1200" b="1" u="sng">
              <a:solidFill>
                <a:srgbClr val="666666"/>
              </a:solidFill>
            </a:endParaRPr>
          </a:p>
          <a:p>
            <a:pPr marL="0" lvl="0" indent="0" algn="l" rtl="0">
              <a:lnSpc>
                <a:spcPct val="100000"/>
              </a:lnSpc>
              <a:spcBef>
                <a:spcPts val="1100"/>
              </a:spcBef>
              <a:spcAft>
                <a:spcPts val="0"/>
              </a:spcAft>
              <a:buNone/>
            </a:pPr>
            <a:br>
              <a:rPr lang="en" sz="1050">
                <a:solidFill>
                  <a:srgbClr val="000000"/>
                </a:solidFill>
                <a:latin typeface="Arial"/>
                <a:ea typeface="Arial"/>
                <a:cs typeface="Arial"/>
                <a:sym typeface="Arial"/>
              </a:rPr>
            </a:br>
            <a:r>
              <a:rPr lang="en" sz="1200">
                <a:solidFill>
                  <a:srgbClr val="666666"/>
                </a:solidFill>
              </a:rPr>
              <a:t>Healthcare options, forums for discussions and resources to seek help are </a:t>
            </a:r>
            <a:r>
              <a:rPr lang="en" sz="1200" b="1">
                <a:solidFill>
                  <a:srgbClr val="FF0000"/>
                </a:solidFill>
              </a:rPr>
              <a:t>not adequate </a:t>
            </a:r>
            <a:r>
              <a:rPr lang="en" sz="1200">
                <a:solidFill>
                  <a:srgbClr val="666666"/>
                </a:solidFill>
              </a:rPr>
              <a:t>in the tech workplaces</a:t>
            </a:r>
            <a:endParaRPr sz="1200" b="1">
              <a:solidFill>
                <a:srgbClr val="000000"/>
              </a:solidFill>
            </a:endParaRPr>
          </a:p>
          <a:p>
            <a:pPr marL="0" lvl="0" indent="0" algn="l" rtl="0">
              <a:lnSpc>
                <a:spcPct val="100000"/>
              </a:lnSpc>
              <a:spcBef>
                <a:spcPts val="700"/>
              </a:spcBef>
              <a:spcAft>
                <a:spcPts val="0"/>
              </a:spcAft>
              <a:buNone/>
            </a:pPr>
            <a:endParaRPr sz="1200" b="1">
              <a:solidFill>
                <a:srgbClr val="666666"/>
              </a:solidFill>
            </a:endParaRPr>
          </a:p>
          <a:p>
            <a:pPr marL="0" lvl="0" indent="0" algn="l" rtl="0">
              <a:lnSpc>
                <a:spcPct val="100000"/>
              </a:lnSpc>
              <a:spcBef>
                <a:spcPts val="0"/>
              </a:spcBef>
              <a:spcAft>
                <a:spcPts val="0"/>
              </a:spcAft>
              <a:buNone/>
            </a:pPr>
            <a:endParaRPr sz="1200" b="1">
              <a:solidFill>
                <a:srgbClr val="666666"/>
              </a:solidFill>
            </a:endParaRPr>
          </a:p>
          <a:p>
            <a:pPr marL="0" lvl="0" indent="0" algn="l" rtl="0">
              <a:lnSpc>
                <a:spcPct val="100000"/>
              </a:lnSpc>
              <a:spcBef>
                <a:spcPts val="0"/>
              </a:spcBef>
              <a:spcAft>
                <a:spcPts val="0"/>
              </a:spcAft>
              <a:buNone/>
            </a:pPr>
            <a:endParaRPr sz="900">
              <a:solidFill>
                <a:srgbClr val="4A86E8"/>
              </a:solidFill>
            </a:endParaRPr>
          </a:p>
          <a:p>
            <a:pPr marL="0" lvl="0" indent="0" algn="l" rtl="0">
              <a:lnSpc>
                <a:spcPct val="100000"/>
              </a:lnSpc>
              <a:spcBef>
                <a:spcPts val="0"/>
              </a:spcBef>
              <a:spcAft>
                <a:spcPts val="0"/>
              </a:spcAft>
              <a:buNone/>
            </a:pPr>
            <a:endParaRPr sz="900">
              <a:solidFill>
                <a:srgbClr val="4A86E8"/>
              </a:solidFill>
            </a:endParaRPr>
          </a:p>
          <a:p>
            <a:pPr marL="0" lvl="0" indent="0" algn="l" rtl="0">
              <a:lnSpc>
                <a:spcPct val="100000"/>
              </a:lnSpc>
              <a:spcBef>
                <a:spcPts val="0"/>
              </a:spcBef>
              <a:spcAft>
                <a:spcPts val="0"/>
              </a:spcAft>
              <a:buNone/>
            </a:pPr>
            <a:endParaRPr sz="900">
              <a:solidFill>
                <a:srgbClr val="4A86E8"/>
              </a:solidFill>
            </a:endParaRPr>
          </a:p>
          <a:p>
            <a:pPr marL="0" lvl="0" indent="0" algn="l" rtl="0">
              <a:lnSpc>
                <a:spcPct val="100000"/>
              </a:lnSpc>
              <a:spcBef>
                <a:spcPts val="0"/>
              </a:spcBef>
              <a:spcAft>
                <a:spcPts val="0"/>
              </a:spcAft>
              <a:buNone/>
            </a:pPr>
            <a:endParaRPr sz="900">
              <a:solidFill>
                <a:srgbClr val="4A86E8"/>
              </a:solidFill>
            </a:endParaRPr>
          </a:p>
          <a:p>
            <a:pPr marL="0" lvl="0" indent="0" algn="l" rtl="0">
              <a:lnSpc>
                <a:spcPct val="100000"/>
              </a:lnSpc>
              <a:spcBef>
                <a:spcPts val="0"/>
              </a:spcBef>
              <a:spcAft>
                <a:spcPts val="0"/>
              </a:spcAft>
              <a:buNone/>
            </a:pPr>
            <a:endParaRPr sz="900">
              <a:solidFill>
                <a:srgbClr val="999999"/>
              </a:solidFill>
            </a:endParaRPr>
          </a:p>
          <a:p>
            <a:pPr marL="0" lvl="0" indent="0" algn="l" rtl="0">
              <a:lnSpc>
                <a:spcPct val="100000"/>
              </a:lnSpc>
              <a:spcBef>
                <a:spcPts val="0"/>
              </a:spcBef>
              <a:spcAft>
                <a:spcPts val="0"/>
              </a:spcAft>
              <a:buNone/>
            </a:pPr>
            <a:endParaRPr sz="1400">
              <a:solidFill>
                <a:srgbClr val="666666"/>
              </a:solidFill>
            </a:endParaRPr>
          </a:p>
          <a:p>
            <a:pPr marL="0" lvl="0" indent="0" algn="l" rtl="0">
              <a:lnSpc>
                <a:spcPct val="100000"/>
              </a:lnSpc>
              <a:spcBef>
                <a:spcPts val="0"/>
              </a:spcBef>
              <a:spcAft>
                <a:spcPts val="0"/>
              </a:spcAft>
              <a:buNone/>
            </a:pPr>
            <a:endParaRPr sz="1400" b="1">
              <a:solidFill>
                <a:srgbClr val="000000"/>
              </a:solidFill>
            </a:endParaRPr>
          </a:p>
        </p:txBody>
      </p:sp>
      <p:pic>
        <p:nvPicPr>
          <p:cNvPr id="112" name="Google Shape;112;p18"/>
          <p:cNvPicPr preferRelativeResize="0"/>
          <p:nvPr/>
        </p:nvPicPr>
        <p:blipFill>
          <a:blip r:embed="rId3">
            <a:alphaModFix/>
          </a:blip>
          <a:stretch>
            <a:fillRect/>
          </a:stretch>
        </p:blipFill>
        <p:spPr>
          <a:xfrm>
            <a:off x="5122275" y="2800350"/>
            <a:ext cx="3723875" cy="2228025"/>
          </a:xfrm>
          <a:prstGeom prst="rect">
            <a:avLst/>
          </a:prstGeom>
          <a:noFill/>
          <a:ln>
            <a:noFill/>
          </a:ln>
        </p:spPr>
      </p:pic>
      <p:grpSp>
        <p:nvGrpSpPr>
          <p:cNvPr id="113" name="Google Shape;113;p18"/>
          <p:cNvGrpSpPr/>
          <p:nvPr/>
        </p:nvGrpSpPr>
        <p:grpSpPr>
          <a:xfrm>
            <a:off x="4606575" y="167400"/>
            <a:ext cx="4461225" cy="2406807"/>
            <a:chOff x="4682775" y="167400"/>
            <a:chExt cx="4461225" cy="2406807"/>
          </a:xfrm>
        </p:grpSpPr>
        <p:pic>
          <p:nvPicPr>
            <p:cNvPr id="114" name="Google Shape;114;p18"/>
            <p:cNvPicPr preferRelativeResize="0"/>
            <p:nvPr/>
          </p:nvPicPr>
          <p:blipFill>
            <a:blip r:embed="rId4">
              <a:alphaModFix/>
            </a:blip>
            <a:stretch>
              <a:fillRect/>
            </a:stretch>
          </p:blipFill>
          <p:spPr>
            <a:xfrm>
              <a:off x="4682775" y="167400"/>
              <a:ext cx="4461225" cy="2406807"/>
            </a:xfrm>
            <a:prstGeom prst="rect">
              <a:avLst/>
            </a:prstGeom>
            <a:noFill/>
            <a:ln>
              <a:noFill/>
            </a:ln>
          </p:spPr>
        </p:pic>
        <p:sp>
          <p:nvSpPr>
            <p:cNvPr id="115" name="Google Shape;115;p18"/>
            <p:cNvSpPr txBox="1"/>
            <p:nvPr/>
          </p:nvSpPr>
          <p:spPr>
            <a:xfrm>
              <a:off x="6026325" y="294025"/>
              <a:ext cx="2569200" cy="368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100"/>
                </a:spcBef>
                <a:spcAft>
                  <a:spcPts val="700"/>
                </a:spcAft>
                <a:buNone/>
              </a:pPr>
              <a:r>
                <a:rPr lang="en" sz="800" b="1">
                  <a:solidFill>
                    <a:srgbClr val="FFFFFF"/>
                  </a:solidFill>
                  <a:latin typeface="Proxima Nova"/>
                  <a:ea typeface="Proxima Nova"/>
                  <a:cs typeface="Proxima Nova"/>
                  <a:sym typeface="Proxima Nova"/>
                </a:rPr>
                <a:t>Mental health benefits are part of healthcare plan</a:t>
              </a:r>
              <a:endParaRPr sz="800" b="1">
                <a:solidFill>
                  <a:srgbClr val="FFFFFF"/>
                </a:solidFill>
                <a:latin typeface="Proxima Nova"/>
                <a:ea typeface="Proxima Nova"/>
                <a:cs typeface="Proxima Nova"/>
                <a:sym typeface="Proxima Nova"/>
              </a:endParaRPr>
            </a:p>
          </p:txBody>
        </p:sp>
        <p:sp>
          <p:nvSpPr>
            <p:cNvPr id="116" name="Google Shape;116;p18"/>
            <p:cNvSpPr txBox="1"/>
            <p:nvPr/>
          </p:nvSpPr>
          <p:spPr>
            <a:xfrm>
              <a:off x="6131700" y="831750"/>
              <a:ext cx="2540100" cy="368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100"/>
                </a:spcBef>
                <a:spcAft>
                  <a:spcPts val="700"/>
                </a:spcAft>
                <a:buNone/>
              </a:pPr>
              <a:r>
                <a:rPr lang="en" sz="800" b="1">
                  <a:solidFill>
                    <a:srgbClr val="FFFFFF"/>
                  </a:solidFill>
                  <a:latin typeface="Proxima Nova"/>
                  <a:ea typeface="Proxima Nova"/>
                  <a:cs typeface="Proxima Nova"/>
                  <a:sym typeface="Proxima Nova"/>
                </a:rPr>
                <a:t>Employee knows options under health coverage</a:t>
              </a:r>
              <a:endParaRPr sz="800" b="1">
                <a:solidFill>
                  <a:srgbClr val="FFFFFF"/>
                </a:solidFill>
                <a:latin typeface="Proxima Nova"/>
                <a:ea typeface="Proxima Nova"/>
                <a:cs typeface="Proxima Nova"/>
                <a:sym typeface="Proxima Nova"/>
              </a:endParaRPr>
            </a:p>
          </p:txBody>
        </p:sp>
        <p:sp>
          <p:nvSpPr>
            <p:cNvPr id="117" name="Google Shape;117;p18"/>
            <p:cNvSpPr txBox="1"/>
            <p:nvPr/>
          </p:nvSpPr>
          <p:spPr>
            <a:xfrm>
              <a:off x="6296400" y="1399450"/>
              <a:ext cx="2174400" cy="368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100"/>
                </a:spcBef>
                <a:spcAft>
                  <a:spcPts val="700"/>
                </a:spcAft>
                <a:buNone/>
              </a:pPr>
              <a:r>
                <a:rPr lang="en" sz="800" b="1">
                  <a:solidFill>
                    <a:srgbClr val="FFFFFF"/>
                  </a:solidFill>
                  <a:latin typeface="Proxima Nova"/>
                  <a:ea typeface="Proxima Nova"/>
                  <a:cs typeface="Proxima Nova"/>
                  <a:sym typeface="Proxima Nova"/>
                </a:rPr>
                <a:t>Formal discussions, wellness campaigns</a:t>
              </a:r>
              <a:endParaRPr sz="800" b="1">
                <a:solidFill>
                  <a:srgbClr val="FFFFFF"/>
                </a:solidFill>
                <a:latin typeface="Proxima Nova"/>
                <a:ea typeface="Proxima Nova"/>
                <a:cs typeface="Proxima Nova"/>
                <a:sym typeface="Proxima Nova"/>
              </a:endParaRPr>
            </a:p>
          </p:txBody>
        </p:sp>
        <p:sp>
          <p:nvSpPr>
            <p:cNvPr id="118" name="Google Shape;118;p18"/>
            <p:cNvSpPr txBox="1"/>
            <p:nvPr/>
          </p:nvSpPr>
          <p:spPr>
            <a:xfrm>
              <a:off x="6296400" y="1932850"/>
              <a:ext cx="2174400" cy="368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100"/>
                </a:spcBef>
                <a:spcAft>
                  <a:spcPts val="700"/>
                </a:spcAft>
                <a:buNone/>
              </a:pPr>
              <a:r>
                <a:rPr lang="en" sz="800" b="1">
                  <a:solidFill>
                    <a:srgbClr val="FFFFFF"/>
                  </a:solidFill>
                  <a:latin typeface="Proxima Nova"/>
                  <a:ea typeface="Proxima Nova"/>
                  <a:cs typeface="Proxima Nova"/>
                  <a:sym typeface="Proxima Nova"/>
                </a:rPr>
                <a:t>Resources to learn more and seek help</a:t>
              </a:r>
              <a:endParaRPr sz="800" b="1">
                <a:solidFill>
                  <a:srgbClr val="FFFFFF"/>
                </a:solidFill>
                <a:latin typeface="Proxima Nova"/>
                <a:ea typeface="Proxima Nova"/>
                <a:cs typeface="Proxima Nova"/>
                <a:sym typeface="Proxima Nov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140250" y="167400"/>
            <a:ext cx="4014600" cy="48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rPr>
              <a:t>Importance for Physical &amp; Mental Health</a:t>
            </a:r>
            <a:endParaRPr b="1">
              <a:solidFill>
                <a:srgbClr val="666666"/>
              </a:solidFill>
            </a:endParaRPr>
          </a:p>
          <a:p>
            <a:pPr marL="0" lvl="0" indent="0" algn="l" rtl="0">
              <a:spcBef>
                <a:spcPts val="0"/>
              </a:spcBef>
              <a:spcAft>
                <a:spcPts val="0"/>
              </a:spcAft>
              <a:buNone/>
            </a:pPr>
            <a:endParaRPr sz="2200" b="1">
              <a:solidFill>
                <a:srgbClr val="666666"/>
              </a:solidFill>
            </a:endParaRPr>
          </a:p>
          <a:p>
            <a:pPr marL="0" lvl="0" indent="0" algn="l" rtl="0">
              <a:lnSpc>
                <a:spcPct val="115000"/>
              </a:lnSpc>
              <a:spcBef>
                <a:spcPts val="1100"/>
              </a:spcBef>
              <a:spcAft>
                <a:spcPts val="0"/>
              </a:spcAft>
              <a:buNone/>
            </a:pPr>
            <a:r>
              <a:rPr lang="en" sz="1200">
                <a:solidFill>
                  <a:srgbClr val="000000"/>
                </a:solidFill>
              </a:rPr>
              <a:t>Importance given by employers to </a:t>
            </a:r>
            <a:r>
              <a:rPr lang="en" sz="1200" b="1">
                <a:solidFill>
                  <a:srgbClr val="000000"/>
                </a:solidFill>
              </a:rPr>
              <a:t>physical health</a:t>
            </a:r>
            <a:r>
              <a:rPr lang="en" sz="1200">
                <a:solidFill>
                  <a:srgbClr val="000000"/>
                </a:solidFill>
              </a:rPr>
              <a:t> has </a:t>
            </a:r>
            <a:r>
              <a:rPr lang="en" sz="1200" b="1">
                <a:solidFill>
                  <a:srgbClr val="000000"/>
                </a:solidFill>
              </a:rPr>
              <a:t>higher distribution </a:t>
            </a:r>
            <a:r>
              <a:rPr lang="en" sz="1200">
                <a:solidFill>
                  <a:srgbClr val="000000"/>
                </a:solidFill>
              </a:rPr>
              <a:t>between scores </a:t>
            </a:r>
            <a:r>
              <a:rPr lang="en" sz="1200" b="1">
                <a:solidFill>
                  <a:srgbClr val="000000"/>
                </a:solidFill>
              </a:rPr>
              <a:t>5 to 10</a:t>
            </a:r>
            <a:r>
              <a:rPr lang="en" sz="1200">
                <a:solidFill>
                  <a:srgbClr val="000000"/>
                </a:solidFill>
              </a:rPr>
              <a:t> with the </a:t>
            </a:r>
            <a:r>
              <a:rPr lang="en" sz="1200" b="1">
                <a:solidFill>
                  <a:srgbClr val="000000"/>
                </a:solidFill>
              </a:rPr>
              <a:t>peak at 5</a:t>
            </a:r>
            <a:endParaRPr sz="1200" b="1">
              <a:solidFill>
                <a:srgbClr val="000000"/>
              </a:solidFill>
            </a:endParaRPr>
          </a:p>
          <a:p>
            <a:pPr marL="0" lvl="0" indent="0" algn="l" rtl="0">
              <a:lnSpc>
                <a:spcPct val="115000"/>
              </a:lnSpc>
              <a:spcBef>
                <a:spcPts val="1100"/>
              </a:spcBef>
              <a:spcAft>
                <a:spcPts val="0"/>
              </a:spcAft>
              <a:buNone/>
            </a:pPr>
            <a:r>
              <a:rPr lang="en" sz="1200">
                <a:solidFill>
                  <a:srgbClr val="000000"/>
                </a:solidFill>
              </a:rPr>
              <a:t>Importance given by employers to </a:t>
            </a:r>
            <a:r>
              <a:rPr lang="en" sz="1200" b="1">
                <a:solidFill>
                  <a:srgbClr val="000000"/>
                </a:solidFill>
              </a:rPr>
              <a:t>mental health</a:t>
            </a:r>
            <a:r>
              <a:rPr lang="en" sz="1200">
                <a:solidFill>
                  <a:srgbClr val="000000"/>
                </a:solidFill>
              </a:rPr>
              <a:t> has </a:t>
            </a:r>
            <a:r>
              <a:rPr lang="en" sz="1200" b="1">
                <a:solidFill>
                  <a:srgbClr val="000000"/>
                </a:solidFill>
              </a:rPr>
              <a:t>higher distribution </a:t>
            </a:r>
            <a:r>
              <a:rPr lang="en" sz="1200">
                <a:solidFill>
                  <a:srgbClr val="000000"/>
                </a:solidFill>
              </a:rPr>
              <a:t>between scores </a:t>
            </a:r>
            <a:r>
              <a:rPr lang="en" sz="1200" b="1">
                <a:solidFill>
                  <a:srgbClr val="000000"/>
                </a:solidFill>
              </a:rPr>
              <a:t>3 to 7</a:t>
            </a:r>
            <a:r>
              <a:rPr lang="en" sz="1200">
                <a:solidFill>
                  <a:srgbClr val="000000"/>
                </a:solidFill>
              </a:rPr>
              <a:t> with the </a:t>
            </a:r>
            <a:r>
              <a:rPr lang="en" sz="1200" b="1">
                <a:solidFill>
                  <a:srgbClr val="000000"/>
                </a:solidFill>
              </a:rPr>
              <a:t>peak at 5</a:t>
            </a:r>
            <a:endParaRPr sz="1050" b="1">
              <a:solidFill>
                <a:srgbClr val="000000"/>
              </a:solidFill>
              <a:highlight>
                <a:srgbClr val="FFFFFF"/>
              </a:highlight>
              <a:latin typeface="Arial"/>
              <a:ea typeface="Arial"/>
              <a:cs typeface="Arial"/>
              <a:sym typeface="Arial"/>
            </a:endParaRPr>
          </a:p>
          <a:p>
            <a:pPr marL="0" lvl="0" indent="0" algn="l" rtl="0">
              <a:lnSpc>
                <a:spcPct val="115000"/>
              </a:lnSpc>
              <a:spcBef>
                <a:spcPts val="1100"/>
              </a:spcBef>
              <a:spcAft>
                <a:spcPts val="0"/>
              </a:spcAft>
              <a:buNone/>
            </a:pPr>
            <a:br>
              <a:rPr lang="en" sz="1050">
                <a:solidFill>
                  <a:srgbClr val="000000"/>
                </a:solidFill>
                <a:highlight>
                  <a:srgbClr val="FFFFFF"/>
                </a:highlight>
                <a:latin typeface="Arial"/>
                <a:ea typeface="Arial"/>
                <a:cs typeface="Arial"/>
                <a:sym typeface="Arial"/>
              </a:rPr>
            </a:br>
            <a:r>
              <a:rPr lang="en" sz="1200" b="1" u="sng">
                <a:solidFill>
                  <a:srgbClr val="666666"/>
                </a:solidFill>
              </a:rPr>
              <a:t>Implications</a:t>
            </a:r>
            <a:endParaRPr sz="1200" b="1" u="sng">
              <a:solidFill>
                <a:srgbClr val="666666"/>
              </a:solidFill>
            </a:endParaRPr>
          </a:p>
          <a:p>
            <a:pPr marL="0" lvl="0" indent="0" algn="l" rtl="0">
              <a:lnSpc>
                <a:spcPct val="100000"/>
              </a:lnSpc>
              <a:spcBef>
                <a:spcPts val="1100"/>
              </a:spcBef>
              <a:spcAft>
                <a:spcPts val="0"/>
              </a:spcAft>
              <a:buNone/>
            </a:pPr>
            <a:br>
              <a:rPr lang="en" sz="1050">
                <a:solidFill>
                  <a:srgbClr val="000000"/>
                </a:solidFill>
                <a:latin typeface="Arial"/>
                <a:ea typeface="Arial"/>
                <a:cs typeface="Arial"/>
                <a:sym typeface="Arial"/>
              </a:rPr>
            </a:br>
            <a:r>
              <a:rPr lang="en" sz="1200">
                <a:solidFill>
                  <a:srgbClr val="666666"/>
                </a:solidFill>
              </a:rPr>
              <a:t>Employers </a:t>
            </a:r>
            <a:r>
              <a:rPr lang="en" sz="1200" b="1">
                <a:solidFill>
                  <a:srgbClr val="FF0000"/>
                </a:solidFill>
              </a:rPr>
              <a:t>do not give enough importance</a:t>
            </a:r>
            <a:r>
              <a:rPr lang="en" sz="1200">
                <a:solidFill>
                  <a:srgbClr val="666666"/>
                </a:solidFill>
              </a:rPr>
              <a:t> to mental health compared to physical health</a:t>
            </a:r>
            <a:endParaRPr sz="1200" b="1">
              <a:solidFill>
                <a:srgbClr val="000000"/>
              </a:solidFill>
            </a:endParaRPr>
          </a:p>
          <a:p>
            <a:pPr marL="0" lvl="0" indent="0" algn="l" rtl="0">
              <a:lnSpc>
                <a:spcPct val="100000"/>
              </a:lnSpc>
              <a:spcBef>
                <a:spcPts val="700"/>
              </a:spcBef>
              <a:spcAft>
                <a:spcPts val="0"/>
              </a:spcAft>
              <a:buNone/>
            </a:pPr>
            <a:endParaRPr sz="1200" b="1">
              <a:solidFill>
                <a:srgbClr val="666666"/>
              </a:solidFill>
            </a:endParaRPr>
          </a:p>
          <a:p>
            <a:pPr marL="0" lvl="0" indent="0" algn="l" rtl="0">
              <a:lnSpc>
                <a:spcPct val="100000"/>
              </a:lnSpc>
              <a:spcBef>
                <a:spcPts val="0"/>
              </a:spcBef>
              <a:spcAft>
                <a:spcPts val="0"/>
              </a:spcAft>
              <a:buNone/>
            </a:pPr>
            <a:endParaRPr sz="1200" b="1">
              <a:solidFill>
                <a:srgbClr val="666666"/>
              </a:solidFill>
            </a:endParaRPr>
          </a:p>
          <a:p>
            <a:pPr marL="0" lvl="0" indent="0" algn="l" rtl="0">
              <a:lnSpc>
                <a:spcPct val="100000"/>
              </a:lnSpc>
              <a:spcBef>
                <a:spcPts val="0"/>
              </a:spcBef>
              <a:spcAft>
                <a:spcPts val="0"/>
              </a:spcAft>
              <a:buNone/>
            </a:pPr>
            <a:endParaRPr sz="900">
              <a:solidFill>
                <a:srgbClr val="4A86E8"/>
              </a:solidFill>
            </a:endParaRPr>
          </a:p>
          <a:p>
            <a:pPr marL="0" lvl="0" indent="0" algn="l" rtl="0">
              <a:lnSpc>
                <a:spcPct val="100000"/>
              </a:lnSpc>
              <a:spcBef>
                <a:spcPts val="0"/>
              </a:spcBef>
              <a:spcAft>
                <a:spcPts val="0"/>
              </a:spcAft>
              <a:buNone/>
            </a:pPr>
            <a:endParaRPr sz="900">
              <a:solidFill>
                <a:srgbClr val="4A86E8"/>
              </a:solidFill>
            </a:endParaRPr>
          </a:p>
          <a:p>
            <a:pPr marL="0" lvl="0" indent="0" algn="l" rtl="0">
              <a:lnSpc>
                <a:spcPct val="100000"/>
              </a:lnSpc>
              <a:spcBef>
                <a:spcPts val="0"/>
              </a:spcBef>
              <a:spcAft>
                <a:spcPts val="0"/>
              </a:spcAft>
              <a:buNone/>
            </a:pPr>
            <a:endParaRPr sz="900">
              <a:solidFill>
                <a:srgbClr val="4A86E8"/>
              </a:solidFill>
            </a:endParaRPr>
          </a:p>
          <a:p>
            <a:pPr marL="0" lvl="0" indent="0" algn="l" rtl="0">
              <a:lnSpc>
                <a:spcPct val="100000"/>
              </a:lnSpc>
              <a:spcBef>
                <a:spcPts val="0"/>
              </a:spcBef>
              <a:spcAft>
                <a:spcPts val="0"/>
              </a:spcAft>
              <a:buNone/>
            </a:pPr>
            <a:endParaRPr sz="900">
              <a:solidFill>
                <a:srgbClr val="4A86E8"/>
              </a:solidFill>
            </a:endParaRPr>
          </a:p>
          <a:p>
            <a:pPr marL="0" lvl="0" indent="0" algn="l" rtl="0">
              <a:lnSpc>
                <a:spcPct val="100000"/>
              </a:lnSpc>
              <a:spcBef>
                <a:spcPts val="0"/>
              </a:spcBef>
              <a:spcAft>
                <a:spcPts val="0"/>
              </a:spcAft>
              <a:buNone/>
            </a:pPr>
            <a:endParaRPr sz="900">
              <a:solidFill>
                <a:srgbClr val="999999"/>
              </a:solidFill>
            </a:endParaRPr>
          </a:p>
          <a:p>
            <a:pPr marL="0" lvl="0" indent="0" algn="l" rtl="0">
              <a:lnSpc>
                <a:spcPct val="100000"/>
              </a:lnSpc>
              <a:spcBef>
                <a:spcPts val="0"/>
              </a:spcBef>
              <a:spcAft>
                <a:spcPts val="0"/>
              </a:spcAft>
              <a:buNone/>
            </a:pPr>
            <a:endParaRPr sz="1400">
              <a:solidFill>
                <a:srgbClr val="666666"/>
              </a:solidFill>
            </a:endParaRPr>
          </a:p>
          <a:p>
            <a:pPr marL="0" lvl="0" indent="0" algn="l" rtl="0">
              <a:lnSpc>
                <a:spcPct val="100000"/>
              </a:lnSpc>
              <a:spcBef>
                <a:spcPts val="0"/>
              </a:spcBef>
              <a:spcAft>
                <a:spcPts val="0"/>
              </a:spcAft>
              <a:buNone/>
            </a:pPr>
            <a:endParaRPr sz="1400" b="1">
              <a:solidFill>
                <a:srgbClr val="000000"/>
              </a:solidFill>
            </a:endParaRPr>
          </a:p>
        </p:txBody>
      </p:sp>
      <p:pic>
        <p:nvPicPr>
          <p:cNvPr id="124" name="Google Shape;124;p19"/>
          <p:cNvPicPr preferRelativeResize="0"/>
          <p:nvPr/>
        </p:nvPicPr>
        <p:blipFill>
          <a:blip r:embed="rId3">
            <a:alphaModFix/>
          </a:blip>
          <a:stretch>
            <a:fillRect/>
          </a:stretch>
        </p:blipFill>
        <p:spPr>
          <a:xfrm>
            <a:off x="4247250" y="1455375"/>
            <a:ext cx="4777850" cy="25891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140250" y="167400"/>
            <a:ext cx="4073400" cy="48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rPr>
              <a:t>Leave Policy for Mental Health Issues</a:t>
            </a:r>
            <a:endParaRPr b="1">
              <a:solidFill>
                <a:srgbClr val="666666"/>
              </a:solidFill>
            </a:endParaRPr>
          </a:p>
          <a:p>
            <a:pPr marL="0" lvl="0" indent="0" algn="l" rtl="0">
              <a:spcBef>
                <a:spcPts val="0"/>
              </a:spcBef>
              <a:spcAft>
                <a:spcPts val="0"/>
              </a:spcAft>
              <a:buNone/>
            </a:pPr>
            <a:endParaRPr sz="2200" b="1">
              <a:solidFill>
                <a:srgbClr val="666666"/>
              </a:solidFill>
            </a:endParaRPr>
          </a:p>
          <a:p>
            <a:pPr marL="0" lvl="0" indent="0" algn="l" rtl="0">
              <a:lnSpc>
                <a:spcPct val="115000"/>
              </a:lnSpc>
              <a:spcBef>
                <a:spcPts val="1100"/>
              </a:spcBef>
              <a:spcAft>
                <a:spcPts val="0"/>
              </a:spcAft>
              <a:buNone/>
            </a:pPr>
            <a:r>
              <a:rPr lang="en" sz="1200" b="1">
                <a:solidFill>
                  <a:srgbClr val="000000"/>
                </a:solidFill>
              </a:rPr>
              <a:t>44%</a:t>
            </a:r>
            <a:r>
              <a:rPr lang="en" sz="1200">
                <a:solidFill>
                  <a:srgbClr val="000000"/>
                </a:solidFill>
              </a:rPr>
              <a:t> respondents find it </a:t>
            </a:r>
            <a:r>
              <a:rPr lang="en" sz="1200" b="1">
                <a:solidFill>
                  <a:srgbClr val="000000"/>
                </a:solidFill>
              </a:rPr>
              <a:t>relatively easy</a:t>
            </a:r>
            <a:r>
              <a:rPr lang="en" sz="1200">
                <a:solidFill>
                  <a:srgbClr val="000000"/>
                </a:solidFill>
              </a:rPr>
              <a:t> to ask for leaves for mental health while </a:t>
            </a:r>
            <a:r>
              <a:rPr lang="en" sz="1200" b="1">
                <a:solidFill>
                  <a:srgbClr val="000000"/>
                </a:solidFill>
              </a:rPr>
              <a:t>19%</a:t>
            </a:r>
            <a:r>
              <a:rPr lang="en" sz="1200">
                <a:solidFill>
                  <a:srgbClr val="000000"/>
                </a:solidFill>
              </a:rPr>
              <a:t> respondents find it </a:t>
            </a:r>
            <a:r>
              <a:rPr lang="en" sz="1200" b="1">
                <a:solidFill>
                  <a:srgbClr val="000000"/>
                </a:solidFill>
              </a:rPr>
              <a:t>relatively difficult</a:t>
            </a:r>
            <a:endParaRPr sz="1200">
              <a:solidFill>
                <a:srgbClr val="000000"/>
              </a:solidFill>
            </a:endParaRPr>
          </a:p>
          <a:p>
            <a:pPr marL="0" lvl="0" indent="0" algn="l" rtl="0">
              <a:lnSpc>
                <a:spcPct val="115000"/>
              </a:lnSpc>
              <a:spcBef>
                <a:spcPts val="1100"/>
              </a:spcBef>
              <a:spcAft>
                <a:spcPts val="0"/>
              </a:spcAft>
              <a:buNone/>
            </a:pPr>
            <a:r>
              <a:rPr lang="en" sz="1200" b="1">
                <a:solidFill>
                  <a:srgbClr val="000000"/>
                </a:solidFill>
              </a:rPr>
              <a:t>30%</a:t>
            </a:r>
            <a:r>
              <a:rPr lang="en" sz="1200">
                <a:solidFill>
                  <a:srgbClr val="000000"/>
                </a:solidFill>
              </a:rPr>
              <a:t> respondents are </a:t>
            </a:r>
            <a:r>
              <a:rPr lang="en" sz="1200" b="1">
                <a:solidFill>
                  <a:srgbClr val="000000"/>
                </a:solidFill>
              </a:rPr>
              <a:t>neutral/unaware</a:t>
            </a:r>
            <a:r>
              <a:rPr lang="en" sz="1200">
                <a:solidFill>
                  <a:srgbClr val="000000"/>
                </a:solidFill>
              </a:rPr>
              <a:t> of the difficulty they may pose while asking for time off.</a:t>
            </a:r>
            <a:br>
              <a:rPr lang="en" sz="1200">
                <a:solidFill>
                  <a:srgbClr val="000000"/>
                </a:solidFill>
              </a:rPr>
            </a:br>
            <a:endParaRPr sz="1200">
              <a:solidFill>
                <a:srgbClr val="000000"/>
              </a:solidFill>
            </a:endParaRPr>
          </a:p>
          <a:p>
            <a:pPr marL="0" lvl="0" indent="0" algn="l" rtl="0">
              <a:lnSpc>
                <a:spcPct val="115000"/>
              </a:lnSpc>
              <a:spcBef>
                <a:spcPts val="1100"/>
              </a:spcBef>
              <a:spcAft>
                <a:spcPts val="0"/>
              </a:spcAft>
              <a:buNone/>
            </a:pPr>
            <a:r>
              <a:rPr lang="en" sz="1200" b="1" u="sng">
                <a:solidFill>
                  <a:srgbClr val="666666"/>
                </a:solidFill>
              </a:rPr>
              <a:t>Implications</a:t>
            </a:r>
            <a:endParaRPr sz="1200" b="1" u="sng">
              <a:solidFill>
                <a:srgbClr val="666666"/>
              </a:solidFill>
            </a:endParaRPr>
          </a:p>
          <a:p>
            <a:pPr marL="0" lvl="0" indent="0" algn="l" rtl="0">
              <a:lnSpc>
                <a:spcPct val="115000"/>
              </a:lnSpc>
              <a:spcBef>
                <a:spcPts val="1100"/>
              </a:spcBef>
              <a:spcAft>
                <a:spcPts val="0"/>
              </a:spcAft>
              <a:buNone/>
            </a:pPr>
            <a:r>
              <a:rPr lang="en" sz="1200">
                <a:solidFill>
                  <a:srgbClr val="666666"/>
                </a:solidFill>
              </a:rPr>
              <a:t>Leave policies around mental health issues </a:t>
            </a:r>
            <a:r>
              <a:rPr lang="en" sz="1200" b="1">
                <a:solidFill>
                  <a:srgbClr val="6AA84F"/>
                </a:solidFill>
              </a:rPr>
              <a:t>may be in favor of the employees</a:t>
            </a:r>
            <a:r>
              <a:rPr lang="en" sz="1200">
                <a:solidFill>
                  <a:srgbClr val="666666"/>
                </a:solidFill>
              </a:rPr>
              <a:t> at many workplaces but employers may want to take </a:t>
            </a:r>
            <a:r>
              <a:rPr lang="en" sz="1200" b="1">
                <a:solidFill>
                  <a:srgbClr val="FF0000"/>
                </a:solidFill>
              </a:rPr>
              <a:t>more effort</a:t>
            </a:r>
            <a:r>
              <a:rPr lang="en" sz="1200">
                <a:solidFill>
                  <a:srgbClr val="666666"/>
                </a:solidFill>
              </a:rPr>
              <a:t> to improve and create awareness among employees </a:t>
            </a:r>
            <a:endParaRPr sz="1200" b="1">
              <a:solidFill>
                <a:srgbClr val="000000"/>
              </a:solidFill>
            </a:endParaRPr>
          </a:p>
          <a:p>
            <a:pPr marL="0" lvl="0" indent="0" algn="l" rtl="0">
              <a:lnSpc>
                <a:spcPct val="100000"/>
              </a:lnSpc>
              <a:spcBef>
                <a:spcPts val="1100"/>
              </a:spcBef>
              <a:spcAft>
                <a:spcPts val="0"/>
              </a:spcAft>
              <a:buNone/>
            </a:pPr>
            <a:endParaRPr sz="1200" b="1">
              <a:solidFill>
                <a:srgbClr val="000000"/>
              </a:solidFill>
            </a:endParaRPr>
          </a:p>
          <a:p>
            <a:pPr marL="0" lvl="0" indent="0" algn="l" rtl="0">
              <a:lnSpc>
                <a:spcPct val="100000"/>
              </a:lnSpc>
              <a:spcBef>
                <a:spcPts val="700"/>
              </a:spcBef>
              <a:spcAft>
                <a:spcPts val="0"/>
              </a:spcAft>
              <a:buNone/>
            </a:pPr>
            <a:endParaRPr sz="1200" b="1">
              <a:solidFill>
                <a:srgbClr val="666666"/>
              </a:solidFill>
            </a:endParaRPr>
          </a:p>
          <a:p>
            <a:pPr marL="0" lvl="0" indent="0" algn="l" rtl="0">
              <a:lnSpc>
                <a:spcPct val="100000"/>
              </a:lnSpc>
              <a:spcBef>
                <a:spcPts val="0"/>
              </a:spcBef>
              <a:spcAft>
                <a:spcPts val="0"/>
              </a:spcAft>
              <a:buNone/>
            </a:pPr>
            <a:endParaRPr sz="1200" b="1">
              <a:solidFill>
                <a:srgbClr val="666666"/>
              </a:solidFill>
            </a:endParaRPr>
          </a:p>
          <a:p>
            <a:pPr marL="0" lvl="0" indent="0" algn="l" rtl="0">
              <a:lnSpc>
                <a:spcPct val="100000"/>
              </a:lnSpc>
              <a:spcBef>
                <a:spcPts val="0"/>
              </a:spcBef>
              <a:spcAft>
                <a:spcPts val="0"/>
              </a:spcAft>
              <a:buNone/>
            </a:pPr>
            <a:endParaRPr sz="900">
              <a:solidFill>
                <a:srgbClr val="4A86E8"/>
              </a:solidFill>
            </a:endParaRPr>
          </a:p>
          <a:p>
            <a:pPr marL="0" lvl="0" indent="0" algn="l" rtl="0">
              <a:lnSpc>
                <a:spcPct val="100000"/>
              </a:lnSpc>
              <a:spcBef>
                <a:spcPts val="0"/>
              </a:spcBef>
              <a:spcAft>
                <a:spcPts val="0"/>
              </a:spcAft>
              <a:buNone/>
            </a:pPr>
            <a:endParaRPr sz="900">
              <a:solidFill>
                <a:srgbClr val="4A86E8"/>
              </a:solidFill>
            </a:endParaRPr>
          </a:p>
          <a:p>
            <a:pPr marL="0" lvl="0" indent="0" algn="l" rtl="0">
              <a:lnSpc>
                <a:spcPct val="100000"/>
              </a:lnSpc>
              <a:spcBef>
                <a:spcPts val="0"/>
              </a:spcBef>
              <a:spcAft>
                <a:spcPts val="0"/>
              </a:spcAft>
              <a:buNone/>
            </a:pPr>
            <a:endParaRPr sz="900">
              <a:solidFill>
                <a:srgbClr val="4A86E8"/>
              </a:solidFill>
            </a:endParaRPr>
          </a:p>
          <a:p>
            <a:pPr marL="0" lvl="0" indent="0" algn="l" rtl="0">
              <a:lnSpc>
                <a:spcPct val="100000"/>
              </a:lnSpc>
              <a:spcBef>
                <a:spcPts val="0"/>
              </a:spcBef>
              <a:spcAft>
                <a:spcPts val="0"/>
              </a:spcAft>
              <a:buNone/>
            </a:pPr>
            <a:endParaRPr sz="900">
              <a:solidFill>
                <a:srgbClr val="4A86E8"/>
              </a:solidFill>
            </a:endParaRPr>
          </a:p>
          <a:p>
            <a:pPr marL="0" lvl="0" indent="0" algn="l" rtl="0">
              <a:lnSpc>
                <a:spcPct val="100000"/>
              </a:lnSpc>
              <a:spcBef>
                <a:spcPts val="0"/>
              </a:spcBef>
              <a:spcAft>
                <a:spcPts val="0"/>
              </a:spcAft>
              <a:buNone/>
            </a:pPr>
            <a:endParaRPr sz="900">
              <a:solidFill>
                <a:srgbClr val="999999"/>
              </a:solidFill>
            </a:endParaRPr>
          </a:p>
          <a:p>
            <a:pPr marL="0" lvl="0" indent="0" algn="l" rtl="0">
              <a:lnSpc>
                <a:spcPct val="100000"/>
              </a:lnSpc>
              <a:spcBef>
                <a:spcPts val="0"/>
              </a:spcBef>
              <a:spcAft>
                <a:spcPts val="0"/>
              </a:spcAft>
              <a:buNone/>
            </a:pPr>
            <a:endParaRPr sz="1400">
              <a:solidFill>
                <a:srgbClr val="666666"/>
              </a:solidFill>
            </a:endParaRPr>
          </a:p>
          <a:p>
            <a:pPr marL="0" lvl="0" indent="0" algn="l" rtl="0">
              <a:lnSpc>
                <a:spcPct val="100000"/>
              </a:lnSpc>
              <a:spcBef>
                <a:spcPts val="0"/>
              </a:spcBef>
              <a:spcAft>
                <a:spcPts val="0"/>
              </a:spcAft>
              <a:buNone/>
            </a:pPr>
            <a:endParaRPr sz="1400" b="1">
              <a:solidFill>
                <a:srgbClr val="000000"/>
              </a:solidFill>
            </a:endParaRPr>
          </a:p>
        </p:txBody>
      </p:sp>
      <p:pic>
        <p:nvPicPr>
          <p:cNvPr id="130" name="Google Shape;130;p20"/>
          <p:cNvPicPr preferRelativeResize="0"/>
          <p:nvPr/>
        </p:nvPicPr>
        <p:blipFill>
          <a:blip r:embed="rId3">
            <a:alphaModFix/>
          </a:blip>
          <a:stretch>
            <a:fillRect/>
          </a:stretch>
        </p:blipFill>
        <p:spPr>
          <a:xfrm>
            <a:off x="4349300" y="1526550"/>
            <a:ext cx="4625550" cy="25065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4909150" y="873850"/>
            <a:ext cx="3904775" cy="3904775"/>
          </a:xfrm>
          <a:prstGeom prst="rect">
            <a:avLst/>
          </a:prstGeom>
          <a:noFill/>
          <a:ln>
            <a:noFill/>
          </a:ln>
        </p:spPr>
      </p:pic>
      <p:sp>
        <p:nvSpPr>
          <p:cNvPr id="136" name="Google Shape;136;p21"/>
          <p:cNvSpPr txBox="1">
            <a:spLocks noGrp="1"/>
          </p:cNvSpPr>
          <p:nvPr>
            <p:ph type="title"/>
          </p:nvPr>
        </p:nvSpPr>
        <p:spPr>
          <a:xfrm>
            <a:off x="140250" y="167400"/>
            <a:ext cx="4627500" cy="476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rPr>
              <a:t>Conclusion</a:t>
            </a:r>
            <a:endParaRPr b="1">
              <a:solidFill>
                <a:srgbClr val="666666"/>
              </a:solidFill>
            </a:endParaRPr>
          </a:p>
          <a:p>
            <a:pPr marL="0" lvl="0" indent="0" algn="l" rtl="0">
              <a:spcBef>
                <a:spcPts val="0"/>
              </a:spcBef>
              <a:spcAft>
                <a:spcPts val="0"/>
              </a:spcAft>
              <a:buNone/>
            </a:pPr>
            <a:endParaRPr sz="1400" b="1">
              <a:solidFill>
                <a:srgbClr val="666666"/>
              </a:solidFill>
            </a:endParaRPr>
          </a:p>
          <a:p>
            <a:pPr marL="0" lvl="0" indent="0" algn="l" rtl="0">
              <a:lnSpc>
                <a:spcPct val="115000"/>
              </a:lnSpc>
              <a:spcBef>
                <a:spcPts val="0"/>
              </a:spcBef>
              <a:spcAft>
                <a:spcPts val="0"/>
              </a:spcAft>
              <a:buNone/>
            </a:pPr>
            <a:r>
              <a:rPr lang="en" sz="1200" b="1">
                <a:solidFill>
                  <a:srgbClr val="FF0000"/>
                </a:solidFill>
                <a:highlight>
                  <a:srgbClr val="FFFFFF"/>
                </a:highlight>
              </a:rPr>
              <a:t>84%</a:t>
            </a:r>
            <a:r>
              <a:rPr lang="en" sz="1200">
                <a:solidFill>
                  <a:srgbClr val="666666"/>
                </a:solidFill>
                <a:highlight>
                  <a:srgbClr val="FFFFFF"/>
                </a:highlight>
              </a:rPr>
              <a:t> - inadequate </a:t>
            </a:r>
            <a:r>
              <a:rPr lang="en" sz="1200" b="1">
                <a:solidFill>
                  <a:srgbClr val="000000"/>
                </a:solidFill>
                <a:highlight>
                  <a:srgbClr val="FFFFFF"/>
                </a:highlight>
              </a:rPr>
              <a:t>support </a:t>
            </a:r>
            <a:r>
              <a:rPr lang="en" sz="1200">
                <a:solidFill>
                  <a:srgbClr val="666666"/>
                </a:solidFill>
                <a:highlight>
                  <a:srgbClr val="FFFFFF"/>
                </a:highlight>
              </a:rPr>
              <a:t>to mental health in tech</a:t>
            </a:r>
            <a:endParaRPr sz="1200">
              <a:solidFill>
                <a:srgbClr val="666666"/>
              </a:solidFill>
              <a:highlight>
                <a:srgbClr val="FFFFFF"/>
              </a:highlight>
            </a:endParaRPr>
          </a:p>
          <a:p>
            <a:pPr marL="0" lvl="0" indent="0" algn="l" rtl="0">
              <a:lnSpc>
                <a:spcPct val="115000"/>
              </a:lnSpc>
              <a:spcBef>
                <a:spcPts val="0"/>
              </a:spcBef>
              <a:spcAft>
                <a:spcPts val="0"/>
              </a:spcAft>
              <a:buNone/>
            </a:pPr>
            <a:r>
              <a:rPr lang="en" sz="1200" b="1">
                <a:solidFill>
                  <a:srgbClr val="FF0000"/>
                </a:solidFill>
                <a:highlight>
                  <a:srgbClr val="FFFFFF"/>
                </a:highlight>
              </a:rPr>
              <a:t>70%</a:t>
            </a:r>
            <a:r>
              <a:rPr lang="en" sz="1200">
                <a:solidFill>
                  <a:srgbClr val="666666"/>
                </a:solidFill>
                <a:highlight>
                  <a:srgbClr val="FFFFFF"/>
                </a:highlight>
              </a:rPr>
              <a:t> - may have </a:t>
            </a:r>
            <a:r>
              <a:rPr lang="en" sz="1200" b="1">
                <a:solidFill>
                  <a:srgbClr val="000000"/>
                </a:solidFill>
                <a:highlight>
                  <a:srgbClr val="FFFFFF"/>
                </a:highlight>
              </a:rPr>
              <a:t>experienced </a:t>
            </a:r>
            <a:r>
              <a:rPr lang="en" sz="1200">
                <a:solidFill>
                  <a:srgbClr val="666666"/>
                </a:solidFill>
                <a:highlight>
                  <a:srgbClr val="FFFFFF"/>
                </a:highlight>
              </a:rPr>
              <a:t>mental disorders </a:t>
            </a:r>
            <a:endParaRPr sz="1200">
              <a:solidFill>
                <a:srgbClr val="666666"/>
              </a:solidFill>
              <a:highlight>
                <a:srgbClr val="FFFFFF"/>
              </a:highlight>
            </a:endParaRPr>
          </a:p>
          <a:p>
            <a:pPr marL="0" lvl="0" indent="0" algn="l" rtl="0">
              <a:lnSpc>
                <a:spcPct val="115000"/>
              </a:lnSpc>
              <a:spcBef>
                <a:spcPts val="0"/>
              </a:spcBef>
              <a:spcAft>
                <a:spcPts val="0"/>
              </a:spcAft>
              <a:buNone/>
            </a:pPr>
            <a:r>
              <a:rPr lang="en" sz="1200" b="1">
                <a:solidFill>
                  <a:srgbClr val="FF0000"/>
                </a:solidFill>
                <a:highlight>
                  <a:srgbClr val="FFFFFF"/>
                </a:highlight>
              </a:rPr>
              <a:t>53% </a:t>
            </a:r>
            <a:r>
              <a:rPr lang="en" sz="1200">
                <a:solidFill>
                  <a:srgbClr val="666666"/>
                </a:solidFill>
                <a:highlight>
                  <a:srgbClr val="FFFFFF"/>
                </a:highlight>
              </a:rPr>
              <a:t>- don’t have </a:t>
            </a:r>
            <a:r>
              <a:rPr lang="en" sz="1200" b="1">
                <a:solidFill>
                  <a:srgbClr val="000000"/>
                </a:solidFill>
                <a:highlight>
                  <a:srgbClr val="FFFFFF"/>
                </a:highlight>
              </a:rPr>
              <a:t>medical </a:t>
            </a:r>
            <a:r>
              <a:rPr lang="en" sz="1200">
                <a:solidFill>
                  <a:srgbClr val="000000"/>
                </a:solidFill>
                <a:highlight>
                  <a:srgbClr val="FFFFFF"/>
                </a:highlight>
              </a:rPr>
              <a:t>coverage</a:t>
            </a:r>
            <a:r>
              <a:rPr lang="en" sz="1200">
                <a:solidFill>
                  <a:srgbClr val="666666"/>
                </a:solidFill>
                <a:highlight>
                  <a:srgbClr val="FFFFFF"/>
                </a:highlight>
              </a:rPr>
              <a:t> for mental issues</a:t>
            </a:r>
            <a:endParaRPr sz="1200">
              <a:solidFill>
                <a:srgbClr val="666666"/>
              </a:solidFill>
              <a:highlight>
                <a:srgbClr val="FFFFFF"/>
              </a:highlight>
            </a:endParaRPr>
          </a:p>
          <a:p>
            <a:pPr marL="0" lvl="0" indent="0" algn="l" rtl="0">
              <a:lnSpc>
                <a:spcPct val="115000"/>
              </a:lnSpc>
              <a:spcBef>
                <a:spcPts val="0"/>
              </a:spcBef>
              <a:spcAft>
                <a:spcPts val="0"/>
              </a:spcAft>
              <a:buNone/>
            </a:pPr>
            <a:r>
              <a:rPr lang="en" sz="1200" b="1">
                <a:solidFill>
                  <a:srgbClr val="FF0000"/>
                </a:solidFill>
                <a:highlight>
                  <a:srgbClr val="FFFFFF"/>
                </a:highlight>
              </a:rPr>
              <a:t>70%</a:t>
            </a:r>
            <a:r>
              <a:rPr lang="en" sz="1200">
                <a:solidFill>
                  <a:srgbClr val="666666"/>
                </a:solidFill>
                <a:highlight>
                  <a:srgbClr val="FFFFFF"/>
                </a:highlight>
              </a:rPr>
              <a:t> - don’t have </a:t>
            </a:r>
            <a:r>
              <a:rPr lang="en" sz="1200" b="1">
                <a:solidFill>
                  <a:srgbClr val="000000"/>
                </a:solidFill>
                <a:highlight>
                  <a:srgbClr val="FFFFFF"/>
                </a:highlight>
              </a:rPr>
              <a:t>forums </a:t>
            </a:r>
            <a:r>
              <a:rPr lang="en" sz="1200">
                <a:solidFill>
                  <a:srgbClr val="666666"/>
                </a:solidFill>
                <a:highlight>
                  <a:srgbClr val="FFFFFF"/>
                </a:highlight>
              </a:rPr>
              <a:t>to discuss and seek help</a:t>
            </a:r>
            <a:endParaRPr sz="1200">
              <a:solidFill>
                <a:srgbClr val="666666"/>
              </a:solidFill>
              <a:highlight>
                <a:srgbClr val="FFFFFF"/>
              </a:highlight>
            </a:endParaRPr>
          </a:p>
          <a:p>
            <a:pPr marL="0" lvl="0" indent="0" algn="l" rtl="0">
              <a:lnSpc>
                <a:spcPct val="115000"/>
              </a:lnSpc>
              <a:spcBef>
                <a:spcPts val="0"/>
              </a:spcBef>
              <a:spcAft>
                <a:spcPts val="0"/>
              </a:spcAft>
              <a:buNone/>
            </a:pPr>
            <a:r>
              <a:rPr lang="en" sz="1200" b="1">
                <a:solidFill>
                  <a:srgbClr val="FF0000"/>
                </a:solidFill>
                <a:highlight>
                  <a:srgbClr val="FFFFFF"/>
                </a:highlight>
              </a:rPr>
              <a:t>Majority - </a:t>
            </a:r>
            <a:r>
              <a:rPr lang="en" sz="1200">
                <a:solidFill>
                  <a:srgbClr val="666666"/>
                </a:solidFill>
                <a:highlight>
                  <a:srgbClr val="FFFFFF"/>
                </a:highlight>
              </a:rPr>
              <a:t>Physical</a:t>
            </a:r>
            <a:r>
              <a:rPr lang="en" sz="1200">
                <a:solidFill>
                  <a:srgbClr val="FF0000"/>
                </a:solidFill>
                <a:highlight>
                  <a:srgbClr val="FFFFFF"/>
                </a:highlight>
              </a:rPr>
              <a:t> </a:t>
            </a:r>
            <a:r>
              <a:rPr lang="en" sz="1200">
                <a:solidFill>
                  <a:srgbClr val="666666"/>
                </a:solidFill>
                <a:highlight>
                  <a:srgbClr val="FFFFFF"/>
                </a:highlight>
              </a:rPr>
              <a:t>Health </a:t>
            </a:r>
            <a:r>
              <a:rPr lang="en" sz="1200" b="1">
                <a:solidFill>
                  <a:srgbClr val="000000"/>
                </a:solidFill>
                <a:highlight>
                  <a:srgbClr val="FFFFFF"/>
                </a:highlight>
              </a:rPr>
              <a:t>importance </a:t>
            </a:r>
            <a:r>
              <a:rPr lang="en" sz="1200">
                <a:solidFill>
                  <a:srgbClr val="666666"/>
                </a:solidFill>
                <a:highlight>
                  <a:srgbClr val="FFFFFF"/>
                </a:highlight>
              </a:rPr>
              <a:t>&gt;&gt; Mental Health </a:t>
            </a:r>
            <a:endParaRPr sz="1200">
              <a:solidFill>
                <a:srgbClr val="666666"/>
              </a:solidFill>
              <a:highlight>
                <a:srgbClr val="FFFFFF"/>
              </a:highlight>
            </a:endParaRPr>
          </a:p>
          <a:p>
            <a:pPr marL="0" lvl="0" indent="0" algn="l" rtl="0">
              <a:lnSpc>
                <a:spcPct val="115000"/>
              </a:lnSpc>
              <a:spcBef>
                <a:spcPts val="0"/>
              </a:spcBef>
              <a:spcAft>
                <a:spcPts val="0"/>
              </a:spcAft>
              <a:buNone/>
            </a:pPr>
            <a:r>
              <a:rPr lang="en" sz="1200" b="1">
                <a:solidFill>
                  <a:srgbClr val="FF0000"/>
                </a:solidFill>
                <a:highlight>
                  <a:srgbClr val="FFFFFF"/>
                </a:highlight>
              </a:rPr>
              <a:t>56%</a:t>
            </a:r>
            <a:r>
              <a:rPr lang="en" sz="1200">
                <a:solidFill>
                  <a:srgbClr val="666666"/>
                </a:solidFill>
                <a:highlight>
                  <a:srgbClr val="FFFFFF"/>
                </a:highlight>
              </a:rPr>
              <a:t> - don’t feel comfortable asking for </a:t>
            </a:r>
            <a:r>
              <a:rPr lang="en" sz="1200" b="1">
                <a:solidFill>
                  <a:srgbClr val="000000"/>
                </a:solidFill>
                <a:highlight>
                  <a:srgbClr val="FFFFFF"/>
                </a:highlight>
              </a:rPr>
              <a:t>leaves</a:t>
            </a:r>
            <a:endParaRPr sz="1200" b="1">
              <a:solidFill>
                <a:srgbClr val="000000"/>
              </a:solidFill>
              <a:highlight>
                <a:srgbClr val="FFFFFF"/>
              </a:highlight>
            </a:endParaRPr>
          </a:p>
          <a:p>
            <a:pPr marL="0" lvl="0" indent="0" algn="l" rtl="0">
              <a:lnSpc>
                <a:spcPct val="100000"/>
              </a:lnSpc>
              <a:spcBef>
                <a:spcPts val="0"/>
              </a:spcBef>
              <a:spcAft>
                <a:spcPts val="0"/>
              </a:spcAft>
              <a:buNone/>
            </a:pPr>
            <a:endParaRPr sz="1200">
              <a:solidFill>
                <a:srgbClr val="666666"/>
              </a:solidFill>
              <a:highlight>
                <a:srgbClr val="FFFFFF"/>
              </a:highlight>
            </a:endParaRPr>
          </a:p>
          <a:p>
            <a:pPr marL="0" lvl="0" indent="0" algn="l" rtl="0">
              <a:lnSpc>
                <a:spcPct val="115000"/>
              </a:lnSpc>
              <a:spcBef>
                <a:spcPts val="0"/>
              </a:spcBef>
              <a:spcAft>
                <a:spcPts val="0"/>
              </a:spcAft>
              <a:buNone/>
            </a:pPr>
            <a:r>
              <a:rPr lang="en" sz="1400" b="1">
                <a:solidFill>
                  <a:srgbClr val="666666"/>
                </a:solidFill>
                <a:highlight>
                  <a:srgbClr val="FFFFFF"/>
                </a:highlight>
              </a:rPr>
              <a:t>Limitations</a:t>
            </a:r>
            <a:endParaRPr sz="1200">
              <a:solidFill>
                <a:srgbClr val="666666"/>
              </a:solidFill>
              <a:highlight>
                <a:srgbClr val="FFFFFF"/>
              </a:highlight>
            </a:endParaRPr>
          </a:p>
          <a:p>
            <a:pPr marL="0" lvl="0" indent="0" algn="l" rtl="0">
              <a:lnSpc>
                <a:spcPct val="100000"/>
              </a:lnSpc>
              <a:spcBef>
                <a:spcPts val="0"/>
              </a:spcBef>
              <a:spcAft>
                <a:spcPts val="0"/>
              </a:spcAft>
              <a:buNone/>
            </a:pPr>
            <a:r>
              <a:rPr lang="en" sz="1200">
                <a:solidFill>
                  <a:srgbClr val="666666"/>
                </a:solidFill>
                <a:highlight>
                  <a:srgbClr val="FFFFFF"/>
                </a:highlight>
              </a:rPr>
              <a:t>Findings should be generalized with caution as the survey respondents may not be a fair representation of the entire population in the tech industry and workplaces</a:t>
            </a:r>
            <a:endParaRPr sz="1200">
              <a:solidFill>
                <a:srgbClr val="666666"/>
              </a:solidFill>
              <a:highlight>
                <a:srgbClr val="FFFFFF"/>
              </a:highlight>
            </a:endParaRPr>
          </a:p>
          <a:p>
            <a:pPr marL="0" lvl="0" indent="0" algn="l" rtl="0">
              <a:lnSpc>
                <a:spcPct val="100000"/>
              </a:lnSpc>
              <a:spcBef>
                <a:spcPts val="0"/>
              </a:spcBef>
              <a:spcAft>
                <a:spcPts val="0"/>
              </a:spcAft>
              <a:buNone/>
            </a:pPr>
            <a:endParaRPr sz="1400" b="1">
              <a:solidFill>
                <a:srgbClr val="666666"/>
              </a:solidFill>
              <a:highlight>
                <a:srgbClr val="FFFFFF"/>
              </a:highlight>
            </a:endParaRPr>
          </a:p>
          <a:p>
            <a:pPr marL="0" lvl="0" indent="0" algn="l" rtl="0">
              <a:lnSpc>
                <a:spcPct val="115000"/>
              </a:lnSpc>
              <a:spcBef>
                <a:spcPts val="0"/>
              </a:spcBef>
              <a:spcAft>
                <a:spcPts val="0"/>
              </a:spcAft>
              <a:buNone/>
            </a:pPr>
            <a:r>
              <a:rPr lang="en" sz="1400" b="1">
                <a:solidFill>
                  <a:srgbClr val="666666"/>
                </a:solidFill>
                <a:highlight>
                  <a:srgbClr val="FFFFFF"/>
                </a:highlight>
              </a:rPr>
              <a:t>The way forward…</a:t>
            </a:r>
            <a:endParaRPr sz="1200" b="1">
              <a:solidFill>
                <a:srgbClr val="666666"/>
              </a:solidFill>
              <a:highlight>
                <a:srgbClr val="FFFFFF"/>
              </a:highlight>
            </a:endParaRPr>
          </a:p>
          <a:p>
            <a:pPr marL="0" lvl="0" indent="0" algn="l" rtl="0">
              <a:lnSpc>
                <a:spcPct val="115000"/>
              </a:lnSpc>
              <a:spcBef>
                <a:spcPts val="0"/>
              </a:spcBef>
              <a:spcAft>
                <a:spcPts val="0"/>
              </a:spcAft>
              <a:buNone/>
            </a:pPr>
            <a:r>
              <a:rPr lang="en" sz="1200" b="1">
                <a:solidFill>
                  <a:schemeClr val="dk2"/>
                </a:solidFill>
                <a:highlight>
                  <a:srgbClr val="FFFFFF"/>
                </a:highlight>
              </a:rPr>
              <a:t>Discussions </a:t>
            </a:r>
            <a:r>
              <a:rPr lang="en" sz="1200">
                <a:solidFill>
                  <a:srgbClr val="666666"/>
                </a:solidFill>
                <a:highlight>
                  <a:srgbClr val="FFFFFF"/>
                </a:highlight>
              </a:rPr>
              <a:t>to overcome stigma </a:t>
            </a:r>
            <a:endParaRPr sz="1200">
              <a:solidFill>
                <a:schemeClr val="dk2"/>
              </a:solidFill>
              <a:highlight>
                <a:srgbClr val="FFFFFF"/>
              </a:highlight>
            </a:endParaRPr>
          </a:p>
          <a:p>
            <a:pPr marL="0" lvl="0" indent="0" algn="l" rtl="0">
              <a:lnSpc>
                <a:spcPct val="115000"/>
              </a:lnSpc>
              <a:spcBef>
                <a:spcPts val="0"/>
              </a:spcBef>
              <a:spcAft>
                <a:spcPts val="0"/>
              </a:spcAft>
              <a:buNone/>
            </a:pPr>
            <a:r>
              <a:rPr lang="en" sz="1200" b="1">
                <a:solidFill>
                  <a:schemeClr val="dk2"/>
                </a:solidFill>
                <a:highlight>
                  <a:srgbClr val="FFFFFF"/>
                </a:highlight>
              </a:rPr>
              <a:t>Inclusive healthcare</a:t>
            </a:r>
            <a:r>
              <a:rPr lang="en" sz="1200">
                <a:solidFill>
                  <a:schemeClr val="dk2"/>
                </a:solidFill>
                <a:highlight>
                  <a:srgbClr val="FFFFFF"/>
                </a:highlight>
              </a:rPr>
              <a:t> </a:t>
            </a:r>
            <a:r>
              <a:rPr lang="en" sz="1200">
                <a:solidFill>
                  <a:srgbClr val="666666"/>
                </a:solidFill>
                <a:highlight>
                  <a:srgbClr val="FFFFFF"/>
                </a:highlight>
              </a:rPr>
              <a:t>plans to cover mental health</a:t>
            </a:r>
            <a:endParaRPr sz="1200">
              <a:solidFill>
                <a:srgbClr val="666666"/>
              </a:solidFill>
              <a:highlight>
                <a:srgbClr val="FFFFFF"/>
              </a:highlight>
            </a:endParaRPr>
          </a:p>
          <a:p>
            <a:pPr marL="0" lvl="0" indent="0" algn="l" rtl="0">
              <a:lnSpc>
                <a:spcPct val="115000"/>
              </a:lnSpc>
              <a:spcBef>
                <a:spcPts val="0"/>
              </a:spcBef>
              <a:spcAft>
                <a:spcPts val="0"/>
              </a:spcAft>
              <a:buNone/>
            </a:pPr>
            <a:r>
              <a:rPr lang="en" sz="1200" b="1">
                <a:solidFill>
                  <a:schemeClr val="dk2"/>
                </a:solidFill>
                <a:highlight>
                  <a:srgbClr val="FFFFFF"/>
                </a:highlight>
              </a:rPr>
              <a:t>Awareness </a:t>
            </a:r>
            <a:r>
              <a:rPr lang="en" sz="1200">
                <a:solidFill>
                  <a:srgbClr val="666666"/>
                </a:solidFill>
                <a:highlight>
                  <a:srgbClr val="FFFFFF"/>
                </a:highlight>
              </a:rPr>
              <a:t>of issues and </a:t>
            </a:r>
            <a:r>
              <a:rPr lang="en" sz="1200" b="1">
                <a:solidFill>
                  <a:schemeClr val="dk2"/>
                </a:solidFill>
                <a:highlight>
                  <a:srgbClr val="FFFFFF"/>
                </a:highlight>
              </a:rPr>
              <a:t>help resources</a:t>
            </a:r>
            <a:endParaRPr sz="1200" b="1">
              <a:solidFill>
                <a:schemeClr val="dk2"/>
              </a:solidFill>
              <a:highlight>
                <a:srgbClr val="FFFFFF"/>
              </a:highlight>
            </a:endParaRPr>
          </a:p>
          <a:p>
            <a:pPr marL="0" lvl="0" indent="0" algn="l" rtl="0">
              <a:lnSpc>
                <a:spcPct val="115000"/>
              </a:lnSpc>
              <a:spcBef>
                <a:spcPts val="0"/>
              </a:spcBef>
              <a:spcAft>
                <a:spcPts val="0"/>
              </a:spcAft>
              <a:buNone/>
            </a:pPr>
            <a:r>
              <a:rPr lang="en" sz="1200" b="1">
                <a:solidFill>
                  <a:schemeClr val="dk2"/>
                </a:solidFill>
                <a:highlight>
                  <a:srgbClr val="FFFFFF"/>
                </a:highlight>
              </a:rPr>
              <a:t>Leave policies</a:t>
            </a:r>
            <a:r>
              <a:rPr lang="en" sz="1200">
                <a:solidFill>
                  <a:srgbClr val="666666"/>
                </a:solidFill>
                <a:highlight>
                  <a:srgbClr val="FFFFFF"/>
                </a:highlight>
              </a:rPr>
              <a:t> for mental wellbeing</a:t>
            </a:r>
            <a:endParaRPr sz="1200">
              <a:solidFill>
                <a:srgbClr val="666666"/>
              </a:solidFill>
              <a:highlight>
                <a:srgbClr val="FFFFFF"/>
              </a:highlight>
            </a:endParaRPr>
          </a:p>
          <a:p>
            <a:pPr marL="0" lvl="0" indent="0" algn="l" rtl="0">
              <a:lnSpc>
                <a:spcPct val="115000"/>
              </a:lnSpc>
              <a:spcBef>
                <a:spcPts val="0"/>
              </a:spcBef>
              <a:spcAft>
                <a:spcPts val="0"/>
              </a:spcAft>
              <a:buNone/>
            </a:pPr>
            <a:r>
              <a:rPr lang="en" sz="1200" b="1">
                <a:solidFill>
                  <a:schemeClr val="dk2"/>
                </a:solidFill>
                <a:highlight>
                  <a:srgbClr val="FFFFFF"/>
                </a:highlight>
              </a:rPr>
              <a:t>Sustainable work environment</a:t>
            </a:r>
            <a:endParaRPr sz="1200" b="1">
              <a:solidFill>
                <a:schemeClr val="dk2"/>
              </a:solidFill>
              <a:highlight>
                <a:srgbClr val="FFFFFF"/>
              </a:highlight>
            </a:endParaRPr>
          </a:p>
          <a:p>
            <a:pPr marL="0" lvl="0" indent="0" algn="l" rtl="0">
              <a:lnSpc>
                <a:spcPct val="115000"/>
              </a:lnSpc>
              <a:spcBef>
                <a:spcPts val="0"/>
              </a:spcBef>
              <a:spcAft>
                <a:spcPts val="0"/>
              </a:spcAft>
              <a:buNone/>
            </a:pPr>
            <a:r>
              <a:rPr lang="en" sz="1200" b="1">
                <a:solidFill>
                  <a:schemeClr val="dk2"/>
                </a:solidFill>
                <a:highlight>
                  <a:srgbClr val="FFFFFF"/>
                </a:highlight>
              </a:rPr>
              <a:t>Timely surveys</a:t>
            </a:r>
            <a:r>
              <a:rPr lang="en" sz="1200">
                <a:solidFill>
                  <a:srgbClr val="666666"/>
                </a:solidFill>
                <a:highlight>
                  <a:srgbClr val="FFFFFF"/>
                </a:highlight>
              </a:rPr>
              <a:t> to assess the situation</a:t>
            </a:r>
            <a:endParaRPr sz="1200">
              <a:solidFill>
                <a:srgbClr val="666666"/>
              </a:solidFill>
              <a:highlight>
                <a:srgbClr val="FFFFFF"/>
              </a:highlight>
            </a:endParaRPr>
          </a:p>
          <a:p>
            <a:pPr marL="0" lvl="0" indent="0" algn="l" rtl="0">
              <a:lnSpc>
                <a:spcPct val="100000"/>
              </a:lnSpc>
              <a:spcBef>
                <a:spcPts val="0"/>
              </a:spcBef>
              <a:spcAft>
                <a:spcPts val="0"/>
              </a:spcAft>
              <a:buNone/>
            </a:pPr>
            <a:endParaRPr sz="1400">
              <a:solidFill>
                <a:srgbClr val="666666"/>
              </a:solidFill>
              <a:highlight>
                <a:srgbClr val="FFFFFF"/>
              </a:highlight>
            </a:endParaRPr>
          </a:p>
          <a:p>
            <a:pPr marL="0" lvl="0" indent="0" algn="l" rtl="0">
              <a:lnSpc>
                <a:spcPct val="100000"/>
              </a:lnSpc>
              <a:spcBef>
                <a:spcPts val="0"/>
              </a:spcBef>
              <a:spcAft>
                <a:spcPts val="0"/>
              </a:spcAft>
              <a:buNone/>
            </a:pPr>
            <a:endParaRPr sz="1400">
              <a:solidFill>
                <a:srgbClr val="666666"/>
              </a:solidFill>
              <a:highlight>
                <a:srgbClr val="FFFFFF"/>
              </a:highlight>
            </a:endParaRPr>
          </a:p>
          <a:p>
            <a:pPr marL="0" lvl="0" indent="0" algn="l" rtl="0">
              <a:lnSpc>
                <a:spcPct val="100000"/>
              </a:lnSpc>
              <a:spcBef>
                <a:spcPts val="0"/>
              </a:spcBef>
              <a:spcAft>
                <a:spcPts val="0"/>
              </a:spcAft>
              <a:buNone/>
            </a:pPr>
            <a:endParaRPr sz="1400" b="1">
              <a:solidFill>
                <a:srgbClr val="666666"/>
              </a:solidFill>
              <a:highlight>
                <a:srgbClr val="FFFFFF"/>
              </a:highlight>
            </a:endParaRPr>
          </a:p>
          <a:p>
            <a:pPr marL="0" lvl="0" indent="0" algn="l" rtl="0">
              <a:lnSpc>
                <a:spcPct val="100000"/>
              </a:lnSpc>
              <a:spcBef>
                <a:spcPts val="0"/>
              </a:spcBef>
              <a:spcAft>
                <a:spcPts val="0"/>
              </a:spcAft>
              <a:buNone/>
            </a:pPr>
            <a:endParaRPr sz="1400">
              <a:solidFill>
                <a:srgbClr val="666666"/>
              </a:solidFill>
              <a:highlight>
                <a:srgbClr val="FFFFFF"/>
              </a:highlight>
            </a:endParaRPr>
          </a:p>
          <a:p>
            <a:pPr marL="0" lvl="0" indent="0" algn="l" rtl="0">
              <a:lnSpc>
                <a:spcPct val="100000"/>
              </a:lnSpc>
              <a:spcBef>
                <a:spcPts val="0"/>
              </a:spcBef>
              <a:spcAft>
                <a:spcPts val="0"/>
              </a:spcAft>
              <a:buNone/>
            </a:pPr>
            <a:endParaRPr sz="1400">
              <a:solidFill>
                <a:srgbClr val="666666"/>
              </a:solidFill>
              <a:highlight>
                <a:srgbClr val="FFFFFF"/>
              </a:highlight>
            </a:endParaRPr>
          </a:p>
        </p:txBody>
      </p:sp>
      <p:sp>
        <p:nvSpPr>
          <p:cNvPr id="137" name="Google Shape;137;p21"/>
          <p:cNvSpPr txBox="1"/>
          <p:nvPr/>
        </p:nvSpPr>
        <p:spPr>
          <a:xfrm>
            <a:off x="6237000" y="4852200"/>
            <a:ext cx="2577000" cy="17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900">
                <a:solidFill>
                  <a:srgbClr val="999999"/>
                </a:solidFill>
                <a:latin typeface="Proxima Nova"/>
                <a:ea typeface="Proxima Nova"/>
                <a:cs typeface="Proxima Nova"/>
                <a:sym typeface="Proxima Nova"/>
              </a:rPr>
              <a:t>Image designed by rawpixel.com / </a:t>
            </a:r>
            <a:r>
              <a:rPr lang="en" sz="900" u="sng">
                <a:solidFill>
                  <a:srgbClr val="1155CC"/>
                </a:solidFill>
                <a:latin typeface="Proxima Nova"/>
                <a:ea typeface="Proxima Nova"/>
                <a:cs typeface="Proxima Nova"/>
                <a:sym typeface="Proxima Nova"/>
                <a:hlinkClick r:id="rId4">
                  <a:extLst>
                    <a:ext uri="{A12FA001-AC4F-418D-AE19-62706E023703}">
                      <ahyp:hlinkClr xmlns:ahyp="http://schemas.microsoft.com/office/drawing/2018/hyperlinkcolor" val="tx"/>
                    </a:ext>
                  </a:extLst>
                </a:hlinkClick>
              </a:rPr>
              <a:t>Freepik</a:t>
            </a:r>
            <a:endParaRPr sz="900">
              <a:solidFill>
                <a:srgbClr val="1155CC"/>
              </a:solidFill>
              <a:latin typeface="Proxima Nova"/>
              <a:ea typeface="Proxima Nova"/>
              <a:cs typeface="Proxima Nova"/>
              <a:sym typeface="Proxima Nova"/>
            </a:endParaRPr>
          </a:p>
        </p:txBody>
      </p:sp>
      <p:sp>
        <p:nvSpPr>
          <p:cNvPr id="138" name="Google Shape;138;p21"/>
          <p:cNvSpPr txBox="1"/>
          <p:nvPr/>
        </p:nvSpPr>
        <p:spPr>
          <a:xfrm>
            <a:off x="4909150" y="383825"/>
            <a:ext cx="3904800" cy="56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2"/>
                </a:solidFill>
                <a:latin typeface="Comfortaa"/>
                <a:ea typeface="Comfortaa"/>
                <a:cs typeface="Comfortaa"/>
                <a:sym typeface="Comfortaa"/>
              </a:rPr>
              <a:t>LET’S TALK BEFORE IT’S TOO LATE</a:t>
            </a:r>
            <a:endParaRPr sz="1600" b="1">
              <a:solidFill>
                <a:schemeClr val="lt2"/>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902</Words>
  <Application>Microsoft Office PowerPoint</Application>
  <PresentationFormat>On-screen Show (16:9)</PresentationFormat>
  <Paragraphs>160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Comfortaa</vt:lpstr>
      <vt:lpstr>Roboto</vt:lpstr>
      <vt:lpstr>Arial</vt:lpstr>
      <vt:lpstr>Proxima Nova</vt:lpstr>
      <vt:lpstr>Spearmint</vt:lpstr>
      <vt:lpstr>MENTAL HEALTH IN TECH INDUSTRY An Exploratory Data Analysis</vt:lpstr>
      <vt:lpstr>Motivation  Personal 2020 Goal: Mental Health &amp; Emotional Wellbeing Awareness  Work life in tech is increasingly stressful and competitive  Stigma associated is often exacerbated in tech where your “brain” is considered your greatest asset [1]  51% of people in tech diagnosed with mental health disorders according to OSMI [2]  CDC estimates that depression causes 200 million lost workdays each year at a cost to employers ranging from $17 to $44 billion dollars (USD) [3]  Pressing need to spread awareness, share experiences and drive change in our community     References cited in speaker notes below </vt:lpstr>
      <vt:lpstr>Research  Questions  What are the provisions at tech workplaces to address mental health issues in employees?   Data Source  OSMI 2019 Mental Health in Tech Survey [1]   352 respondents  82 survey questions </vt:lpstr>
      <vt:lpstr>Support for Mental Health in Tech  84% of the participants have responded with a score between 1 to 3 to indicate inadequate support 40% participants have voted for score 3 indicating moderate support Only 16% of the participants have responded with a score between 4 and 5 to indicate good support  Implications  Overall perception of support for mental health in tech is not adequate          </vt:lpstr>
      <vt:lpstr>Mental Health Issues Experienced  ~42% respondents (~147 / 352) have experienced a mental disorder in the past/at present ~30% participants (~107 / 352) have never experienced any mental illness ~29% participants (~100 / 352) are unsure if they have ever suffered from a mental disorder   Implications  More participation from employees who have faced a mental health issue/unsure could lead to bias in data  Only 30% respondents confidently claim no mental health issues - alarmingly high number of affected employees       </vt:lpstr>
      <vt:lpstr>Medical Healthcare &amp; Help Resources  Decreasing respondents at stages coverage (47%), awareness (37%), discussions (30%) and help resources (29%) Less than 50% of the participants have healthcare coverage for mental health issues and merely 30% end up getting additional help and resources Implications  Healthcare options, forums for discussions and resources to seek help are not adequate in the tech workplaces         </vt:lpstr>
      <vt:lpstr>Importance for Physical &amp; Mental Health  Importance given by employers to physical health has higher distribution between scores 5 to 10 with the peak at 5 Importance given by employers to mental health has higher distribution between scores 3 to 7 with the peak at 5  Implications  Employers do not give enough importance to mental health compared to physical health         </vt:lpstr>
      <vt:lpstr>Leave Policy for Mental Health Issues  44% respondents find it relatively easy to ask for leaves for mental health while 19% respondents find it relatively difficult 30% respondents are neutral/unaware of the difficulty they may pose while asking for time off.  Implications Leave policies around mental health issues may be in favor of the employees at many workplaces but employers may want to take more effort to improve and create awareness among employees           </vt:lpstr>
      <vt:lpstr>Conclusion  84% - inadequate support to mental health in tech 70% - may have experienced mental disorders  53% - don’t have medical coverage for mental issues 70% - don’t have forums to discuss and seek help Majority - Physical Health importance &gt;&gt; Mental Health  56% - don’t feel comfortable asking for leaves  Limitations Findings should be generalized with caution as the survey respondents may not be a fair representation of the entire population in the tech industry and workplaces  The way forward… Discussions to overcome stigma  Inclusive healthcare plans to cover mental health Awareness of issues and help resources Leave policies for mental wellbeing Sustainable work environment Timely surveys to assess the situation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IN TECH INDUSTRY An Exploratory Data Analysis</dc:title>
  <cp:lastModifiedBy>Aboli Moroney</cp:lastModifiedBy>
  <cp:revision>1</cp:revision>
  <dcterms:modified xsi:type="dcterms:W3CDTF">2020-12-07T02:38:44Z</dcterms:modified>
</cp:coreProperties>
</file>