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72a2516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72a2516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7478ad7cc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7478ad7c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7478ad7c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7478ad7c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7478ad7cc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7478ad7c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7478ad7cc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7478ad7cc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7478ad7cc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7478ad7c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74d8b21c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74d8b21c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74d8b21c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74d8b21c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7478ad7c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7478ad7c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7478ad7cc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7478ad7cc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7478ad7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7478ad7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722974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722974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722974748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722974748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72297474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72297474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7229747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7229747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72297474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72297474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722974748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72297474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72297474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72297474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722974748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b722974748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7478ad7c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7478ad7c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74d8b21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74d8b21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7478ad7c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7478ad7c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7478ad7c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7478ad7c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7478ad7c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7478ad7c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7478ad7c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7478ad7c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72a2516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72a2516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rxiv.org/abs/2005.14214" TargetMode="External"/><Relationship Id="rId4" Type="http://schemas.openxmlformats.org/officeDocument/2006/relationships/hyperlink" Target="https://openaccess.thecvf.com/content/CVPR2023W/NTIRE/papers/Seizinger_Efficient_Multi-Lens_Bokeh_Effect_Rendering_and_Transformation_CVPRW_2023_paper.pdf" TargetMode="External"/><Relationship Id="rId5" Type="http://schemas.openxmlformats.org/officeDocument/2006/relationships/hyperlink" Target="https://arxiv.org/abs/2011.02242" TargetMode="External"/><Relationship Id="rId6" Type="http://schemas.openxmlformats.org/officeDocument/2006/relationships/hyperlink" Target="https://web.stanford.edu/class/ee368/Project_Autumn_1617/Reports/report_gong_liu_vukkadala.pdf" TargetMode="External"/><Relationship Id="rId7" Type="http://schemas.openxmlformats.org/officeDocument/2006/relationships/hyperlink" Target="https://people.csail.mit.edu/alevin/papers/Matting-Levin-Lischinski-Weiss-CVPR06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Computational Geometry for Bokeh Effect Generation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Fundamentals of Computer Vision Project Presentation, Fall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77750" y="3515900"/>
            <a:ext cx="80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1200">
                <a:solidFill>
                  <a:schemeClr val="dk2"/>
                </a:solidFill>
              </a:rPr>
              <a:t>Abolfazl Eshagh, Mohammad Yousef Najafi, Sina Imani, Mohammad Bagher Soltani, </a:t>
            </a:r>
            <a:r>
              <a:rPr lang="fa" sz="1200">
                <a:solidFill>
                  <a:schemeClr val="dk2"/>
                </a:solidFill>
              </a:rPr>
              <a:t>Alireza Alipanah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77750" y="3885200"/>
            <a:ext cx="676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1200">
                <a:solidFill>
                  <a:schemeClr val="dk2"/>
                </a:solidFill>
              </a:rPr>
              <a:t>Prof. Kasaei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1200">
                <a:solidFill>
                  <a:schemeClr val="dk2"/>
                </a:solidFill>
              </a:rPr>
              <a:t>Supervisor: Vida Ramezanian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1106574" y="158375"/>
            <a:ext cx="7214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 sz="3500"/>
              <a:t>Steps of EBokehNet method</a:t>
            </a:r>
            <a:endParaRPr sz="3500"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126" y="826475"/>
            <a:ext cx="7715823" cy="419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5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a" sz="1920"/>
              <a:t>BGGAN: Bokeh-Glass Generative Adversarial Network for Rendering Realistic Bokeh</a:t>
            </a:r>
            <a:endParaRPr sz="1920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Achieves state-of-the-art performance on AIM 2020 Bokeh Challenge.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The first GAN-based method for synthetic bokeh effect rendering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Proposes a novel generator called Glass-Net, which generates bokeh images not relying on complex hardware.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The proposed BGGAN uses multiple PatchGAN discriminators operating on different patch sizes as a multi-scale discriminator to adversarially train the GlassNet generator to improve results across both local details and global image coherence.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It uses a weighted combination of pixel-level losses like L1 and SSIM along with perceptual losses from VGGNet and adversarial losses from the discriminator to optimize the GlassNet generator.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9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a" sz="1920"/>
              <a:t>Using Depth Mapping to realize Bokeh effect with a single camera Android device</a:t>
            </a:r>
            <a:endParaRPr sz="1920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uses operators supported by tflite framework to reimplement IN to make sure all of the model operations compute on smartphone GPU.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525" y="1856350"/>
            <a:ext cx="4730951" cy="319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a" sz="2020"/>
              <a:t>A Closed Form Solution to Natural Image Matting</a:t>
            </a:r>
            <a:endParaRPr sz="2020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A</a:t>
            </a:r>
            <a:r>
              <a:rPr lang="fa"/>
              <a:t>uthored by Anat Levin, Dani Lischinski, and Yair Weiss from the School of Computer Science and Engineering, Hebrew University.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Interactive digital matting is the process of extracting a foreground object from an image based on limited user input.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We must estimate the foreground and the background colors, as well as the foreground opacity (“alpha matte”) from a single color measurement.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fa" sz="2020"/>
              <a:t>A Closed Form Solution to Natural Image Matting - Cont.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The color of the i-th pixel is a linear combination of the corresponding foreground and background colors: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a"/>
              <a:t>α_i is the pixel’s foreground opacity, all quantities on the right hand side of the equation are unknown.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a"/>
              <a:t>Goal is to find α, a and b minimizing the cost function: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675" y="1745225"/>
            <a:ext cx="330265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950" y="3424675"/>
            <a:ext cx="4836100" cy="82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455"/>
              <a:buFont typeface="Arial"/>
              <a:buNone/>
            </a:pPr>
            <a:r>
              <a:rPr lang="fa" sz="2020"/>
              <a:t>A Closed Form Solution to Natural Image Matting - Cont.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The matting Laplacian matrix L is a symmetric positive definite matrix. This matrix may also be written as L = D−W, where D is a diagonal matrix D(i,i) = ∑jW(i, j) and W is a symmetric matrix, whose off-diagonal entries are defined by: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2171700"/>
            <a:ext cx="69246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455"/>
              <a:buFont typeface="Arial"/>
              <a:buNone/>
            </a:pPr>
            <a:r>
              <a:rPr lang="fa" sz="2020"/>
              <a:t>Alpha Matte as A Local Linear Combination of the Image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The underlying idea proposed by Levin et al is to represent the alpha values as locally a linear combination of image intensity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13" y="2181251"/>
            <a:ext cx="7967876" cy="41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455"/>
              <a:buFont typeface="Arial"/>
              <a:buNone/>
            </a:pPr>
            <a:r>
              <a:rPr lang="fa" sz="2020"/>
              <a:t>Defocus </a:t>
            </a:r>
            <a:r>
              <a:rPr lang="fa" sz="2020"/>
              <a:t>as A Local Linear Combination of the Image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1239225" y="1091525"/>
            <a:ext cx="62169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1800">
                <a:solidFill>
                  <a:schemeClr val="dk2"/>
                </a:solidFill>
              </a:rPr>
              <a:t>Alpha 					&lt;-&gt;		Defocus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1800">
                <a:solidFill>
                  <a:schemeClr val="dk2"/>
                </a:solidFill>
              </a:rPr>
              <a:t>Confident Pixels			&lt;-&gt;		Edge Pixels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1800">
                <a:solidFill>
                  <a:schemeClr val="dk2"/>
                </a:solidFill>
              </a:rPr>
              <a:t>Prior Values				&lt;-&gt;		Sparse Defocus Map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0825" y="2571739"/>
            <a:ext cx="9143999" cy="1339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>
                <a:solidFill>
                  <a:schemeClr val="lt1"/>
                </a:solidFill>
              </a:rPr>
              <a:t>Implementation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1285050" y="4361425"/>
            <a:ext cx="657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 sz="1800">
                <a:solidFill>
                  <a:schemeClr val="lt1"/>
                </a:solidFill>
              </a:rPr>
              <a:t>16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Implementation - Idea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Based on paper 4.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W</a:t>
            </a:r>
            <a:r>
              <a:rPr lang="fa"/>
              <a:t>e use Computational Geometry methods to generate Bokeh Effect.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The main idea is to use Depth Mapping to generate Bokeh Effect.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Table of Contents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873525" y="2021475"/>
            <a:ext cx="35658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a" sz="1600"/>
              <a:t>What is Bokeh Effect?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a" sz="1600"/>
              <a:t>Literature Review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a" sz="1600"/>
              <a:t>Implementation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a" sz="1600"/>
              <a:t>References</a:t>
            </a:r>
            <a:endParaRPr b="1" sz="1600"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088925" y="2021475"/>
            <a:ext cx="10767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1600"/>
              <a:t>1</a:t>
            </a:r>
            <a:endParaRPr b="1" sz="1600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a" sz="1600"/>
              <a:t>3</a:t>
            </a:r>
            <a:endParaRPr b="1" sz="1600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a" sz="1600"/>
              <a:t>16</a:t>
            </a:r>
            <a:endParaRPr b="1" sz="1600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a" sz="1600"/>
              <a:t>24</a:t>
            </a:r>
            <a:endParaRPr b="1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Implementation - Procedure</a:t>
            </a:r>
            <a:endParaRPr/>
          </a:p>
        </p:txBody>
      </p:sp>
      <p:grpSp>
        <p:nvGrpSpPr>
          <p:cNvPr id="183" name="Google Shape;183;p32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84" name="Google Shape;184;p32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Gradient Ratio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32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Calculate the gradients in vertical and horizontal directions and compute the magnitude of the gradient in the first (original in method 1) and the second re-blurred images. Then calculate the ratio of the second gradient by the first gradient. Use median blur to reduce noise.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32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87" name="Google Shape;187;p32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Sparse Defocus Map Generation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32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" sz="1100">
                  <a:latin typeface="Roboto"/>
                  <a:ea typeface="Roboto"/>
                  <a:cs typeface="Roboto"/>
                  <a:sym typeface="Roboto"/>
                </a:rPr>
                <a:t>Perform canny edge detection on the original image. Then compute the sparse defocus by calculating the estimated original blur sigma at edge pixel.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" name="Google Shape;189;p32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190" name="Google Shape;190;p32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Sparse Defocus Map Propagation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32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" sz="1100">
                  <a:latin typeface="Roboto"/>
                  <a:ea typeface="Roboto"/>
                  <a:cs typeface="Roboto"/>
                  <a:sym typeface="Roboto"/>
                </a:rPr>
                <a:t>Many pixels in the sparse defocus map are NaN. Use NaN in-paint interpolation to fill these values.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32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93" name="Google Shape;193;p32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Bokeh Effect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32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" sz="1100">
                  <a:latin typeface="Roboto"/>
                  <a:ea typeface="Roboto"/>
                  <a:cs typeface="Roboto"/>
                  <a:sym typeface="Roboto"/>
                </a:rPr>
                <a:t>Use a threshold to compute the foreground and background masks from the matte. Then, apply gaussian blurring on the background and merge the two sections.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5" name="Google Shape;195;p32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196" name="Google Shape;196;p32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Full Defocus Map with Matting Laplacian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32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" sz="1100">
                  <a:latin typeface="Roboto"/>
                  <a:ea typeface="Roboto"/>
                  <a:cs typeface="Roboto"/>
                  <a:sym typeface="Roboto"/>
                </a:rPr>
                <a:t>Apply matting laplacian to estimate the transparency mask ⍺ (matte).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902" y="896424"/>
            <a:ext cx="5898175" cy="38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25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Sigma Estimation Candidates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559950"/>
            <a:ext cx="756285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Foreground and Background Masks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Implementation - Results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50" y="1102725"/>
            <a:ext cx="7859301" cy="17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950" y="2983000"/>
            <a:ext cx="7774700" cy="18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Implementation - Results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8" y="1513950"/>
            <a:ext cx="8830624" cy="28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Implementation - Results</a:t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75" y="1558825"/>
            <a:ext cx="8836451" cy="2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Implementation: Libraries Used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OpenCV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SciPy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Scikit-Image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Matplotlib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References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u="sng">
                <a:solidFill>
                  <a:schemeClr val="hlink"/>
                </a:solidFill>
                <a:hlinkClick r:id="rId3"/>
              </a:rPr>
              <a:t>Depth-aware Blending of Smoothed Images for Bokeh Effect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u="sng">
                <a:solidFill>
                  <a:schemeClr val="hlink"/>
                </a:solidFill>
                <a:hlinkClick r:id="rId4"/>
              </a:rPr>
              <a:t>Efficient Multi-Lens Bokeh Effect Rendering and 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u="sng">
                <a:solidFill>
                  <a:schemeClr val="hlink"/>
                </a:solidFill>
                <a:hlinkClick r:id="rId5"/>
              </a:rPr>
              <a:t>BGGAN: Bokeh-Glass Generative Adversarial Network for Rendering Realistic Bokeh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u="sng">
                <a:solidFill>
                  <a:schemeClr val="hlink"/>
                </a:solidFill>
                <a:hlinkClick r:id="rId6"/>
              </a:rPr>
              <a:t>Using Depth Mapping to realize Bokeh effect with a single camera Android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 u="sng">
                <a:solidFill>
                  <a:schemeClr val="hlink"/>
                </a:solidFill>
                <a:hlinkClick r:id="rId7"/>
              </a:rPr>
              <a:t>A Closed Form Solution to Natural Image Matting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What is Bokeh Effect?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Bokeh is the shallow-depth of field effect which blurs the background of portrait photos (typically) to bring emphasis to the subject in the foreground.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U</a:t>
            </a:r>
            <a:r>
              <a:rPr lang="fa"/>
              <a:t>sed in photography to capture images where the closer objects look sharp and everything else stays out-of-focus.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 Most of the modern cameras can take bokeh images with the help of a good auto-focus hardware.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For cameras without a good auto-focus hardware, we have to rely on software to generate bokeh images.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Bokeh Effect - Example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188" y="1095275"/>
            <a:ext cx="22476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>
                <a:solidFill>
                  <a:schemeClr val="lt1"/>
                </a:solidFill>
              </a:rPr>
              <a:t>Literature Review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077800" y="4420125"/>
            <a:ext cx="49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 sz="1800">
                <a:solidFill>
                  <a:schemeClr val="lt1"/>
                </a:solidFill>
              </a:rPr>
              <a:t>3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Literature Review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Reviewed 5 papers.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There are multiple works using Deep Learning methods to generate Bokeh Effect.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Only few mentionable works use Computational Geometry methods and get actual good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Our work is based on Paper 4(explained in slide 11).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a"/>
              <a:t>We will give a brief summary of each in this presentation in order to manage time. For more details refer to project-report.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4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1950"/>
              <a:t>Depth-aware Blending of Smoothed Images for Bokeh Effect Generation</a:t>
            </a:r>
            <a:endParaRPr sz="195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a"/>
              <a:t>A</a:t>
            </a:r>
            <a:r>
              <a:rPr lang="fa"/>
              <a:t>uthored by Saikat Duttaa from the Indian Institute of Technology Madras, Chennai, PIN-600036, India.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a"/>
              <a:t>The original image and different versions of smoothed images are blended to generate the bokeh effect with the help of a monocular depth estimation network.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a"/>
              <a:t>The encoder part of this network consists of a series of convolutional modules (which is a variant of inception module) and downsampling.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a"/>
              <a:t>In the decoder part, there is a series of convolutional modules and upsampling with skip connections that add back features from higher resolution in between.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a" sz="1835"/>
              <a:t>Depth-aware Blending of Smoothed Images for Bokeh Effect Generation - Cont.</a:t>
            </a:r>
            <a:endParaRPr sz="242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The depth-of-field image can be a weighted sum of the original image and differently smoothed versions of the original image: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a"/>
              <a:t>I_org is the original image, B(I_org, k_i) is image I_org smoothed by blur kernel of size k_i ×k_i, such that for each pixel position (x, y):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00" y="1898250"/>
            <a:ext cx="55054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050" y="3647950"/>
            <a:ext cx="19240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11700" y="446710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a" sz="1800">
                <a:solidFill>
                  <a:schemeClr val="dk2"/>
                </a:solidFill>
              </a:rPr>
              <a:t>The weights W_i are predicted with the help of a neural network.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311700" y="393250"/>
            <a:ext cx="8520600" cy="6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a" sz="2180"/>
              <a:t>Efficient Multi-Lens Bokeh Effect Rendering and Transformation</a:t>
            </a:r>
            <a:endParaRPr sz="2180"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6650" y="1526375"/>
            <a:ext cx="9212100" cy="1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fa" sz="1410"/>
              <a:t>They design their network EBokehNet for Bokeh effect rendering and transformation considering the</a:t>
            </a:r>
            <a:endParaRPr sz="14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fa" sz="1410"/>
              <a:t>following desired features:</a:t>
            </a:r>
            <a:endParaRPr sz="14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fa" sz="1410"/>
              <a:t> (i) the network should allow control of the strength and style of the Bokeh</a:t>
            </a:r>
            <a:endParaRPr sz="14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fa" sz="1410"/>
              <a:t>effect. This is fundamental to tackle the novel Bokeh Effect Transformation task. </a:t>
            </a:r>
            <a:endParaRPr sz="14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fa" sz="1410"/>
              <a:t>(ii) The model must</a:t>
            </a:r>
            <a:endParaRPr sz="14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fa" sz="1410"/>
              <a:t>be efficient in order to be usable. To achieve this, they adopt the already efficient NAFNet architecture</a:t>
            </a:r>
            <a:endParaRPr sz="14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fa" sz="1410"/>
              <a:t>and simplify it further by reducing the number of encoder-decoder blocks.</a:t>
            </a:r>
            <a:endParaRPr sz="14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fa" sz="1410"/>
              <a:t>(iii) The model should be</a:t>
            </a:r>
            <a:endParaRPr sz="14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fa" sz="1410"/>
              <a:t>able to render or convert the Bokeh effect of one lens to the effect of another lens without modifying</a:t>
            </a:r>
            <a:endParaRPr sz="14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fa" sz="1410"/>
              <a:t>the sharp foreground regions in the image.</a:t>
            </a:r>
            <a:endParaRPr sz="14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