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9" r:id="rId2"/>
    <p:sldId id="257" r:id="rId3"/>
    <p:sldId id="2028" r:id="rId4"/>
    <p:sldId id="258" r:id="rId5"/>
    <p:sldId id="2037" r:id="rId6"/>
    <p:sldId id="265" r:id="rId7"/>
    <p:sldId id="2040" r:id="rId8"/>
    <p:sldId id="2041" r:id="rId9"/>
    <p:sldId id="2043" r:id="rId10"/>
    <p:sldId id="2039" r:id="rId11"/>
    <p:sldId id="2032" r:id="rId12"/>
    <p:sldId id="2034" r:id="rId13"/>
    <p:sldId id="2038" r:id="rId14"/>
    <p:sldId id="2030" r:id="rId15"/>
    <p:sldId id="2035" r:id="rId16"/>
    <p:sldId id="2036" r:id="rId17"/>
    <p:sldId id="262" r:id="rId18"/>
    <p:sldId id="20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18" autoAdjust="0"/>
    <p:restoredTop sz="76090"/>
  </p:normalViewPr>
  <p:slideViewPr>
    <p:cSldViewPr snapToGrid="0">
      <p:cViewPr varScale="1">
        <p:scale>
          <a:sx n="62" d="100"/>
          <a:sy n="62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0DCFD-12E7-439A-9D9A-52212E06E578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B2C8-CD3B-4701-B2B9-4F725AF39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6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concrete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34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5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code to have on doc cam and talk through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51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code to have on doc cam and talk through line by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19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concrete example? Optional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concrete example or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concrete example or optional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concrete example or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5B2C8-CD3B-4701-B2B9-4F725AF39E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5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78135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542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B3846-F498-4BC4-8207-51F9BA99105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508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F2066-3751-48E9-81D4-83CF32DF562B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F94EF-E608-4153-A628-71E22B3513A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504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9891"/>
            <a:ext cx="10972800" cy="4596273"/>
          </a:xfrm>
        </p:spPr>
        <p:txBody>
          <a:bodyPr/>
          <a:lstStyle>
            <a:lvl2pPr>
              <a:defRPr>
                <a:solidFill>
                  <a:srgbClr val="333333">
                    <a:alpha val="75000"/>
                  </a:srgbClr>
                </a:solidFill>
              </a:defRPr>
            </a:lvl2pPr>
            <a:lvl3pPr>
              <a:defRPr>
                <a:solidFill>
                  <a:srgbClr val="333333">
                    <a:alpha val="75000"/>
                  </a:srgbClr>
                </a:solidFill>
              </a:defRPr>
            </a:lvl3pPr>
            <a:lvl4pPr>
              <a:defRPr>
                <a:solidFill>
                  <a:srgbClr val="333333">
                    <a:alpha val="75000"/>
                  </a:srgbClr>
                </a:solidFill>
              </a:defRPr>
            </a:lvl4pPr>
            <a:lvl5pPr>
              <a:defRPr>
                <a:solidFill>
                  <a:srgbClr val="333333">
                    <a:alpha val="75000"/>
                  </a:srgb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F8C20-269E-4806-BC19-BD4604CB1863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0CD3B-74B1-476A-AC8D-1A321D1CC129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3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4064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22451"/>
            <a:ext cx="5384800" cy="4603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2451"/>
            <a:ext cx="5384800" cy="4603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72B5A-3582-4EFB-AB5E-4DBA2AACAC8E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4064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5CDD9E-08AD-4FAD-8EFD-2ED9F85A41B5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5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1500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43C03-D890-4AE4-9B51-D008CF3D5EDA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3D314-3254-4487-993F-B5ED822EE23D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4AF6F-C6CD-49AF-BCB7-64A47BA6D4C5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BF495-224E-4F52-9435-B31923785147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57201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25588"/>
            <a:ext cx="10972800" cy="46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840FC3-EB74-4A26-8B45-1B4B8ABEA457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E740E92-B09B-419A-B451-02CA36FB848D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lang="en-US" sz="2100" kern="1200" dirty="0" smtClean="0">
          <a:solidFill>
            <a:srgbClr val="666666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rgbClr val="666666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rgbClr val="666666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666666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85BC39-26F8-4BC5-86C4-6727034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Week 3: libraries &amp; reading data</a:t>
            </a:r>
            <a:br>
              <a:rPr lang="en-US" b="1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5318F8-EA88-425B-AE81-34FD65293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ST 307!</a:t>
            </a:r>
          </a:p>
        </p:txBody>
      </p:sp>
    </p:spTree>
    <p:extLst>
      <p:ext uri="{BB962C8B-B14F-4D97-AF65-F5344CB8AC3E}">
        <p14:creationId xmlns:p14="http://schemas.microsoft.com/office/powerpoint/2010/main" val="61279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C149-C247-1DC8-7856-920EAB4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72BCA-2E1A-ACB4-7CF3-8E6734C22153}"/>
              </a:ext>
            </a:extLst>
          </p:cNvPr>
          <p:cNvSpPr txBox="1"/>
          <p:nvPr/>
        </p:nvSpPr>
        <p:spPr>
          <a:xfrm>
            <a:off x="609600" y="1922929"/>
            <a:ext cx="34379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Practice reading this code line by line as a sentence</a:t>
            </a:r>
          </a:p>
          <a:p>
            <a:endParaRPr lang="en-US" sz="3200" dirty="0"/>
          </a:p>
          <a:p>
            <a:r>
              <a:rPr lang="en-US" sz="3200" dirty="0"/>
              <a:t>Why is REPLACE such an important option here?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529699-7E9D-4C57-819C-2CAB78C5498E}"/>
              </a:ext>
            </a:extLst>
          </p:cNvPr>
          <p:cNvSpPr txBox="1"/>
          <p:nvPr/>
        </p:nvSpPr>
        <p:spPr>
          <a:xfrm>
            <a:off x="5498757" y="1692096"/>
            <a:ext cx="58189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881"/>
                </a:solidFill>
                <a:latin typeface="SAS Monospace" panose="020B0609020202020204" pitchFamily="49" charset="0"/>
              </a:rPr>
              <a:t>PROC IMPORT </a:t>
            </a:r>
            <a:r>
              <a:rPr lang="en-US" sz="2400" dirty="0">
                <a:solidFill>
                  <a:srgbClr val="002881"/>
                </a:solidFill>
                <a:latin typeface="SAS Monospace" panose="020B0609020202020204" pitchFamily="49" charset="0"/>
              </a:rPr>
              <a:t>DATAFILE</a:t>
            </a:r>
            <a:r>
              <a:rPr lang="en-US" sz="2400" dirty="0">
                <a:latin typeface="SAS Monospace" panose="020B0609020202020204" pitchFamily="49" charset="0"/>
              </a:rPr>
              <a:t> = refile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	</a:t>
            </a:r>
            <a:r>
              <a:rPr lang="en-US" sz="2400" dirty="0">
                <a:solidFill>
                  <a:srgbClr val="002881"/>
                </a:solidFill>
                <a:latin typeface="SAS Monospace" panose="020B0609020202020204" pitchFamily="49" charset="0"/>
              </a:rPr>
              <a:t>DBMS</a:t>
            </a:r>
            <a:r>
              <a:rPr lang="en-US" sz="2400" dirty="0">
                <a:latin typeface="SAS Monospace" panose="020B0609020202020204" pitchFamily="49" charset="0"/>
              </a:rPr>
              <a:t> = xlsx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	</a:t>
            </a:r>
            <a:r>
              <a:rPr lang="en-US" sz="2400" dirty="0">
                <a:solidFill>
                  <a:srgbClr val="002881"/>
                </a:solidFill>
                <a:latin typeface="SAS Monospace" panose="020B0609020202020204" pitchFamily="49" charset="0"/>
              </a:rPr>
              <a:t>OUT</a:t>
            </a:r>
            <a:r>
              <a:rPr lang="en-US" sz="2400" dirty="0">
                <a:latin typeface="SAS Monospace" panose="020B0609020202020204" pitchFamily="49" charset="0"/>
              </a:rPr>
              <a:t> = </a:t>
            </a:r>
            <a:r>
              <a:rPr lang="en-US" sz="2400" dirty="0" err="1">
                <a:latin typeface="SAS Monospace" panose="020B0609020202020204" pitchFamily="49" charset="0"/>
              </a:rPr>
              <a:t>work.import</a:t>
            </a:r>
            <a:endParaRPr lang="en-US" sz="2400" dirty="0">
              <a:latin typeface="SAS Monospace" panose="020B0609020202020204" pitchFamily="49" charset="0"/>
            </a:endParaRPr>
          </a:p>
          <a:p>
            <a:r>
              <a:rPr lang="en-US" sz="2400" dirty="0">
                <a:latin typeface="SAS Monospace" panose="020B0609020202020204" pitchFamily="49" charset="0"/>
              </a:rPr>
              <a:t>	replace;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	</a:t>
            </a:r>
            <a:r>
              <a:rPr lang="en-US" sz="2400" dirty="0">
                <a:solidFill>
                  <a:srgbClr val="002881"/>
                </a:solidFill>
                <a:latin typeface="SAS Monospace" panose="020B0609020202020204" pitchFamily="49" charset="0"/>
              </a:rPr>
              <a:t>GETNAMES </a:t>
            </a:r>
            <a:r>
              <a:rPr lang="en-US" sz="2400" dirty="0">
                <a:latin typeface="SAS Monospace" panose="020B0609020202020204" pitchFamily="49" charset="0"/>
              </a:rPr>
              <a:t>= yes;</a:t>
            </a:r>
          </a:p>
          <a:p>
            <a:r>
              <a:rPr lang="en-US" sz="2400" b="1" dirty="0">
                <a:solidFill>
                  <a:srgbClr val="002881"/>
                </a:solidFill>
                <a:latin typeface="SAS Monospace" panose="020B0609020202020204" pitchFamily="49" charset="0"/>
              </a:rPr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49487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242-B3B9-4CEF-8BCA-4521E4B5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3536"/>
            <a:ext cx="10972800" cy="1068387"/>
          </a:xfrm>
        </p:spPr>
        <p:txBody>
          <a:bodyPr/>
          <a:lstStyle/>
          <a:p>
            <a:r>
              <a:rPr lang="en-US" dirty="0"/>
              <a:t>Raw data &amp; SAS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D90C0-998F-096E-18A7-D7B923161711}"/>
              </a:ext>
            </a:extLst>
          </p:cNvPr>
          <p:cNvSpPr txBox="1"/>
          <p:nvPr/>
        </p:nvSpPr>
        <p:spPr>
          <a:xfrm>
            <a:off x="278045" y="1873749"/>
            <a:ext cx="11118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Raw data : unprocessed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 in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Files and Folders</a:t>
            </a:r>
            <a:endParaRPr lang="en-US" sz="2400" b="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excel(xlsx) files, txt files, csv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 files are </a:t>
            </a:r>
            <a:r>
              <a:rPr lang="en-US" sz="2400" u="sng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raw data! Extract and upload files inside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 IMPORT </a:t>
            </a: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import the raw data and create SAS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via in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Files and Folders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</a:t>
            </a:r>
            <a:endParaRPr lang="en-US" sz="2400" b="0" i="0" u="none" strike="noStrike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.sas7bdat file</a:t>
            </a:r>
            <a:endParaRPr lang="en-US" sz="2400" b="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242-B3B9-4CEF-8BCA-4521E4B5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3536"/>
            <a:ext cx="10972800" cy="1068387"/>
          </a:xfrm>
        </p:spPr>
        <p:txBody>
          <a:bodyPr/>
          <a:lstStyle/>
          <a:p>
            <a:r>
              <a:rPr lang="en-US" dirty="0"/>
              <a:t>Creating a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D90C0-998F-096E-18A7-D7B923161711}"/>
              </a:ext>
            </a:extLst>
          </p:cNvPr>
          <p:cNvSpPr txBox="1"/>
          <p:nvPr/>
        </p:nvSpPr>
        <p:spPr>
          <a:xfrm>
            <a:off x="278045" y="1873749"/>
            <a:ext cx="111185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folder in 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 Files and Folders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that folder to a library name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LIBNAME statement</a:t>
            </a:r>
            <a:endParaRPr lang="en-US" sz="2400" b="1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8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7665-0175-674D-1F78-A56C3939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14CB6C-97AD-8A05-6F6E-8D99FFF78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529891"/>
            <a:ext cx="104938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provide a designated location to store SAS datasets, allowing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access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indent="0" defTabSz="914400" eaLnBrk="0" hangingPunct="0">
              <a:spcBef>
                <a:spcPct val="0"/>
              </a:spcBef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organize your data into different libraries based on projects, departments, or any other relevant criteria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easier to find and manage.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/>
              <a:t>Libraries facilitate the </a:t>
            </a:r>
            <a:r>
              <a:rPr lang="en-US" sz="2800" b="1" dirty="0"/>
              <a:t>sharing of data </a:t>
            </a:r>
            <a:r>
              <a:rPr lang="en-US" sz="2800" dirty="0"/>
              <a:t>within a team or organization by providing a common access point.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208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242-B3B9-4CEF-8BCA-4521E4B5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3536"/>
            <a:ext cx="10972800" cy="1068387"/>
          </a:xfrm>
        </p:spPr>
        <p:txBody>
          <a:bodyPr/>
          <a:lstStyle/>
          <a:p>
            <a:r>
              <a:rPr lang="en-US" dirty="0"/>
              <a:t>SAS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D90C0-998F-096E-18A7-D7B923161711}"/>
              </a:ext>
            </a:extLst>
          </p:cNvPr>
          <p:cNvSpPr txBox="1"/>
          <p:nvPr/>
        </p:nvSpPr>
        <p:spPr>
          <a:xfrm>
            <a:off x="463826" y="1741923"/>
            <a:ext cx="1111857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 of SAS </a:t>
            </a:r>
            <a:r>
              <a:rPr lang="en-US" sz="2400" b="0" i="0" u="none" strike="noStrike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 and code</a:t>
            </a:r>
            <a:endParaRPr lang="en-US" sz="2400" b="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 library :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Work.dataset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Also the default library (if you omit the library name, it will use work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Removed when SAS is closed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Permanent library : everything else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Library.dataset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create a SAS library today in the ICA!</a:t>
            </a:r>
          </a:p>
          <a:p>
            <a:pPr lvl="1"/>
            <a:endParaRPr lang="en-US" sz="240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21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242-B3B9-4CEF-8BCA-4521E4B5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3536"/>
            <a:ext cx="10972800" cy="1068387"/>
          </a:xfrm>
        </p:spPr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D90C0-998F-096E-18A7-D7B923161711}"/>
              </a:ext>
            </a:extLst>
          </p:cNvPr>
          <p:cNvSpPr txBox="1"/>
          <p:nvPr/>
        </p:nvSpPr>
        <p:spPr>
          <a:xfrm>
            <a:off x="278045" y="1873749"/>
            <a:ext cx="111185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0" i="0" u="sng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alter the shared folder in 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 recommend creating your own folder to upload raw data and save SAS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sz="2400" b="0" i="0" u="sng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alter SASHELP library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general, we’ll use WORK library or a library that you created with LIBNAME statement. It will be clearly specified in the homework instructions, so please read it carefully.</a:t>
            </a:r>
            <a:endParaRPr lang="en-US" sz="2400" b="1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1D212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01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9C75-B02E-4A49-BC8B-64626B7F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AA7B4-CDD2-458D-8471-C9559715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Only letters, numbers, and underscores</a:t>
            </a:r>
          </a:p>
          <a:p>
            <a:r>
              <a:rPr lang="en-US" sz="2800" dirty="0"/>
              <a:t>Must begin with a letter or underscore</a:t>
            </a:r>
          </a:p>
          <a:p>
            <a:r>
              <a:rPr lang="en-US" sz="2800" dirty="0"/>
              <a:t>Datasets and variables : limited to 32 characters</a:t>
            </a:r>
          </a:p>
          <a:p>
            <a:r>
              <a:rPr lang="en-US" sz="2800" dirty="0"/>
              <a:t>Library reference and file reference : limited to 8 characters</a:t>
            </a:r>
          </a:p>
        </p:txBody>
      </p:sp>
    </p:spTree>
    <p:extLst>
      <p:ext uri="{BB962C8B-B14F-4D97-AF65-F5344CB8AC3E}">
        <p14:creationId xmlns:p14="http://schemas.microsoft.com/office/powerpoint/2010/main" val="2837360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18151"/>
            <a:ext cx="10972800" cy="1068387"/>
          </a:xfrm>
        </p:spPr>
        <p:txBody>
          <a:bodyPr/>
          <a:lstStyle/>
          <a:p>
            <a:pPr algn="ctr"/>
            <a:r>
              <a:rPr sz="8000" dirty="0"/>
              <a:t>ICA-</a:t>
            </a:r>
            <a:r>
              <a:rPr lang="en-US" sz="8000" dirty="0"/>
              <a:t>2</a:t>
            </a:r>
            <a:endParaRPr sz="8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9E8D-5DA3-7AD4-60BE-882BCFCC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35B-6AFD-F735-71FD-16CEDFCE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LIBNAME generates a nickname for a library’s path; FILENAME generates a nickname for a file’s path</a:t>
            </a:r>
          </a:p>
          <a:p>
            <a:endParaRPr lang="en-US" dirty="0"/>
          </a:p>
          <a:p>
            <a:r>
              <a:rPr lang="en-US" dirty="0"/>
              <a:t>If you want to come back to your data, it needs to be in a permanent library</a:t>
            </a:r>
          </a:p>
          <a:p>
            <a:endParaRPr lang="en-US" dirty="0"/>
          </a:p>
          <a:p>
            <a:r>
              <a:rPr lang="en-US" dirty="0"/>
              <a:t>REPLACE gives SAS that permission so it can toss out the incorrect file and replace it with the correct one. </a:t>
            </a:r>
          </a:p>
          <a:p>
            <a:endParaRPr lang="en-US" dirty="0"/>
          </a:p>
          <a:p>
            <a:r>
              <a:rPr lang="en-US" dirty="0"/>
              <a:t>To specify that a dataset is in a library we have to put the library name and a period 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– Do you have access to </a:t>
            </a:r>
            <a:r>
              <a:rPr lang="en-US" dirty="0"/>
              <a:t>SAS OnDemand</a:t>
            </a:r>
            <a:r>
              <a:rPr dirty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–  Are you enrolled in the course within SAS OnDemand?</a:t>
            </a:r>
            <a:endParaRPr dirty="0"/>
          </a:p>
          <a:p>
            <a:pPr marL="0" indent="0">
              <a:buNone/>
            </a:pPr>
            <a:r>
              <a:rPr dirty="0"/>
              <a:t>– Did you watch the required videos? (Graded)</a:t>
            </a:r>
          </a:p>
          <a:p>
            <a:pPr marL="0" indent="0">
              <a:buNone/>
            </a:pPr>
            <a:r>
              <a:rPr dirty="0"/>
              <a:t>– Did you read the guided walkthrough</a:t>
            </a:r>
            <a:r>
              <a:rPr lang="en-US" dirty="0"/>
              <a:t>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B0242-B3B9-4CEF-8BCA-4521E4B5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3536"/>
            <a:ext cx="10972800" cy="1068387"/>
          </a:xfrm>
        </p:spPr>
        <p:txBody>
          <a:bodyPr/>
          <a:lstStyle/>
          <a:p>
            <a:r>
              <a:rPr lang="en-US" dirty="0"/>
              <a:t>Recap of Week 2…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DD90C0-998F-096E-18A7-D7B923161711}"/>
              </a:ext>
            </a:extLst>
          </p:cNvPr>
          <p:cNvSpPr txBox="1"/>
          <p:nvPr/>
        </p:nvSpPr>
        <p:spPr>
          <a:xfrm>
            <a:off x="278045" y="1873749"/>
            <a:ext cx="111185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1D212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Navigate SAS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 Steps vs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D212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Programming Practices (GPP)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Header(author, date, purpose)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comment above each step (PROC, DATA)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D212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Spacing and indentation</a:t>
            </a:r>
          </a:p>
        </p:txBody>
      </p:sp>
    </p:spTree>
    <p:extLst>
      <p:ext uri="{BB962C8B-B14F-4D97-AF65-F5344CB8AC3E}">
        <p14:creationId xmlns:p14="http://schemas.microsoft.com/office/powerpoint/2010/main" val="95509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Reminder</a:t>
            </a:r>
            <a:r>
              <a:rPr lang="en-US" dirty="0"/>
              <a:t> 1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/>
              <a:t>Please use Google Chrome as your web browser for this course!</a:t>
            </a:r>
            <a:endParaRPr sz="2667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981AB-2EDD-9EB6-B604-63EF8927E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236" y="3068636"/>
            <a:ext cx="3103563" cy="310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63C5D-FF02-EDEF-3CBF-BCEA54A8C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B14F5-ED28-B43B-B000-1815C3E2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Reminder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2E20-1D83-B251-F686-EE6E08C6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sz="2667" dirty="0"/>
              <a:t>A typical week in this class will look like…</a:t>
            </a:r>
          </a:p>
          <a:p>
            <a:pPr marL="0" indent="0">
              <a:buNone/>
            </a:pPr>
            <a:r>
              <a:rPr sz="2667" dirty="0"/>
              <a:t>Week opens the Friday before</a:t>
            </a:r>
          </a:p>
          <a:p>
            <a:pPr marL="609585" indent="-609585">
              <a:buAutoNum type="arabicPeriod"/>
            </a:pPr>
            <a:r>
              <a:rPr sz="2667" dirty="0"/>
              <a:t>Read Week Overview (this unlocks content)</a:t>
            </a:r>
          </a:p>
          <a:p>
            <a:pPr marL="609585" indent="-609585">
              <a:buAutoNum type="arabicPeriod"/>
            </a:pPr>
            <a:r>
              <a:rPr sz="2667" dirty="0"/>
              <a:t>Watch lecture video(s) (graded; must be completed by Wed)</a:t>
            </a:r>
          </a:p>
          <a:p>
            <a:pPr marL="609585" indent="-609585">
              <a:buAutoNum type="arabicPeriod"/>
            </a:pPr>
            <a:r>
              <a:rPr sz="2667" dirty="0"/>
              <a:t>Read guided walkthrough</a:t>
            </a:r>
          </a:p>
          <a:p>
            <a:pPr marL="609585" indent="-609585">
              <a:buAutoNum type="arabicPeriod"/>
            </a:pPr>
            <a:r>
              <a:rPr sz="2667" b="1" dirty="0"/>
              <a:t>Participate in ICA</a:t>
            </a:r>
          </a:p>
          <a:p>
            <a:pPr marL="609585" indent="-609585">
              <a:buAutoNum type="arabicPeriod"/>
            </a:pPr>
            <a:r>
              <a:rPr sz="2667" dirty="0"/>
              <a:t>Take quiz (opens on Friday after class; due Tuesday)</a:t>
            </a:r>
          </a:p>
        </p:txBody>
      </p:sp>
    </p:spTree>
    <p:extLst>
      <p:ext uri="{BB962C8B-B14F-4D97-AF65-F5344CB8AC3E}">
        <p14:creationId xmlns:p14="http://schemas.microsoft.com/office/powerpoint/2010/main" val="150244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AEC7-50FA-CE6B-FC6B-46E6473E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100D-8535-0DD1-5274-AE82EB5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Reminder</a:t>
            </a:r>
            <a:r>
              <a:rPr lang="en-US" dirty="0"/>
              <a:t> 3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437D5-4E84-1BA2-332F-E4DA982C1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9891"/>
            <a:ext cx="10972800" cy="3103563"/>
          </a:xfrm>
        </p:spPr>
        <p:txBody>
          <a:bodyPr/>
          <a:lstStyle/>
          <a:p>
            <a:pPr marL="0" indent="0">
              <a:buNone/>
            </a:pPr>
            <a:r>
              <a:rPr lang="en-US" sz="2667" dirty="0"/>
              <a:t>Week 5 looks a little different… </a:t>
            </a:r>
          </a:p>
          <a:p>
            <a:pPr marL="0" indent="0">
              <a:buNone/>
            </a:pPr>
            <a:endParaRPr sz="2667" dirty="0"/>
          </a:p>
          <a:p>
            <a:pPr marL="609585" indent="-609585">
              <a:buAutoNum type="arabicPeriod"/>
            </a:pPr>
            <a:r>
              <a:rPr sz="2667" dirty="0"/>
              <a:t>Read Week Overview (this unlocks content)</a:t>
            </a:r>
          </a:p>
          <a:p>
            <a:pPr marL="609585" indent="-609585">
              <a:buAutoNum type="arabicPeriod"/>
            </a:pPr>
            <a:r>
              <a:rPr sz="2667" dirty="0"/>
              <a:t>Watch lecture video(s) (graded; must be completed by Wed)</a:t>
            </a:r>
          </a:p>
          <a:p>
            <a:pPr marL="609585" indent="-609585">
              <a:buAutoNum type="arabicPeriod"/>
            </a:pPr>
            <a:r>
              <a:rPr sz="2667" dirty="0"/>
              <a:t>Read guided walkthrough</a:t>
            </a:r>
          </a:p>
          <a:p>
            <a:pPr marL="609585" indent="-609585">
              <a:buAutoNum type="arabicPeriod"/>
            </a:pPr>
            <a:r>
              <a:rPr lang="en-US" sz="2667" b="1" dirty="0"/>
              <a:t>Take a 15-minute in-class quiz </a:t>
            </a:r>
            <a:r>
              <a:rPr lang="en-US" sz="2667" dirty="0"/>
              <a:t>(cumulative)</a:t>
            </a:r>
            <a:endParaRPr sz="2667" b="1" dirty="0"/>
          </a:p>
          <a:p>
            <a:pPr marL="609585" indent="-609585">
              <a:buAutoNum type="arabicPeriod"/>
            </a:pPr>
            <a:r>
              <a:rPr lang="en-US" sz="2667" b="1" dirty="0"/>
              <a:t>Work on homework after quiz</a:t>
            </a:r>
          </a:p>
          <a:p>
            <a:pPr marL="609585" indent="-609585">
              <a:buAutoNum type="arabicPeriod"/>
            </a:pPr>
            <a:endParaRPr 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A91A7-3FF4-AE1B-92AB-5268EBC9A324}"/>
              </a:ext>
            </a:extLst>
          </p:cNvPr>
          <p:cNvSpPr txBox="1"/>
          <p:nvPr/>
        </p:nvSpPr>
        <p:spPr>
          <a:xfrm>
            <a:off x="609600" y="5037649"/>
            <a:ext cx="7711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have DRO accommodations for extended time, the in-class quiz must be taken with the DRO</a:t>
            </a:r>
          </a:p>
        </p:txBody>
      </p:sp>
    </p:spTree>
    <p:extLst>
      <p:ext uri="{BB962C8B-B14F-4D97-AF65-F5344CB8AC3E}">
        <p14:creationId xmlns:p14="http://schemas.microsoft.com/office/powerpoint/2010/main" val="21316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5CD4E-DDE3-CED1-EF22-71710EEA0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2BD-42CE-C29D-7C4C-6B4660FC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C2D19-FF4A-369D-A39B-52A4ADCDA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What is the difference between a </a:t>
            </a:r>
            <a:r>
              <a:rPr lang="en-US" sz="3600" b="1" dirty="0"/>
              <a:t>temporary and permanent library</a:t>
            </a:r>
            <a:r>
              <a:rPr lang="en-US" sz="3600" dirty="0"/>
              <a:t> in SAS? </a:t>
            </a:r>
            <a:r>
              <a:rPr lang="en-US" sz="3600" b="1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6686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B7B7A-3B53-9767-1C2B-2B075D79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E5DC-8A45-E167-8EF0-80DFF41F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6931-025C-CF92-32D8-F3CC54E5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Temporary library </a:t>
            </a:r>
            <a:r>
              <a:rPr lang="en-US" sz="2800" dirty="0"/>
              <a:t>– Exists only for the duration of the SAS session…useful for storing intermediate results or data that are not needed after the session ends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Permanent library </a:t>
            </a:r>
            <a:r>
              <a:rPr lang="en-US" sz="2800" dirty="0"/>
              <a:t>- Persists even after the SAS session ends…useful for storing frequently used data, metadata, or SAS programs that need to be accessed across multiple sessions or by different users</a:t>
            </a:r>
          </a:p>
        </p:txBody>
      </p:sp>
    </p:spTree>
    <p:extLst>
      <p:ext uri="{BB962C8B-B14F-4D97-AF65-F5344CB8AC3E}">
        <p14:creationId xmlns:p14="http://schemas.microsoft.com/office/powerpoint/2010/main" val="909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C149-C247-1DC8-7856-920EAB4C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933A1-7FA1-CF9D-C642-9BAEED4B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23"/>
          <a:stretch/>
        </p:blipFill>
        <p:spPr>
          <a:xfrm>
            <a:off x="4018436" y="1749934"/>
            <a:ext cx="7563964" cy="3065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2BCA-2E1A-ACB4-7CF3-8E6734C22153}"/>
              </a:ext>
            </a:extLst>
          </p:cNvPr>
          <p:cNvSpPr txBox="1"/>
          <p:nvPr/>
        </p:nvSpPr>
        <p:spPr>
          <a:xfrm>
            <a:off x="924490" y="1749934"/>
            <a:ext cx="3437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Let’s debug this code! </a:t>
            </a:r>
          </a:p>
        </p:txBody>
      </p:sp>
    </p:spTree>
    <p:extLst>
      <p:ext uri="{BB962C8B-B14F-4D97-AF65-F5344CB8AC3E}">
        <p14:creationId xmlns:p14="http://schemas.microsoft.com/office/powerpoint/2010/main" val="244079386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NCSU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CC0000"/>
      </a:accent1>
      <a:accent2>
        <a:srgbClr val="CC0000"/>
      </a:accent2>
      <a:accent3>
        <a:srgbClr val="EB5B79"/>
      </a:accent3>
      <a:accent4>
        <a:srgbClr val="EC6723"/>
      </a:accent4>
      <a:accent5>
        <a:srgbClr val="A2C22B"/>
      </a:accent5>
      <a:accent6>
        <a:srgbClr val="4EA23A"/>
      </a:accent6>
      <a:hlink>
        <a:srgbClr val="3CB3CD"/>
      </a:hlink>
      <a:folHlink>
        <a:srgbClr val="0E7E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>
            <a:alpha val="10000"/>
          </a:srgbClr>
        </a:solidFill>
        <a:ln w="38100"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cstate-ppt-template-horizontal-left-logo.potx" id="{3B12D911-6E3F-4D70-BBAF-E732D89ED42D}" vid="{AA25403D-DC57-4DEB-93EC-FADC13E07A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811</Words>
  <Application>Microsoft Office PowerPoint</Application>
  <PresentationFormat>Widescreen</PresentationFormat>
  <Paragraphs>122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SAS Monospace</vt:lpstr>
      <vt:lpstr>NCStateU-horizontal-left-logo</vt:lpstr>
      <vt:lpstr>Week 3: libraries &amp; reading data </vt:lpstr>
      <vt:lpstr>Checklist</vt:lpstr>
      <vt:lpstr>Recap of Week 2…</vt:lpstr>
      <vt:lpstr>Reminder 1</vt:lpstr>
      <vt:lpstr>Reminder 2</vt:lpstr>
      <vt:lpstr>Reminder 3</vt:lpstr>
      <vt:lpstr>Warm up</vt:lpstr>
      <vt:lpstr>Warm up</vt:lpstr>
      <vt:lpstr>Warm up</vt:lpstr>
      <vt:lpstr>Warm up</vt:lpstr>
      <vt:lpstr>Raw data &amp; SAS dataset</vt:lpstr>
      <vt:lpstr>Creating a library</vt:lpstr>
      <vt:lpstr>Why?</vt:lpstr>
      <vt:lpstr>SAS libraries</vt:lpstr>
      <vt:lpstr>Some tips</vt:lpstr>
      <vt:lpstr>SAS Naming Rules</vt:lpstr>
      <vt:lpstr>ICA-2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Viewing SAS Data sets &amp; Controlling Results</dc:title>
  <dc:creator>Jonathan William Duggins</dc:creator>
  <cp:lastModifiedBy>Elizabeth Maria Davis</cp:lastModifiedBy>
  <cp:revision>210</cp:revision>
  <cp:lastPrinted>2025-01-21T15:55:57Z</cp:lastPrinted>
  <dcterms:created xsi:type="dcterms:W3CDTF">2020-08-06T22:16:16Z</dcterms:created>
  <dcterms:modified xsi:type="dcterms:W3CDTF">2025-01-22T21:36:04Z</dcterms:modified>
</cp:coreProperties>
</file>