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Palanquin Dark"/>
      <p:regular r:id="rId36"/>
      <p:bold r:id="rId37"/>
    </p:embeddedFont>
    <p:embeddedFont>
      <p:font typeface="Convergenc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429594-01F4-42A3-A8C0-14AB26E68159}">
  <a:tblStyle styleId="{56429594-01F4-42A3-A8C0-14AB26E681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PalanquinDark-bold.fntdata"/><Relationship Id="rId14" Type="http://schemas.openxmlformats.org/officeDocument/2006/relationships/slide" Target="slides/slide9.xml"/><Relationship Id="rId36" Type="http://schemas.openxmlformats.org/officeDocument/2006/relationships/font" Target="fonts/PalanquinDark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onvergenc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ddb05087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ddb05087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cefef0d2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cefef0d2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6f65ace6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6f65ace6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6eca2643f2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6eca2643f2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6f65ace6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6f65ace6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6f65ace6b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6f65ace6b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6f65ace6b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6f65ace6b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6f65ace6b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6f65ace6b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6f65ace6b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6f65ace6b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6f65ace6b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6f65ace6b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6f65ace6b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6f65ace6b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34544eb2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34544eb2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ased on the data pipeline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6eca2643f2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6eca2643f2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6f65ace6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6f65ace6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0712ef0186_0_2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0712ef0186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6ac5e878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6ac5e878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6ac5e878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6ac5e878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712ef0186_0_2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712ef0186_0_2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abt data set we chose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6eca2643f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6eca2643f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712ef0186_0_3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712ef0186_0_3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6eca2643f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6eca2643f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6f65ace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6f65ace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rect b="b" l="l" r="r" t="t"/>
                <a:pathLst>
                  <a:path extrusionOk="0" h="124075" w="222315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rect b="b" l="l" r="r" t="t"/>
                <a:pathLst>
                  <a:path extrusionOk="0" h="61693" w="14523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flipH="1" rot="10800000">
              <a:off x="7378425" y="3163625"/>
              <a:ext cx="1813375" cy="1979875"/>
            </a:xfrm>
            <a:custGeom>
              <a:rect b="b" l="l" r="r" t="t"/>
              <a:pathLst>
                <a:path extrusionOk="0" h="79195" w="72535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468050" y="1627415"/>
            <a:ext cx="62079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 flipH="1">
            <a:off x="1468050" y="2982191"/>
            <a:ext cx="62079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>
            <a:off x="0" y="2571750"/>
            <a:ext cx="4254844" cy="2571740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>
            <a:off x="4177483" y="0"/>
            <a:ext cx="4966517" cy="2771836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3" type="title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4" type="subTitle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6" type="title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4" type="subTitle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16" type="title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7" type="subTitle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8" type="subTitle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9" type="title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20" type="subTitle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1" type="subTitle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4558427" y="3374350"/>
            <a:ext cx="3392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4558414" y="1230738"/>
            <a:ext cx="3392700" cy="21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 flipH="1" rot="10800000">
            <a:off x="6507296" y="-1"/>
            <a:ext cx="2636704" cy="1199176"/>
          </a:xfrm>
          <a:custGeom>
            <a:rect b="b" l="l" r="r" t="t"/>
            <a:pathLst>
              <a:path extrusionOk="0" h="20504" w="53326">
                <a:moveTo>
                  <a:pt x="50508" y="0"/>
                </a:moveTo>
                <a:cubicBezTo>
                  <a:pt x="47941" y="0"/>
                  <a:pt x="45389" y="170"/>
                  <a:pt x="42868" y="717"/>
                </a:cubicBezTo>
                <a:cubicBezTo>
                  <a:pt x="34154" y="2607"/>
                  <a:pt x="29014" y="11013"/>
                  <a:pt x="19128" y="11130"/>
                </a:cubicBezTo>
                <a:cubicBezTo>
                  <a:pt x="9901" y="11233"/>
                  <a:pt x="2520" y="15714"/>
                  <a:pt x="1" y="20503"/>
                </a:cubicBezTo>
                <a:lnTo>
                  <a:pt x="53325" y="20503"/>
                </a:lnTo>
                <a:lnTo>
                  <a:pt x="53325" y="58"/>
                </a:lnTo>
                <a:cubicBezTo>
                  <a:pt x="52385" y="23"/>
                  <a:pt x="51445" y="0"/>
                  <a:pt x="50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10800000">
            <a:off x="-4" y="1528424"/>
            <a:ext cx="6477299" cy="3615076"/>
          </a:xfrm>
          <a:custGeom>
            <a:rect b="b" l="l" r="r" t="t"/>
            <a:pathLst>
              <a:path extrusionOk="0" h="100853" w="180703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rot="10800000">
            <a:off x="6463987" y="8"/>
            <a:ext cx="2680013" cy="1785367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>
            <a:off x="-71" y="2240700"/>
            <a:ext cx="5478980" cy="2902838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720000" y="1132900"/>
            <a:ext cx="36756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10800000">
            <a:off x="6463987" y="8"/>
            <a:ext cx="2680013" cy="1785367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827122" y="1931100"/>
            <a:ext cx="1921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subTitle"/>
          </p:nvPr>
        </p:nvSpPr>
        <p:spPr>
          <a:xfrm>
            <a:off x="3121131" y="1931100"/>
            <a:ext cx="1921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826162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4" type="body"/>
          </p:nvPr>
        </p:nvSpPr>
        <p:spPr>
          <a:xfrm>
            <a:off x="3121131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 flipH="1">
            <a:off x="-71" y="2240700"/>
            <a:ext cx="5478980" cy="2902838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2075900" cy="2018275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178900" y="4390650"/>
            <a:ext cx="1965100" cy="767525"/>
          </a:xfrm>
          <a:custGeom>
            <a:rect b="b" l="l" r="r" t="t"/>
            <a:pathLst>
              <a:path extrusionOk="0" h="30701" w="78604">
                <a:moveTo>
                  <a:pt x="78604" y="1"/>
                </a:moveTo>
                <a:cubicBezTo>
                  <a:pt x="78604" y="20283"/>
                  <a:pt x="61198" y="24538"/>
                  <a:pt x="44445" y="24538"/>
                </a:cubicBezTo>
                <a:cubicBezTo>
                  <a:pt x="35714" y="24538"/>
                  <a:pt x="27159" y="23382"/>
                  <a:pt x="21338" y="22737"/>
                </a:cubicBezTo>
                <a:cubicBezTo>
                  <a:pt x="19837" y="22568"/>
                  <a:pt x="18434" y="22490"/>
                  <a:pt x="17125" y="22490"/>
                </a:cubicBezTo>
                <a:cubicBezTo>
                  <a:pt x="3613" y="22490"/>
                  <a:pt x="0" y="30700"/>
                  <a:pt x="0" y="30700"/>
                </a:cubicBezTo>
                <a:lnTo>
                  <a:pt x="78604" y="30700"/>
                </a:lnTo>
                <a:lnTo>
                  <a:pt x="78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735925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735925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3386250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3386250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5" type="subTitle"/>
          </p:nvPr>
        </p:nvSpPr>
        <p:spPr>
          <a:xfrm>
            <a:off x="6036575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6" type="subTitle"/>
          </p:nvPr>
        </p:nvSpPr>
        <p:spPr>
          <a:xfrm>
            <a:off x="6036575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hasCustomPrompt="1" type="title"/>
          </p:nvPr>
        </p:nvSpPr>
        <p:spPr>
          <a:xfrm flipH="1">
            <a:off x="2891411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 flipH="1">
            <a:off x="720131" y="1681400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 flipH="1">
            <a:off x="720131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hasCustomPrompt="1" idx="3" type="title"/>
          </p:nvPr>
        </p:nvSpPr>
        <p:spPr>
          <a:xfrm flipH="1">
            <a:off x="2891411" y="3429355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 flipH="1">
            <a:off x="720131" y="3208214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 flipH="1">
            <a:off x="720131" y="3564734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hasCustomPrompt="1" idx="6" type="title"/>
          </p:nvPr>
        </p:nvSpPr>
        <p:spPr>
          <a:xfrm>
            <a:off x="5484589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/>
          <p:nvPr>
            <p:ph idx="7" type="subTitle"/>
          </p:nvPr>
        </p:nvSpPr>
        <p:spPr>
          <a:xfrm>
            <a:off x="6379369" y="1681400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6379369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hasCustomPrompt="1" idx="13" type="title"/>
          </p:nvPr>
        </p:nvSpPr>
        <p:spPr>
          <a:xfrm>
            <a:off x="5484596" y="342936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4" type="subTitle"/>
          </p:nvPr>
        </p:nvSpPr>
        <p:spPr>
          <a:xfrm>
            <a:off x="6379369" y="3208227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5" type="subTitle"/>
          </p:nvPr>
        </p:nvSpPr>
        <p:spPr>
          <a:xfrm>
            <a:off x="6379369" y="3564759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8" name="Google Shape;128;p18"/>
          <p:cNvGrpSpPr/>
          <p:nvPr/>
        </p:nvGrpSpPr>
        <p:grpSpPr>
          <a:xfrm>
            <a:off x="-132947" y="-148837"/>
            <a:ext cx="9410902" cy="5441239"/>
            <a:chOff x="-132947" y="-148837"/>
            <a:chExt cx="9410902" cy="5441239"/>
          </a:xfrm>
        </p:grpSpPr>
        <p:sp>
          <p:nvSpPr>
            <p:cNvPr id="129" name="Google Shape;129;p18"/>
            <p:cNvSpPr/>
            <p:nvPr/>
          </p:nvSpPr>
          <p:spPr>
            <a:xfrm>
              <a:off x="-132947" y="3907925"/>
              <a:ext cx="1712652" cy="1384412"/>
            </a:xfrm>
            <a:custGeom>
              <a:rect b="b" l="l" r="r" t="t"/>
              <a:pathLst>
                <a:path extrusionOk="0" h="98816" w="122245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5400000">
              <a:off x="7511416" y="3525867"/>
              <a:ext cx="1812825" cy="1720243"/>
            </a:xfrm>
            <a:custGeom>
              <a:rect b="b" l="l" r="r" t="t"/>
              <a:pathLst>
                <a:path extrusionOk="0" h="109867" w="115780">
                  <a:moveTo>
                    <a:pt x="4693" y="1"/>
                  </a:moveTo>
                  <a:lnTo>
                    <a:pt x="4693" y="1"/>
                  </a:lnTo>
                  <a:cubicBezTo>
                    <a:pt x="4689" y="1"/>
                    <a:pt x="4684" y="5"/>
                    <a:pt x="4678" y="12"/>
                  </a:cubicBezTo>
                  <a:lnTo>
                    <a:pt x="4704" y="12"/>
                  </a:lnTo>
                  <a:cubicBezTo>
                    <a:pt x="4701" y="5"/>
                    <a:pt x="4698" y="1"/>
                    <a:pt x="4693" y="1"/>
                  </a:cubicBezTo>
                  <a:close/>
                  <a:moveTo>
                    <a:pt x="4704" y="12"/>
                  </a:moveTo>
                  <a:cubicBezTo>
                    <a:pt x="4732" y="101"/>
                    <a:pt x="4634" y="661"/>
                    <a:pt x="4686" y="661"/>
                  </a:cubicBezTo>
                  <a:cubicBezTo>
                    <a:pt x="4690" y="661"/>
                    <a:pt x="4696" y="657"/>
                    <a:pt x="4702" y="649"/>
                  </a:cubicBezTo>
                  <a:lnTo>
                    <a:pt x="4702" y="649"/>
                  </a:lnTo>
                  <a:cubicBezTo>
                    <a:pt x="1004" y="7457"/>
                    <a:pt x="0" y="15881"/>
                    <a:pt x="2792" y="23129"/>
                  </a:cubicBezTo>
                  <a:cubicBezTo>
                    <a:pt x="5608" y="30353"/>
                    <a:pt x="12416" y="36083"/>
                    <a:pt x="20129" y="36842"/>
                  </a:cubicBezTo>
                  <a:cubicBezTo>
                    <a:pt x="20783" y="36905"/>
                    <a:pt x="21435" y="36935"/>
                    <a:pt x="22086" y="36935"/>
                  </a:cubicBezTo>
                  <a:cubicBezTo>
                    <a:pt x="31165" y="36935"/>
                    <a:pt x="39952" y="31223"/>
                    <a:pt x="48903" y="31223"/>
                  </a:cubicBezTo>
                  <a:cubicBezTo>
                    <a:pt x="50051" y="31223"/>
                    <a:pt x="51201" y="31316"/>
                    <a:pt x="52356" y="31528"/>
                  </a:cubicBezTo>
                  <a:cubicBezTo>
                    <a:pt x="62322" y="33365"/>
                    <a:pt x="68738" y="43479"/>
                    <a:pt x="70771" y="53421"/>
                  </a:cubicBezTo>
                  <a:cubicBezTo>
                    <a:pt x="72803" y="63338"/>
                    <a:pt x="71677" y="73648"/>
                    <a:pt x="73048" y="83688"/>
                  </a:cubicBezTo>
                  <a:cubicBezTo>
                    <a:pt x="73685" y="88414"/>
                    <a:pt x="74933" y="93140"/>
                    <a:pt x="77554" y="97132"/>
                  </a:cubicBezTo>
                  <a:cubicBezTo>
                    <a:pt x="83798" y="106584"/>
                    <a:pt x="96311" y="109620"/>
                    <a:pt x="107625" y="109865"/>
                  </a:cubicBezTo>
                  <a:cubicBezTo>
                    <a:pt x="107691" y="109866"/>
                    <a:pt x="107757" y="109867"/>
                    <a:pt x="107822" y="109867"/>
                  </a:cubicBezTo>
                  <a:cubicBezTo>
                    <a:pt x="110892" y="109867"/>
                    <a:pt x="112854" y="108733"/>
                    <a:pt x="114628" y="106143"/>
                  </a:cubicBezTo>
                  <a:cubicBezTo>
                    <a:pt x="115779" y="104454"/>
                    <a:pt x="115706" y="104796"/>
                    <a:pt x="114212" y="103352"/>
                  </a:cubicBezTo>
                  <a:lnTo>
                    <a:pt x="113673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10800000">
              <a:off x="7565303" y="-148837"/>
              <a:ext cx="1712652" cy="1384412"/>
            </a:xfrm>
            <a:custGeom>
              <a:rect b="b" l="l" r="r" t="t"/>
              <a:pathLst>
                <a:path extrusionOk="0" h="98816" w="122245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0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3536550" y="3669794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3536550" y="4020175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536550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4" type="subTitle"/>
          </p:nvPr>
        </p:nvSpPr>
        <p:spPr>
          <a:xfrm>
            <a:off x="3536550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5" type="subTitle"/>
          </p:nvPr>
        </p:nvSpPr>
        <p:spPr>
          <a:xfrm>
            <a:off x="6190712" y="3669794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6" type="subTitle"/>
          </p:nvPr>
        </p:nvSpPr>
        <p:spPr>
          <a:xfrm>
            <a:off x="6190712" y="4020175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882388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882388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6190712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3" type="subTitle"/>
          </p:nvPr>
        </p:nvSpPr>
        <p:spPr>
          <a:xfrm>
            <a:off x="6190712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0" y="3345751"/>
            <a:ext cx="4232365" cy="1797888"/>
          </a:xfrm>
          <a:custGeom>
            <a:rect b="b" l="l" r="r" t="t"/>
            <a:pathLst>
              <a:path extrusionOk="0" h="61693" w="145230">
                <a:moveTo>
                  <a:pt x="48008" y="0"/>
                </a:moveTo>
                <a:cubicBezTo>
                  <a:pt x="42535" y="0"/>
                  <a:pt x="37147" y="1823"/>
                  <a:pt x="32738" y="5274"/>
                </a:cubicBezTo>
                <a:cubicBezTo>
                  <a:pt x="27008" y="9779"/>
                  <a:pt x="23127" y="16155"/>
                  <a:pt x="18991" y="22070"/>
                </a:cubicBezTo>
                <a:cubicBezTo>
                  <a:pt x="14371" y="28655"/>
                  <a:pt x="9195" y="34430"/>
                  <a:pt x="2010" y="38266"/>
                </a:cubicBezTo>
                <a:cubicBezTo>
                  <a:pt x="1340" y="38612"/>
                  <a:pt x="670" y="38959"/>
                  <a:pt x="0" y="39282"/>
                </a:cubicBezTo>
                <a:lnTo>
                  <a:pt x="0" y="61693"/>
                </a:lnTo>
                <a:lnTo>
                  <a:pt x="145229" y="61693"/>
                </a:lnTo>
                <a:cubicBezTo>
                  <a:pt x="140747" y="57095"/>
                  <a:pt x="135156" y="53722"/>
                  <a:pt x="129010" y="51897"/>
                </a:cubicBezTo>
                <a:cubicBezTo>
                  <a:pt x="126028" y="51048"/>
                  <a:pt x="123056" y="50766"/>
                  <a:pt x="120083" y="50766"/>
                </a:cubicBezTo>
                <a:cubicBezTo>
                  <a:pt x="114399" y="50766"/>
                  <a:pt x="108714" y="51798"/>
                  <a:pt x="102950" y="51874"/>
                </a:cubicBezTo>
                <a:cubicBezTo>
                  <a:pt x="102773" y="51876"/>
                  <a:pt x="102597" y="51878"/>
                  <a:pt x="102421" y="51878"/>
                </a:cubicBezTo>
                <a:cubicBezTo>
                  <a:pt x="97963" y="51878"/>
                  <a:pt x="93625" y="51021"/>
                  <a:pt x="89757" y="48732"/>
                </a:cubicBezTo>
                <a:cubicBezTo>
                  <a:pt x="86084" y="46537"/>
                  <a:pt x="83127" y="43372"/>
                  <a:pt x="81209" y="39583"/>
                </a:cubicBezTo>
                <a:cubicBezTo>
                  <a:pt x="77258" y="31866"/>
                  <a:pt x="76889" y="22879"/>
                  <a:pt x="72545" y="15324"/>
                </a:cubicBezTo>
                <a:cubicBezTo>
                  <a:pt x="68618" y="8462"/>
                  <a:pt x="62264" y="2940"/>
                  <a:pt x="54548" y="884"/>
                </a:cubicBezTo>
                <a:cubicBezTo>
                  <a:pt x="52392" y="291"/>
                  <a:pt x="50193" y="0"/>
                  <a:pt x="48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7833700" y="-354125"/>
            <a:ext cx="2369850" cy="1233250"/>
          </a:xfrm>
          <a:custGeom>
            <a:rect b="b" l="l" r="r" t="t"/>
            <a:pathLst>
              <a:path extrusionOk="0" h="49330" w="94794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0"/>
          <p:cNvGrpSpPr/>
          <p:nvPr/>
        </p:nvGrpSpPr>
        <p:grpSpPr>
          <a:xfrm>
            <a:off x="-330775" y="-175887"/>
            <a:ext cx="9805550" cy="5495268"/>
            <a:chOff x="-330775" y="-175887"/>
            <a:chExt cx="9805550" cy="5495268"/>
          </a:xfrm>
        </p:grpSpPr>
        <p:sp>
          <p:nvSpPr>
            <p:cNvPr id="148" name="Google Shape;148;p20"/>
            <p:cNvSpPr/>
            <p:nvPr/>
          </p:nvSpPr>
          <p:spPr>
            <a:xfrm>
              <a:off x="-330775" y="4154802"/>
              <a:ext cx="2070959" cy="1164579"/>
            </a:xfrm>
            <a:custGeom>
              <a:rect b="b" l="l" r="r" t="t"/>
              <a:pathLst>
                <a:path extrusionOk="0" h="71359" w="126897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rot="10800000">
              <a:off x="6555510" y="-175887"/>
              <a:ext cx="2919265" cy="1641614"/>
            </a:xfrm>
            <a:custGeom>
              <a:rect b="b" l="l" r="r" t="t"/>
              <a:pathLst>
                <a:path extrusionOk="0" h="71359" w="126897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883987" y="3666194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883987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3534168" y="3666194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3536557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5" type="subTitle"/>
          </p:nvPr>
        </p:nvSpPr>
        <p:spPr>
          <a:xfrm>
            <a:off x="6185550" y="3666194"/>
            <a:ext cx="20709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6" type="subTitle"/>
          </p:nvPr>
        </p:nvSpPr>
        <p:spPr>
          <a:xfrm>
            <a:off x="6187925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717625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7" type="subTitle"/>
          </p:nvPr>
        </p:nvSpPr>
        <p:spPr>
          <a:xfrm>
            <a:off x="883987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8" type="subTitle"/>
          </p:nvPr>
        </p:nvSpPr>
        <p:spPr>
          <a:xfrm>
            <a:off x="883987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9" type="subTitle"/>
          </p:nvPr>
        </p:nvSpPr>
        <p:spPr>
          <a:xfrm>
            <a:off x="3534168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3" type="subTitle"/>
          </p:nvPr>
        </p:nvSpPr>
        <p:spPr>
          <a:xfrm>
            <a:off x="3536557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4" type="subTitle"/>
          </p:nvPr>
        </p:nvSpPr>
        <p:spPr>
          <a:xfrm>
            <a:off x="6185550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5" type="subTitle"/>
          </p:nvPr>
        </p:nvSpPr>
        <p:spPr>
          <a:xfrm>
            <a:off x="6187925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-74425" y="-58825"/>
            <a:ext cx="1813375" cy="1979875"/>
          </a:xfrm>
          <a:custGeom>
            <a:rect b="b" l="l" r="r" t="t"/>
            <a:pathLst>
              <a:path extrusionOk="0" h="79195" w="72535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3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hasCustomPrompt="1" type="title"/>
          </p:nvPr>
        </p:nvSpPr>
        <p:spPr>
          <a:xfrm>
            <a:off x="820841" y="3255914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820841" y="4064104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hasCustomPrompt="1" idx="2" type="title"/>
          </p:nvPr>
        </p:nvSpPr>
        <p:spPr>
          <a:xfrm>
            <a:off x="3284997" y="835900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285003" y="1644091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hasCustomPrompt="1" idx="4" type="title"/>
          </p:nvPr>
        </p:nvSpPr>
        <p:spPr>
          <a:xfrm>
            <a:off x="5749163" y="3255914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5749163" y="4064104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70" name="Google Shape;170;p21"/>
          <p:cNvGrpSpPr/>
          <p:nvPr/>
        </p:nvGrpSpPr>
        <p:grpSpPr>
          <a:xfrm>
            <a:off x="-11" y="243"/>
            <a:ext cx="9144011" cy="2571507"/>
            <a:chOff x="-11" y="243"/>
            <a:chExt cx="9144011" cy="2571507"/>
          </a:xfrm>
        </p:grpSpPr>
        <p:sp>
          <p:nvSpPr>
            <p:cNvPr id="171" name="Google Shape;171;p21"/>
            <p:cNvSpPr/>
            <p:nvPr/>
          </p:nvSpPr>
          <p:spPr>
            <a:xfrm rot="10800000">
              <a:off x="5283564" y="243"/>
              <a:ext cx="3860436" cy="2571507"/>
            </a:xfrm>
            <a:custGeom>
              <a:rect b="b" l="l" r="r" t="t"/>
              <a:pathLst>
                <a:path extrusionOk="0" h="93255" w="139985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flipH="1" rot="10800000">
              <a:off x="-11" y="243"/>
              <a:ext cx="3860436" cy="2571507"/>
            </a:xfrm>
            <a:custGeom>
              <a:rect b="b" l="l" r="r" t="t"/>
              <a:pathLst>
                <a:path extrusionOk="0" h="93255" w="139985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flipH="1" rot="10800000">
            <a:off x="2756174" y="4263420"/>
            <a:ext cx="2869651" cy="1493342"/>
          </a:xfrm>
          <a:custGeom>
            <a:rect b="b" l="l" r="r" t="t"/>
            <a:pathLst>
              <a:path extrusionOk="0" h="49330" w="94794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hasCustomPrompt="1" type="title"/>
          </p:nvPr>
        </p:nvSpPr>
        <p:spPr>
          <a:xfrm>
            <a:off x="903966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76" name="Google Shape;176;p22"/>
          <p:cNvSpPr txBox="1"/>
          <p:nvPr>
            <p:ph hasCustomPrompt="1" idx="2" type="title"/>
          </p:nvPr>
        </p:nvSpPr>
        <p:spPr>
          <a:xfrm>
            <a:off x="6847734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2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 flipH="1">
            <a:off x="719616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4" type="subTitle"/>
          </p:nvPr>
        </p:nvSpPr>
        <p:spPr>
          <a:xfrm flipH="1">
            <a:off x="719616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5" type="subTitle"/>
          </p:nvPr>
        </p:nvSpPr>
        <p:spPr>
          <a:xfrm flipH="1">
            <a:off x="6663384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6" type="subTitle"/>
          </p:nvPr>
        </p:nvSpPr>
        <p:spPr>
          <a:xfrm flipH="1">
            <a:off x="6663384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hasCustomPrompt="1" idx="7" type="title"/>
          </p:nvPr>
        </p:nvSpPr>
        <p:spPr>
          <a:xfrm>
            <a:off x="2809022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8" type="subTitle"/>
          </p:nvPr>
        </p:nvSpPr>
        <p:spPr>
          <a:xfrm flipH="1">
            <a:off x="2624672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9" type="subTitle"/>
          </p:nvPr>
        </p:nvSpPr>
        <p:spPr>
          <a:xfrm flipH="1">
            <a:off x="2624672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hasCustomPrompt="1" idx="13" type="title"/>
          </p:nvPr>
        </p:nvSpPr>
        <p:spPr>
          <a:xfrm>
            <a:off x="4942678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6" name="Google Shape;186;p22"/>
          <p:cNvSpPr txBox="1"/>
          <p:nvPr>
            <p:ph idx="14" type="subTitle"/>
          </p:nvPr>
        </p:nvSpPr>
        <p:spPr>
          <a:xfrm flipH="1">
            <a:off x="4758328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5" type="subTitle"/>
          </p:nvPr>
        </p:nvSpPr>
        <p:spPr>
          <a:xfrm flipH="1">
            <a:off x="4758328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22"/>
          <p:cNvSpPr/>
          <p:nvPr/>
        </p:nvSpPr>
        <p:spPr>
          <a:xfrm flipH="1" rot="10800000">
            <a:off x="0" y="3956208"/>
            <a:ext cx="2127326" cy="1187292"/>
          </a:xfrm>
          <a:custGeom>
            <a:rect b="b" l="l" r="r" t="t"/>
            <a:pathLst>
              <a:path extrusionOk="0" h="100853" w="180703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10800000">
            <a:off x="6839130" y="-6"/>
            <a:ext cx="2609670" cy="1738506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0"/>
            <a:ext cx="1911489" cy="1858428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10800000">
            <a:off x="4524294" y="2565221"/>
            <a:ext cx="4619706" cy="2578279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850850" y="1684490"/>
            <a:ext cx="5442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29975" y="1561120"/>
            <a:ext cx="31227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829975" y="2515238"/>
            <a:ext cx="27831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 rot="10800000">
            <a:off x="3250975" y="-78"/>
            <a:ext cx="5893019" cy="3925802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flipH="1" rot="10800000">
            <a:off x="0" y="3366409"/>
            <a:ext cx="1827830" cy="1777091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02" name="Google Shape;202;p25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 rot="10800000">
            <a:off x="-138297" y="-116599"/>
            <a:ext cx="1834731" cy="1245436"/>
          </a:xfrm>
          <a:custGeom>
            <a:rect b="b" l="l" r="r" t="t"/>
            <a:pathLst>
              <a:path extrusionOk="0" h="78626" w="115829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08" name="Google Shape;208;p26"/>
          <p:cNvSpPr/>
          <p:nvPr/>
        </p:nvSpPr>
        <p:spPr>
          <a:xfrm>
            <a:off x="7943674" y="4351425"/>
            <a:ext cx="1338694" cy="908720"/>
          </a:xfrm>
          <a:custGeom>
            <a:rect b="b" l="l" r="r" t="t"/>
            <a:pathLst>
              <a:path extrusionOk="0" h="78626" w="115829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570975" y="972455"/>
            <a:ext cx="3852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4570975" y="1773200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27"/>
          <p:cNvSpPr/>
          <p:nvPr/>
        </p:nvSpPr>
        <p:spPr>
          <a:xfrm>
            <a:off x="625" y="0"/>
            <a:ext cx="4570241" cy="2550672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056226" y="2992422"/>
            <a:ext cx="4088048" cy="2165903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4570975" y="3192995"/>
            <a:ext cx="3318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Black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4421250" y="2655825"/>
            <a:ext cx="4722750" cy="2502350"/>
          </a:xfrm>
          <a:custGeom>
            <a:rect b="b" l="l" r="r" t="t"/>
            <a:pathLst>
              <a:path extrusionOk="0" h="100094" w="18891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254775" y="2759316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1254775" y="3130716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5112400" y="2759316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12400" y="3130716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hasCustomPrompt="1" idx="5" type="title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 txBox="1"/>
          <p:nvPr>
            <p:ph hasCustomPrompt="1" idx="6" type="title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5"/>
          <p:cNvSpPr/>
          <p:nvPr/>
        </p:nvSpPr>
        <p:spPr>
          <a:xfrm>
            <a:off x="0" y="2881750"/>
            <a:ext cx="3395336" cy="2261900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55820" y="0"/>
            <a:ext cx="1788180" cy="1738542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rect b="b" l="l" r="r" t="t"/>
            <a:pathLst>
              <a:path extrusionOk="0" h="100094" w="18891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531240" y="0"/>
            <a:ext cx="6612760" cy="3690611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794" y="2571750"/>
            <a:ext cx="4881596" cy="258633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193225" y="1296225"/>
            <a:ext cx="31017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1193225" y="2747462"/>
            <a:ext cx="31017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24550" y="1527000"/>
            <a:ext cx="68949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45" name="Google Shape;45;p8"/>
          <p:cNvGrpSpPr/>
          <p:nvPr/>
        </p:nvGrpSpPr>
        <p:grpSpPr>
          <a:xfrm>
            <a:off x="-1142222" y="0"/>
            <a:ext cx="11428444" cy="5143508"/>
            <a:chOff x="-1142222" y="0"/>
            <a:chExt cx="11428444" cy="5143508"/>
          </a:xfrm>
        </p:grpSpPr>
        <p:sp>
          <p:nvSpPr>
            <p:cNvPr id="46" name="Google Shape;46;p8"/>
            <p:cNvSpPr/>
            <p:nvPr/>
          </p:nvSpPr>
          <p:spPr>
            <a:xfrm>
              <a:off x="-1142222" y="3153600"/>
              <a:ext cx="4684394" cy="1989908"/>
            </a:xfrm>
            <a:custGeom>
              <a:rect b="b" l="l" r="r" t="t"/>
              <a:pathLst>
                <a:path extrusionOk="0" h="61693" w="14523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rot="10800000">
              <a:off x="5601828" y="0"/>
              <a:ext cx="4684394" cy="1989908"/>
            </a:xfrm>
            <a:custGeom>
              <a:rect b="b" l="l" r="r" t="t"/>
              <a:pathLst>
                <a:path extrusionOk="0" h="61693" w="14523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642625" y="387600"/>
            <a:ext cx="5778900" cy="116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flipH="1" rot="10800000">
            <a:off x="7378425" y="3163625"/>
            <a:ext cx="1813375" cy="1979875"/>
          </a:xfrm>
          <a:custGeom>
            <a:rect b="b" l="l" r="r" t="t"/>
            <a:pathLst>
              <a:path extrusionOk="0" h="79195" w="72535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b="1" sz="32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code/kanncaa1/heart-attack-analysis-prediction" TargetMode="External"/><Relationship Id="rId4" Type="http://schemas.openxmlformats.org/officeDocument/2006/relationships/hyperlink" Target="https://archive.ics.uci.edu/dataset/45/heart+dise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dataset/45/heart+disease" TargetMode="External"/><Relationship Id="rId4" Type="http://schemas.openxmlformats.org/officeDocument/2006/relationships/hyperlink" Target="https://www.kaggle.com/code/kanncaa1/heart-attack-analysis-predic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3577250" y="1016425"/>
            <a:ext cx="55668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ANALYSIS AND PREDICTION</a:t>
            </a:r>
            <a:endParaRPr/>
          </a:p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882049" y="3469525"/>
            <a:ext cx="363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Aaron, Harshal, and Ethan (Group 11, FCED)</a:t>
            </a:r>
            <a:endParaRPr/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175043" y="804477"/>
            <a:ext cx="2104731" cy="3534547"/>
            <a:chOff x="1175043" y="804477"/>
            <a:chExt cx="2104731" cy="3534547"/>
          </a:xfrm>
        </p:grpSpPr>
        <p:grpSp>
          <p:nvGrpSpPr>
            <p:cNvPr id="229" name="Google Shape;229;p30"/>
            <p:cNvGrpSpPr/>
            <p:nvPr/>
          </p:nvGrpSpPr>
          <p:grpSpPr>
            <a:xfrm>
              <a:off x="1175043" y="804477"/>
              <a:ext cx="2104731" cy="3534547"/>
              <a:chOff x="1175043" y="804879"/>
              <a:chExt cx="2104731" cy="3534547"/>
            </a:xfrm>
          </p:grpSpPr>
          <p:sp>
            <p:nvSpPr>
              <p:cNvPr id="230" name="Google Shape;230;p30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rect b="b" l="l" r="r" t="t"/>
                <a:pathLst>
                  <a:path extrusionOk="0" h="50760" w="26719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rect b="b" l="l" r="r" t="t"/>
                <a:pathLst>
                  <a:path extrusionOk="0" h="53827" w="3018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rect b="b" l="l" r="r" t="t"/>
                <a:pathLst>
                  <a:path extrusionOk="0" h="29157" w="33447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rect b="b" l="l" r="r" t="t"/>
                <a:pathLst>
                  <a:path extrusionOk="0" h="66994" w="61627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rect b="b" l="l" r="r" t="t"/>
                <a:pathLst>
                  <a:path extrusionOk="0" h="16626" w="15651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rect b="b" l="l" r="r" t="t"/>
                <a:pathLst>
                  <a:path extrusionOk="0" h="77921" w="88784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rect b="b" l="l" r="r" t="t"/>
                <a:pathLst>
                  <a:path extrusionOk="0" h="26349" w="1921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rect b="b" l="l" r="r" t="t"/>
                <a:pathLst>
                  <a:path extrusionOk="0" h="34378" w="19796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1271700" y="2354050"/>
                <a:ext cx="1821471" cy="957931"/>
              </a:xfrm>
              <a:custGeom>
                <a:rect b="b" l="l" r="r" t="t"/>
                <a:pathLst>
                  <a:path extrusionOk="0" h="44738" w="85030">
                    <a:moveTo>
                      <a:pt x="37170" y="1"/>
                    </a:moveTo>
                    <a:cubicBezTo>
                      <a:pt x="36104" y="1"/>
                      <a:pt x="35041" y="66"/>
                      <a:pt x="33983" y="227"/>
                    </a:cubicBezTo>
                    <a:cubicBezTo>
                      <a:pt x="30277" y="861"/>
                      <a:pt x="26865" y="2664"/>
                      <a:pt x="23695" y="4615"/>
                    </a:cubicBezTo>
                    <a:cubicBezTo>
                      <a:pt x="16870" y="8808"/>
                      <a:pt x="9898" y="13634"/>
                      <a:pt x="5315" y="20314"/>
                    </a:cubicBezTo>
                    <a:cubicBezTo>
                      <a:pt x="0" y="27968"/>
                      <a:pt x="488" y="38353"/>
                      <a:pt x="9654" y="42936"/>
                    </a:cubicBezTo>
                    <a:cubicBezTo>
                      <a:pt x="11401" y="43819"/>
                      <a:pt x="13363" y="44258"/>
                      <a:pt x="15318" y="44258"/>
                    </a:cubicBezTo>
                    <a:cubicBezTo>
                      <a:pt x="18546" y="44258"/>
                      <a:pt x="21753" y="43062"/>
                      <a:pt x="23939" y="40694"/>
                    </a:cubicBezTo>
                    <a:cubicBezTo>
                      <a:pt x="25402" y="39085"/>
                      <a:pt x="26377" y="37134"/>
                      <a:pt x="27498" y="35330"/>
                    </a:cubicBezTo>
                    <a:cubicBezTo>
                      <a:pt x="31935" y="28456"/>
                      <a:pt x="39492" y="23922"/>
                      <a:pt x="47439" y="22118"/>
                    </a:cubicBezTo>
                    <a:cubicBezTo>
                      <a:pt x="50426" y="21446"/>
                      <a:pt x="53490" y="21030"/>
                      <a:pt x="56484" y="21030"/>
                    </a:cubicBezTo>
                    <a:cubicBezTo>
                      <a:pt x="63264" y="21030"/>
                      <a:pt x="69681" y="23163"/>
                      <a:pt x="74011" y="29285"/>
                    </a:cubicBezTo>
                    <a:cubicBezTo>
                      <a:pt x="76643" y="33185"/>
                      <a:pt x="78252" y="37768"/>
                      <a:pt x="78642" y="42497"/>
                    </a:cubicBezTo>
                    <a:cubicBezTo>
                      <a:pt x="78691" y="43180"/>
                      <a:pt x="78789" y="44009"/>
                      <a:pt x="79325" y="44448"/>
                    </a:cubicBezTo>
                    <a:cubicBezTo>
                      <a:pt x="79620" y="44644"/>
                      <a:pt x="79955" y="44738"/>
                      <a:pt x="80291" y="44738"/>
                    </a:cubicBezTo>
                    <a:cubicBezTo>
                      <a:pt x="80787" y="44738"/>
                      <a:pt x="81287" y="44533"/>
                      <a:pt x="81665" y="44155"/>
                    </a:cubicBezTo>
                    <a:cubicBezTo>
                      <a:pt x="82202" y="43521"/>
                      <a:pt x="82592" y="42741"/>
                      <a:pt x="82738" y="41912"/>
                    </a:cubicBezTo>
                    <a:cubicBezTo>
                      <a:pt x="84200" y="36988"/>
                      <a:pt x="85029" y="31820"/>
                      <a:pt x="84688" y="26750"/>
                    </a:cubicBezTo>
                    <a:cubicBezTo>
                      <a:pt x="84152" y="21094"/>
                      <a:pt x="82445" y="15633"/>
                      <a:pt x="79715" y="10709"/>
                    </a:cubicBezTo>
                    <a:cubicBezTo>
                      <a:pt x="76351" y="5005"/>
                      <a:pt x="68843" y="3835"/>
                      <a:pt x="62943" y="3054"/>
                    </a:cubicBezTo>
                    <a:lnTo>
                      <a:pt x="43685" y="568"/>
                    </a:lnTo>
                    <a:cubicBezTo>
                      <a:pt x="41525" y="273"/>
                      <a:pt x="39344" y="1"/>
                      <a:pt x="37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rect b="b" l="l" r="r" t="t"/>
                <a:pathLst>
                  <a:path extrusionOk="0" h="29695" w="36786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rect b="b" l="l" r="r" t="t"/>
                <a:pathLst>
                  <a:path extrusionOk="0" h="55657" w="78692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rect b="b" l="l" r="r" t="t"/>
                <a:pathLst>
                  <a:path extrusionOk="0" h="19556" w="2633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rect b="b" l="l" r="r" t="t"/>
                <a:pathLst>
                  <a:path extrusionOk="0" h="33545" w="3096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rect b="b" l="l" r="r" t="t"/>
                <a:pathLst>
                  <a:path extrusionOk="0" h="9557" w="6972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rect b="b" l="l" r="r" t="t"/>
                <a:pathLst>
                  <a:path extrusionOk="0" h="10678" w="434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rect b="b" l="l" r="r" t="t"/>
                <a:pathLst>
                  <a:path extrusionOk="0" h="16042" w="18284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rect b="b" l="l" r="r" t="t"/>
                <a:pathLst>
                  <a:path extrusionOk="0" h="20955" w="18333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rect b="b" l="l" r="r" t="t"/>
                <a:pathLst>
                  <a:path extrusionOk="0" h="11361" w="3286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rect b="b" l="l" r="r" t="t"/>
                <a:pathLst>
                  <a:path extrusionOk="0" h="17992" w="8874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rect b="b" l="l" r="r" t="t"/>
                <a:pathLst>
                  <a:path extrusionOk="0" h="9021" w="746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rect b="b" l="l" r="r" t="t"/>
                <a:pathLst>
                  <a:path extrusionOk="0" h="19405" w="12628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rect b="b" l="l" r="r" t="t"/>
                <a:pathLst>
                  <a:path extrusionOk="0" h="13527" w="14773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rect b="b" l="l" r="r" t="t"/>
                <a:pathLst>
                  <a:path extrusionOk="0" h="43510" w="27499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rect b="b" l="l" r="r" t="t"/>
                <a:pathLst>
                  <a:path extrusionOk="0" h="39396" w="9606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rect b="b" l="l" r="r" t="t"/>
                <a:pathLst>
                  <a:path extrusionOk="0" h="33837" w="13067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rect b="b" l="l" r="r" t="t"/>
                <a:pathLst>
                  <a:path extrusionOk="0" h="7424" w="11979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1728125" y="1233991"/>
                <a:ext cx="560270" cy="520226"/>
              </a:xfrm>
              <a:custGeom>
                <a:rect b="b" l="l" r="r" t="t"/>
                <a:pathLst>
                  <a:path extrusionOk="0" h="25494" w="2745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rect b="b" l="l" r="r" t="t"/>
                <a:pathLst>
                  <a:path extrusionOk="0" h="33837" w="18479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rect b="b" l="l" r="r" t="t"/>
                <a:pathLst>
                  <a:path extrusionOk="0" h="20393" w="3291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rect b="b" l="l" r="r" t="t"/>
                <a:pathLst>
                  <a:path extrusionOk="0" h="17431" w="16139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rect b="b" l="l" r="r" t="t"/>
                <a:pathLst>
                  <a:path extrusionOk="0" h="21940" w="15115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rect b="b" l="l" r="r" t="t"/>
                <a:pathLst>
                  <a:path extrusionOk="0" h="12750" w="9914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rect b="b" l="l" r="r" t="t"/>
                <a:pathLst>
                  <a:path extrusionOk="0" h="7027" w="6535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rect b="b" l="l" r="r" t="t"/>
                <a:pathLst>
                  <a:path extrusionOk="0" h="16458" w="12823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rect b="b" l="l" r="r" t="t"/>
                <a:pathLst>
                  <a:path extrusionOk="0" h="7510" w="4876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rect b="b" l="l" r="r" t="t"/>
                <a:pathLst>
                  <a:path extrusionOk="0" h="8776" w="6802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rect b="b" l="l" r="r" t="t"/>
                <a:pathLst>
                  <a:path extrusionOk="0" h="6337" w="4006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rect b="b" l="l" r="r" t="t"/>
                <a:pathLst>
                  <a:path extrusionOk="0" h="24157" w="16139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rect b="b" l="l" r="r" t="t"/>
                <a:pathLst>
                  <a:path extrusionOk="0" h="12714" w="11897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rect b="b" l="l" r="r" t="t"/>
                <a:pathLst>
                  <a:path extrusionOk="0" h="4163" w="12824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rect b="b" l="l" r="r" t="t"/>
                <a:pathLst>
                  <a:path extrusionOk="0" h="3999" w="14627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rect b="b" l="l" r="r" t="t"/>
                <a:pathLst>
                  <a:path extrusionOk="0" h="4736" w="2829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rect b="b" l="l" r="r" t="t"/>
                <a:pathLst>
                  <a:path extrusionOk="0" h="2909" w="200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rect b="b" l="l" r="r" t="t"/>
                <a:pathLst>
                  <a:path extrusionOk="0" h="9939" w="3121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rect b="b" l="l" r="r" t="t"/>
                <a:pathLst>
                  <a:path extrusionOk="0" h="5805" w="8386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rect b="b" l="l" r="r" t="t"/>
                <a:pathLst>
                  <a:path extrusionOk="0" h="24720" w="18869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rect b="b" l="l" r="r" t="t"/>
                <a:pathLst>
                  <a:path extrusionOk="0" h="18772" w="12442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rect b="b" l="l" r="r" t="t"/>
                <a:pathLst>
                  <a:path extrusionOk="0" h="33477" w="16724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rect b="b" l="l" r="r" t="t"/>
                <a:pathLst>
                  <a:path extrusionOk="0" h="15451" w="1492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rect b="b" l="l" r="r" t="t"/>
                <a:pathLst>
                  <a:path extrusionOk="0" h="16829" w="6437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rect b="b" l="l" r="r" t="t"/>
                <a:pathLst>
                  <a:path extrusionOk="0" h="11383" w="6256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rect b="b" l="l" r="r" t="t"/>
                <a:pathLst>
                  <a:path extrusionOk="0" h="3522" w="11361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rect b="b" l="l" r="r" t="t"/>
                <a:pathLst>
                  <a:path extrusionOk="0" h="2829" w="11751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rect b="b" l="l" r="r" t="t"/>
                <a:pathLst>
                  <a:path extrusionOk="0" h="15017" w="24866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rect b="b" l="l" r="r" t="t"/>
                <a:pathLst>
                  <a:path extrusionOk="0" h="12611" w="4194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rect b="b" l="l" r="r" t="t"/>
                <a:pathLst>
                  <a:path extrusionOk="0" h="54494" w="25438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rect b="b" l="l" r="r" t="t"/>
                <a:pathLst>
                  <a:path extrusionOk="0" h="15309" w="6492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rect b="b" l="l" r="r" t="t"/>
                <a:pathLst>
                  <a:path extrusionOk="0" h="3047" w="4646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rect b="b" l="l" r="r" t="t"/>
                <a:pathLst>
                  <a:path extrusionOk="0" h="31592" w="5715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rect b="b" l="l" r="r" t="t"/>
                <a:pathLst>
                  <a:path extrusionOk="0" h="7116" w="28931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rect b="b" l="l" r="r" t="t"/>
                <a:pathLst>
                  <a:path extrusionOk="0" h="17020" w="24939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rect b="b" l="l" r="r" t="t"/>
                <a:pathLst>
                  <a:path extrusionOk="0" h="10747" w="7019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rect b="b" l="l" r="r" t="t"/>
                <a:pathLst>
                  <a:path extrusionOk="0" h="7154" w="511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rect b="b" l="l" r="r" t="t"/>
                <a:pathLst>
                  <a:path extrusionOk="0" h="12115" w="9801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rect b="b" l="l" r="r" t="t"/>
                <a:pathLst>
                  <a:path extrusionOk="0" h="2628" w="11692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rect b="b" l="l" r="r" t="t"/>
                <a:pathLst>
                  <a:path extrusionOk="0" h="7712" w="17894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rect b="b" l="l" r="r" t="t"/>
                <a:pathLst>
                  <a:path extrusionOk="0" h="6526" w="5511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rect b="b" l="l" r="r" t="t"/>
                <a:pathLst>
                  <a:path extrusionOk="0" h="3544" w="3072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rect b="b" l="l" r="r" t="t"/>
                <a:pathLst>
                  <a:path extrusionOk="0" h="3955" w="13929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rect b="b" l="l" r="r" t="t"/>
                <a:pathLst>
                  <a:path extrusionOk="0" h="2645" w="14335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rect b="b" l="l" r="r" t="t"/>
                <a:pathLst>
                  <a:path extrusionOk="0" h="7959" w="4974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rect b="b" l="l" r="r" t="t"/>
                <a:pathLst>
                  <a:path extrusionOk="0" h="5549" w="356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rect b="b" l="l" r="r" t="t"/>
                <a:pathLst>
                  <a:path extrusionOk="0" h="41728" w="9303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rect b="b" l="l" r="r" t="t"/>
                <a:pathLst>
                  <a:path extrusionOk="0" h="20364" w="10126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rect b="b" l="l" r="r" t="t"/>
                <a:pathLst>
                  <a:path extrusionOk="0" h="10223" w="18333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rect b="b" l="l" r="r" t="t"/>
                <a:pathLst>
                  <a:path extrusionOk="0" h="7464" w="13311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rect b="b" l="l" r="r" t="t"/>
                <a:pathLst>
                  <a:path extrusionOk="0" h="25982" w="2975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rect b="b" l="l" r="r" t="t"/>
                <a:pathLst>
                  <a:path extrusionOk="0" h="5334" w="16627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rect b="b" l="l" r="r" t="t"/>
                <a:pathLst>
                  <a:path extrusionOk="0" h="16800" w="667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rect b="b" l="l" r="r" t="t"/>
                <a:pathLst>
                  <a:path extrusionOk="0" h="15999" w="11886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rect b="b" l="l" r="r" t="t"/>
                <a:pathLst>
                  <a:path extrusionOk="0" h="4336" w="11679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rect b="b" l="l" r="r" t="t"/>
                <a:pathLst>
                  <a:path extrusionOk="0" h="12116" w="1158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rect b="b" l="l" r="r" t="t"/>
                <a:pathLst>
                  <a:path extrusionOk="0" h="44393" w="24714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rect b="b" l="l" r="r" t="t"/>
                <a:pathLst>
                  <a:path extrusionOk="0" h="12485" w="5235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rect b="b" l="l" r="r" t="t"/>
                <a:pathLst>
                  <a:path extrusionOk="0" h="2894" w="6875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rect b="b" l="l" r="r" t="t"/>
                <a:pathLst>
                  <a:path extrusionOk="0" h="6288" w="2732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rect b="b" l="l" r="r" t="t"/>
                <a:pathLst>
                  <a:path extrusionOk="0" h="3245" w="7093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rect b="b" l="l" r="r" t="t"/>
                <a:pathLst>
                  <a:path extrusionOk="0" h="6433" w="1427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rect b="b" l="l" r="r" t="t"/>
                <a:pathLst>
                  <a:path extrusionOk="0" h="5385" w="5169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rect b="b" l="l" r="r" t="t"/>
                <a:pathLst>
                  <a:path extrusionOk="0" h="4020" w="4843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rect b="b" l="l" r="r" t="t"/>
                <a:pathLst>
                  <a:path extrusionOk="0" h="6717" w="4535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rect b="b" l="l" r="r" t="t"/>
                <a:pathLst>
                  <a:path extrusionOk="0" h="9527" w="9645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rect b="b" l="l" r="r" t="t"/>
                <a:pathLst>
                  <a:path extrusionOk="0" h="9677" w="14848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rect b="b" l="l" r="r" t="t"/>
                <a:pathLst>
                  <a:path extrusionOk="0" h="7234" w="35095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rect b="b" l="l" r="r" t="t"/>
                <a:pathLst>
                  <a:path extrusionOk="0" h="9726" w="23097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rect b="b" l="l" r="r" t="t"/>
                <a:pathLst>
                  <a:path extrusionOk="0" h="16566" w="7753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rect b="b" l="l" r="r" t="t"/>
                <a:pathLst>
                  <a:path extrusionOk="0" h="56718" w="61137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rect b="b" l="l" r="r" t="t"/>
                <a:pathLst>
                  <a:path extrusionOk="0" h="6883" w="2731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rect b="b" l="l" r="r" t="t"/>
                <a:pathLst>
                  <a:path extrusionOk="0" h="1306" w="8373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rect b="b" l="l" r="r" t="t"/>
                <a:pathLst>
                  <a:path extrusionOk="0" h="15281" w="13457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rect b="b" l="l" r="r" t="t"/>
                <a:pathLst>
                  <a:path extrusionOk="0" h="2186" w="6768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rect b="b" l="l" r="r" t="t"/>
                <a:pathLst>
                  <a:path extrusionOk="0" h="18353" w="16608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rect b="b" l="l" r="r" t="t"/>
                <a:pathLst>
                  <a:path extrusionOk="0" h="15691" w="7071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rect b="b" l="l" r="r" t="t"/>
                <a:pathLst>
                  <a:path extrusionOk="0" h="63495" w="28961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rect b="b" l="l" r="r" t="t"/>
                <a:pathLst>
                  <a:path extrusionOk="0" h="78789" w="91758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rect b="b" l="l" r="r" t="t"/>
                <a:pathLst>
                  <a:path extrusionOk="0" h="196" w="245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rect b="b" l="l" r="r" t="t"/>
                <a:pathLst>
                  <a:path extrusionOk="0" h="27791" w="3268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rect b="b" l="l" r="r" t="t"/>
                <a:pathLst>
                  <a:path extrusionOk="0" h="8368" w="22672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8" name="Google Shape;338;p30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39" name="Google Shape;339;p30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rect b="b" l="l" r="r" t="t"/>
                  <a:pathLst>
                    <a:path extrusionOk="0" h="21841" w="5426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rect b="b" l="l" r="r" t="t"/>
                  <a:pathLst>
                    <a:path extrusionOk="0" h="5886" w="16487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rect b="b" l="l" r="r" t="t"/>
                  <a:pathLst>
                    <a:path extrusionOk="0" h="3494" w="14273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2" name="Google Shape;342;p30"/>
            <p:cNvSpPr/>
            <p:nvPr/>
          </p:nvSpPr>
          <p:spPr>
            <a:xfrm>
              <a:off x="1702299" y="2534414"/>
              <a:ext cx="7533" cy="8873"/>
            </a:xfrm>
            <a:custGeom>
              <a:rect b="b" l="l" r="r" t="t"/>
              <a:pathLst>
                <a:path extrusionOk="0" h="403" w="342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707673" y="2492272"/>
              <a:ext cx="15726" cy="18319"/>
            </a:xfrm>
            <a:custGeom>
              <a:rect b="b" l="l" r="r" t="t"/>
              <a:pathLst>
                <a:path extrusionOk="0" h="832" w="714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750622" y="2544123"/>
              <a:ext cx="16629" cy="12594"/>
            </a:xfrm>
            <a:custGeom>
              <a:rect b="b" l="l" r="r" t="t"/>
              <a:pathLst>
                <a:path extrusionOk="0" h="572" w="755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689415" y="2545687"/>
              <a:ext cx="9669" cy="11559"/>
            </a:xfrm>
            <a:custGeom>
              <a:rect b="b" l="l" r="r" t="t"/>
              <a:pathLst>
                <a:path extrusionOk="0" h="525" w="439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725910" y="2520983"/>
              <a:ext cx="8612" cy="13981"/>
            </a:xfrm>
            <a:custGeom>
              <a:rect b="b" l="l" r="r" t="t"/>
              <a:pathLst>
                <a:path extrusionOk="0" h="635" w="391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692630" y="2516425"/>
              <a:ext cx="9691" cy="7530"/>
            </a:xfrm>
            <a:custGeom>
              <a:rect b="b" l="l" r="r" t="t"/>
              <a:pathLst>
                <a:path extrusionOk="0" h="342" w="44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715184" y="2511339"/>
              <a:ext cx="5925" cy="9666"/>
            </a:xfrm>
            <a:custGeom>
              <a:rect b="b" l="l" r="r" t="t"/>
              <a:pathLst>
                <a:path extrusionOk="0" h="439" w="269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732650" y="2540909"/>
              <a:ext cx="12422" cy="10194"/>
            </a:xfrm>
            <a:custGeom>
              <a:rect b="b" l="l" r="r" t="t"/>
              <a:pathLst>
                <a:path extrusionOk="0" h="463" w="564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740953" y="2552930"/>
              <a:ext cx="9669" cy="3413"/>
            </a:xfrm>
            <a:custGeom>
              <a:rect b="b" l="l" r="r" t="t"/>
              <a:pathLst>
                <a:path extrusionOk="0" h="155" w="439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30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52" name="Google Shape;352;p30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53" name="Google Shape;353;p30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rect b="b" l="l" r="r" t="t"/>
                  <a:pathLst>
                    <a:path extrusionOk="0" h="342" w="439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4" name="Google Shape;354;p30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55" name="Google Shape;355;p30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rect b="b" l="l" r="r" t="t"/>
                    <a:pathLst>
                      <a:path extrusionOk="0" h="501" w="391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" name="Google Shape;356;p30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rect b="b" l="l" r="r" t="t"/>
                    <a:pathLst>
                      <a:path extrusionOk="0" h="2150" w="1353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" name="Google Shape;357;p30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rect b="b" l="l" r="r" t="t"/>
                    <a:pathLst>
                      <a:path extrusionOk="0" h="987" w="803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" name="Google Shape;358;p30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rect b="b" l="l" r="r" t="t"/>
                    <a:pathLst>
                      <a:path extrusionOk="0" h="4389" w="551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" name="Google Shape;359;p30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rect b="b" l="l" r="r" t="t"/>
                    <a:pathLst>
                      <a:path extrusionOk="0" h="1644" w="1763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0" name="Google Shape;360;p30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61" name="Google Shape;361;p30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rect b="b" l="l" r="r" t="t"/>
                  <a:pathLst>
                    <a:path extrusionOk="0" h="521" w="634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30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rect b="b" l="l" r="r" t="t"/>
                  <a:pathLst>
                    <a:path extrusionOk="0" h="488" w="587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30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rect b="b" l="l" r="r" t="t"/>
                  <a:pathLst>
                    <a:path extrusionOk="0" h="488" w="634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rect b="b" l="l" r="r" t="t"/>
                  <a:pathLst>
                    <a:path extrusionOk="0" h="391" w="537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30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rect b="b" l="l" r="r" t="t"/>
                  <a:pathLst>
                    <a:path extrusionOk="0" h="489" w="586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30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rect b="b" l="l" r="r" t="t"/>
                  <a:pathLst>
                    <a:path extrusionOk="0" h="2713" w="6037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0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rect b="b" l="l" r="r" t="t"/>
                  <a:pathLst>
                    <a:path extrusionOk="0" h="458" w="817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30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rect b="b" l="l" r="r" t="t"/>
                  <a:pathLst>
                    <a:path extrusionOk="0" h="577" w="1307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30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rect b="b" l="l" r="r" t="t"/>
                  <a:pathLst>
                    <a:path extrusionOk="0" h="726" w="90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0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rect b="b" l="l" r="r" t="t"/>
                  <a:pathLst>
                    <a:path extrusionOk="0" h="781" w="1318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0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rect b="b" l="l" r="r" t="t"/>
                  <a:pathLst>
                    <a:path extrusionOk="0" h="554" w="2223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30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rect b="b" l="l" r="r" t="t"/>
                  <a:pathLst>
                    <a:path extrusionOk="0" h="1001" w="1756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0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rect b="b" l="l" r="r" t="t"/>
                  <a:pathLst>
                    <a:path extrusionOk="0" h="524" w="1344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30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75" name="Google Shape;375;p30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rect b="b" l="l" r="r" t="t"/>
                  <a:pathLst>
                    <a:path extrusionOk="0" h="708" w="733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30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rect b="b" l="l" r="r" t="t"/>
                  <a:pathLst>
                    <a:path extrusionOk="0" h="2170" w="1154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30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rect b="b" l="l" r="r" t="t"/>
                  <a:pathLst>
                    <a:path extrusionOk="0" h="465" w="499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30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rect b="b" l="l" r="r" t="t"/>
                  <a:pathLst>
                    <a:path extrusionOk="0" h="1585" w="1622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30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rect b="b" l="l" r="r" t="t"/>
                  <a:pathLst>
                    <a:path extrusionOk="0" h="1746" w="1888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0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rect b="b" l="l" r="r" t="t"/>
                  <a:pathLst>
                    <a:path extrusionOk="0" h="4069" w="1837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0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rect b="b" l="l" r="r" t="t"/>
                  <a:pathLst>
                    <a:path extrusionOk="0" h="1087" w="628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0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rect b="b" l="l" r="r" t="t"/>
                  <a:pathLst>
                    <a:path extrusionOk="0" h="2756" w="161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0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rect b="b" l="l" r="r" t="t"/>
                  <a:pathLst>
                    <a:path extrusionOk="0" h="655" w="635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30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rect b="b" l="l" r="r" t="t"/>
                  <a:pathLst>
                    <a:path extrusionOk="0" h="769" w="294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30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rect b="b" l="l" r="r" t="t"/>
                  <a:pathLst>
                    <a:path extrusionOk="0" h="488" w="294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0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rect b="b" l="l" r="r" t="t"/>
                  <a:pathLst>
                    <a:path extrusionOk="0" h="586" w="342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rect b="b" l="l" r="r" t="t"/>
                  <a:pathLst>
                    <a:path extrusionOk="0" h="489" w="343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0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rect b="b" l="l" r="r" t="t"/>
                  <a:pathLst>
                    <a:path extrusionOk="0" h="777" w="885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0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rect b="b" l="l" r="r" t="t"/>
                  <a:pathLst>
                    <a:path extrusionOk="0" h="343" w="44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rect b="b" l="l" r="r" t="t"/>
                  <a:pathLst>
                    <a:path extrusionOk="0" h="1287" w="1122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0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rect b="b" l="l" r="r" t="t"/>
                  <a:pathLst>
                    <a:path extrusionOk="0" h="1318" w="1317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0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rect b="b" l="l" r="r" t="t"/>
                  <a:pathLst>
                    <a:path extrusionOk="0" h="502" w="529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0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rect b="b" l="l" r="r" t="t"/>
                  <a:pathLst>
                    <a:path extrusionOk="0" h="1232" w="294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0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rect b="b" l="l" r="r" t="t"/>
                  <a:pathLst>
                    <a:path extrusionOk="0" h="769" w="293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0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rect b="b" l="l" r="r" t="t"/>
                  <a:pathLst>
                    <a:path extrusionOk="0" h="3536" w="976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6" name="Google Shape;396;p30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397" name="Google Shape;397;p30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398" name="Google Shape;398;p30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399" name="Google Shape;399;p30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rect b="b" l="l" r="r" t="t"/>
                    <a:pathLst>
                      <a:path extrusionOk="0" h="293" w="294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Google Shape;400;p30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rect b="b" l="l" r="r" t="t"/>
                    <a:pathLst>
                      <a:path extrusionOk="0" h="391" w="44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" name="Google Shape;401;p30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rect b="b" l="l" r="r" t="t"/>
                    <a:pathLst>
                      <a:path extrusionOk="0" h="586" w="634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" name="Google Shape;402;p30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rect b="b" l="l" r="r" t="t"/>
                    <a:pathLst>
                      <a:path extrusionOk="0" h="817" w="44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Google Shape;403;p30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rect b="b" l="l" r="r" t="t"/>
                    <a:pathLst>
                      <a:path extrusionOk="0" h="769" w="342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30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rect b="b" l="l" r="r" t="t"/>
                    <a:pathLst>
                      <a:path extrusionOk="0" h="3564" w="1212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30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rect b="b" l="l" r="r" t="t"/>
                    <a:pathLst>
                      <a:path extrusionOk="0" h="4317" w="1356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30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rect b="b" l="l" r="r" t="t"/>
                    <a:pathLst>
                      <a:path extrusionOk="0" h="525" w="342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30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rect b="b" l="l" r="r" t="t"/>
                    <a:pathLst>
                      <a:path extrusionOk="0" h="1940" w="622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08" name="Google Shape;408;p30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09" name="Google Shape;409;p30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rect b="b" l="l" r="r" t="t"/>
                    <a:pathLst>
                      <a:path extrusionOk="0" h="488" w="634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30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rect b="b" l="l" r="r" t="t"/>
                    <a:pathLst>
                      <a:path extrusionOk="0" h="293" w="391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30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rect b="b" l="l" r="r" t="t"/>
                    <a:pathLst>
                      <a:path extrusionOk="0" h="634" w="125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30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rect b="b" l="l" r="r" t="t"/>
                    <a:pathLst>
                      <a:path extrusionOk="0" h="1178" w="678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Google Shape;413;p30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rect b="b" l="l" r="r" t="t"/>
                    <a:pathLst>
                      <a:path extrusionOk="0" h="1825" w="879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30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rect b="b" l="l" r="r" t="t"/>
                    <a:pathLst>
                      <a:path extrusionOk="0" h="781" w="391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30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rect b="b" l="l" r="r" t="t"/>
                    <a:pathLst>
                      <a:path extrusionOk="0" h="294" w="391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Google Shape;416;p30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rect b="b" l="l" r="r" t="t"/>
                    <a:pathLst>
                      <a:path extrusionOk="0" h="525" w="293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30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rect b="b" l="l" r="r" t="t"/>
                    <a:pathLst>
                      <a:path extrusionOk="0" h="5181" w="1122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8" name="Google Shape;418;p30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19" name="Google Shape;419;p30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rect b="b" l="l" r="r" t="t"/>
                  <a:pathLst>
                    <a:path extrusionOk="0" h="488" w="537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rect b="b" l="l" r="r" t="t"/>
                  <a:pathLst>
                    <a:path extrusionOk="0" h="540" w="78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rect b="b" l="l" r="r" t="t"/>
                  <a:pathLst>
                    <a:path extrusionOk="0" h="537" w="976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rect b="b" l="l" r="r" t="t"/>
                  <a:pathLst>
                    <a:path extrusionOk="0" h="1415" w="2049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rect b="b" l="l" r="r" t="t"/>
                  <a:pathLst>
                    <a:path extrusionOk="0" h="1052" w="1972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rect b="b" l="l" r="r" t="t"/>
                  <a:pathLst>
                    <a:path extrusionOk="0" h="1659" w="122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rect b="b" l="l" r="r" t="t"/>
                  <a:pathLst>
                    <a:path extrusionOk="0" h="488" w="488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rect b="b" l="l" r="r" t="t"/>
                  <a:pathLst>
                    <a:path extrusionOk="0" h="440" w="586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rect b="b" l="l" r="r" t="t"/>
                  <a:pathLst>
                    <a:path extrusionOk="0" h="732" w="1317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rect b="b" l="l" r="r" t="t"/>
                  <a:pathLst>
                    <a:path extrusionOk="0" h="791" w="1652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rect b="b" l="l" r="r" t="t"/>
                  <a:pathLst>
                    <a:path extrusionOk="0" h="346" w="879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rect b="b" l="l" r="r" t="t"/>
                  <a:pathLst>
                    <a:path extrusionOk="0" h="987" w="979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rect b="b" l="l" r="r" t="t"/>
                  <a:pathLst>
                    <a:path extrusionOk="0" h="586" w="1317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rect b="b" l="l" r="r" t="t"/>
                  <a:pathLst>
                    <a:path extrusionOk="0" h="313" w="1073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rect b="b" l="l" r="r" t="t"/>
                  <a:pathLst>
                    <a:path extrusionOk="0" h="203" w="195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rect b="b" l="l" r="r" t="t"/>
                  <a:pathLst>
                    <a:path extrusionOk="0" h="423" w="222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rect b="b" l="l" r="r" t="t"/>
                  <a:pathLst>
                    <a:path extrusionOk="0" h="575" w="859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rect b="b" l="l" r="r" t="t"/>
                  <a:pathLst>
                    <a:path extrusionOk="0" h="245" w="489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rect b="b" l="l" r="r" t="t"/>
                  <a:pathLst>
                    <a:path extrusionOk="0" h="485" w="516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rect b="b" l="l" r="r" t="t"/>
                  <a:pathLst>
                    <a:path extrusionOk="0" h="512" w="904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rect b="b" l="l" r="r" t="t"/>
                  <a:pathLst>
                    <a:path extrusionOk="0" h="1056" w="583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rect b="b" l="l" r="r" t="t"/>
                  <a:pathLst>
                    <a:path extrusionOk="0" h="696" w="294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0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rect b="b" l="l" r="r" t="t"/>
                  <a:pathLst>
                    <a:path extrusionOk="0" h="752" w="732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rect b="b" l="l" r="r" t="t"/>
                  <a:pathLst>
                    <a:path extrusionOk="0" h="1318" w="1073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0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rect b="b" l="l" r="r" t="t"/>
                  <a:pathLst>
                    <a:path extrusionOk="0" h="1265" w="1171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/>
          <p:nvPr>
            <p:ph type="title"/>
          </p:nvPr>
        </p:nvSpPr>
        <p:spPr>
          <a:xfrm>
            <a:off x="720000" y="2180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Variate Analysis</a:t>
            </a:r>
            <a:endParaRPr/>
          </a:p>
        </p:txBody>
      </p:sp>
      <p:sp>
        <p:nvSpPr>
          <p:cNvPr id="780" name="Google Shape;780;p39"/>
          <p:cNvSpPr txBox="1"/>
          <p:nvPr/>
        </p:nvSpPr>
        <p:spPr>
          <a:xfrm>
            <a:off x="506050" y="1261325"/>
            <a:ext cx="400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was a moderate positive correlation of 0.28 between age and systolic blood pressure, indicating that blood pressure tends to rise with age.</a:t>
            </a:r>
            <a:endParaRPr sz="3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39"/>
          <p:cNvSpPr txBox="1"/>
          <p:nvPr/>
        </p:nvSpPr>
        <p:spPr>
          <a:xfrm>
            <a:off x="454575" y="2795300"/>
            <a:ext cx="43512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correlation coefficient of 0.44 between cholesterol levels and the presence of heart disease underscored cholesterol as a key risk factor.</a:t>
            </a:r>
            <a:endParaRPr sz="15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2" name="Google Shape;7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75" y="913525"/>
            <a:ext cx="4231125" cy="390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0"/>
          <p:cNvSpPr txBox="1"/>
          <p:nvPr>
            <p:ph idx="1" type="body"/>
          </p:nvPr>
        </p:nvSpPr>
        <p:spPr>
          <a:xfrm>
            <a:off x="1012250" y="3769600"/>
            <a:ext cx="68133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Box plots and swarm plots were instrumental in identifying outliers and assessing distribution characteristics. For example, systolic blood pressure values above 170 mmHg were outliers, affecting roughly 5% of the database.</a:t>
            </a:r>
            <a:endParaRPr/>
          </a:p>
        </p:txBody>
      </p:sp>
      <p:pic>
        <p:nvPicPr>
          <p:cNvPr id="788" name="Google Shape;7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400" y="326000"/>
            <a:ext cx="4007359" cy="3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50" y="326000"/>
            <a:ext cx="4396824" cy="322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/>
          <p:nvPr/>
        </p:nvSpPr>
        <p:spPr>
          <a:xfrm flipH="1">
            <a:off x="2219075" y="697793"/>
            <a:ext cx="1313100" cy="13131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1"/>
          <p:cNvSpPr txBox="1"/>
          <p:nvPr>
            <p:ph type="title"/>
          </p:nvPr>
        </p:nvSpPr>
        <p:spPr>
          <a:xfrm>
            <a:off x="367025" y="2329700"/>
            <a:ext cx="50172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796" name="Google Shape;796;p41"/>
          <p:cNvSpPr txBox="1"/>
          <p:nvPr>
            <p:ph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97" name="Google Shape;797;p41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798" name="Google Shape;798;p41"/>
            <p:cNvSpPr/>
            <p:nvPr/>
          </p:nvSpPr>
          <p:spPr>
            <a:xfrm>
              <a:off x="4564845" y="557975"/>
              <a:ext cx="4310594" cy="8625692"/>
            </a:xfrm>
            <a:custGeom>
              <a:rect b="b" l="l" r="r" t="t"/>
              <a:pathLst>
                <a:path extrusionOk="0" h="174230" w="87008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6589650" y="2932137"/>
              <a:ext cx="653264" cy="2227770"/>
            </a:xfrm>
            <a:custGeom>
              <a:rect b="b" l="l" r="r" t="t"/>
              <a:pathLst>
                <a:path extrusionOk="0" fill="none" h="35297" w="10343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6668420" y="654416"/>
              <a:ext cx="364336" cy="2019956"/>
            </a:xfrm>
            <a:custGeom>
              <a:rect b="b" l="l" r="r" t="t"/>
              <a:pathLst>
                <a:path extrusionOk="0" fill="none" h="40801" w="7354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cap="flat" cmpd="sng" w="7700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6536785" y="764817"/>
              <a:ext cx="550021" cy="1920148"/>
            </a:xfrm>
            <a:custGeom>
              <a:rect b="b" l="l" r="r" t="t"/>
              <a:pathLst>
                <a:path extrusionOk="0" fill="none" h="38785" w="11102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6997481" y="837643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6512113" y="748381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4" name="Google Shape;804;p41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805" name="Google Shape;805;p41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rect b="b" l="l" r="r" t="t"/>
                <a:pathLst>
                  <a:path extrusionOk="0" h="732" w="2249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6" name="Google Shape;806;p41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807" name="Google Shape;807;p41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rect b="b" l="l" r="r" t="t"/>
                  <a:pathLst>
                    <a:path extrusionOk="0" fill="none" h="37978" w="643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cap="flat" cmpd="sng" w="14825">
                  <a:solidFill>
                    <a:schemeClr val="accent5"/>
                  </a:solidFill>
                  <a:prstDash val="solid"/>
                  <a:miter lim="2372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41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rect b="b" l="l" r="r" t="t"/>
                  <a:pathLst>
                    <a:path extrusionOk="0" h="1472" w="3275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41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rect b="b" l="l" r="r" t="t"/>
                  <a:pathLst>
                    <a:path extrusionOk="0" h="1548" w="1756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41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rect b="b" l="l" r="r" t="t"/>
                  <a:pathLst>
                    <a:path extrusionOk="0" h="1517" w="2295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41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rect b="b" l="l" r="r" t="t"/>
                  <a:pathLst>
                    <a:path extrusionOk="0" h="1226" w="2017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41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rect b="b" l="l" r="r" t="t"/>
                  <a:pathLst>
                    <a:path extrusionOk="0" h="929" w="3488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13" name="Google Shape;813;p41"/>
            <p:cNvSpPr/>
            <p:nvPr/>
          </p:nvSpPr>
          <p:spPr>
            <a:xfrm>
              <a:off x="6862329" y="2144690"/>
              <a:ext cx="1473691" cy="2534338"/>
            </a:xfrm>
            <a:custGeom>
              <a:rect b="b" l="l" r="r" t="t"/>
              <a:pathLst>
                <a:path extrusionOk="0" fill="none" h="51191" w="29746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41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815" name="Google Shape;815;p41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rect b="b" l="l" r="r" t="t"/>
                <a:pathLst>
                  <a:path extrusionOk="0" fill="none" h="59327" w="32546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rect b="b" l="l" r="r" t="t"/>
                <a:pathLst>
                  <a:path extrusionOk="0" h="1257" w="4199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rect b="b" l="l" r="r" t="t"/>
                <a:pathLst>
                  <a:path extrusionOk="0" h="3558" w="3314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rect b="b" l="l" r="r" t="t"/>
                <a:pathLst>
                  <a:path extrusionOk="0" h="1002" w="1777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9" name="Google Shape;819;p41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820" name="Google Shape;820;p41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rect b="b" l="l" r="r" t="t"/>
                <a:pathLst>
                  <a:path extrusionOk="0" fill="none" h="59991" w="39401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rect b="b" l="l" r="r" t="t"/>
                <a:pathLst>
                  <a:path extrusionOk="0" h="3386" w="726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rect b="b" l="l" r="r" t="t"/>
                <a:pathLst>
                  <a:path extrusionOk="0" h="1329" w="381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rect b="b" l="l" r="r" t="t"/>
                <a:pathLst>
                  <a:path extrusionOk="0" h="2791" w="546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rect b="b" l="l" r="r" t="t"/>
                <a:pathLst>
                  <a:path extrusionOk="0" h="714" w="1662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41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826" name="Google Shape;826;p41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rect b="b" l="l" r="r" t="t"/>
                <a:pathLst>
                  <a:path extrusionOk="0" fill="none" h="118510" w="21349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rect b="b" l="l" r="r" t="t"/>
                <a:pathLst>
                  <a:path extrusionOk="0" h="2049" w="2088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rect b="b" l="l" r="r" t="t"/>
                <a:pathLst>
                  <a:path extrusionOk="0" h="2165" w="133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rect b="b" l="l" r="r" t="t"/>
                <a:pathLst>
                  <a:path extrusionOk="0" h="1071" w="3459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rect b="b" l="l" r="r" t="t"/>
                <a:pathLst>
                  <a:path extrusionOk="0" h="1729" w="3405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rect b="b" l="l" r="r" t="t"/>
                <a:pathLst>
                  <a:path extrusionOk="0" h="1362" w="854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2" name="Google Shape;832;p41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833" name="Google Shape;833;p41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rect b="b" l="l" r="r" t="t"/>
                <a:pathLst>
                  <a:path extrusionOk="0" fill="none" h="118510" w="13665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rect b="b" l="l" r="r" t="t"/>
                <a:pathLst>
                  <a:path extrusionOk="0" h="4937" w="4769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rect b="b" l="l" r="r" t="t"/>
                <a:pathLst>
                  <a:path extrusionOk="0" h="2182" w="3734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rect b="b" l="l" r="r" t="t"/>
                <a:pathLst>
                  <a:path extrusionOk="0" h="666" w="2847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rect b="b" l="l" r="r" t="t"/>
                <a:pathLst>
                  <a:path extrusionOk="0" h="1195" w="428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8" name="Google Shape;838;p41"/>
            <p:cNvSpPr/>
            <p:nvPr/>
          </p:nvSpPr>
          <p:spPr>
            <a:xfrm>
              <a:off x="7137290" y="2192861"/>
              <a:ext cx="1409137" cy="2971193"/>
            </a:xfrm>
            <a:custGeom>
              <a:rect b="b" l="l" r="r" t="t"/>
              <a:pathLst>
                <a:path extrusionOk="0" fill="none" h="60015" w="28443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720028" y="2138848"/>
              <a:ext cx="1183471" cy="731671"/>
            </a:xfrm>
            <a:custGeom>
              <a:rect b="b" l="l" r="r" t="t"/>
              <a:pathLst>
                <a:path extrusionOk="0" fill="none" h="14779" w="23888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790462" y="2398367"/>
              <a:ext cx="2113037" cy="2867821"/>
            </a:xfrm>
            <a:custGeom>
              <a:rect b="b" l="l" r="r" t="t"/>
              <a:pathLst>
                <a:path extrusionOk="0" fill="none" h="57927" w="42651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31956" y="3067904"/>
              <a:ext cx="747497" cy="5322254"/>
            </a:xfrm>
            <a:custGeom>
              <a:rect b="b" l="l" r="r" t="t"/>
              <a:pathLst>
                <a:path extrusionOk="0" fill="none" h="107504" w="15088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2" name="Google Shape;842;p41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843" name="Google Shape;843;p41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rect b="b" l="l" r="r" t="t"/>
                <a:pathLst>
                  <a:path extrusionOk="0" fill="none" h="61201" w="29296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rect b="b" l="l" r="r" t="t"/>
                <a:pathLst>
                  <a:path extrusionOk="0" h="5197" w="7052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41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846" name="Google Shape;846;p41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rect b="b" l="l" r="r" t="t"/>
                <a:pathLst>
                  <a:path extrusionOk="0" fill="none" h="60015" w="42272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rect b="b" l="l" r="r" t="t"/>
                <a:pathLst>
                  <a:path extrusionOk="0" h="1914" w="3274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rect b="b" l="l" r="r" t="t"/>
                <a:pathLst>
                  <a:path extrusionOk="0" h="1594" w="1244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rect b="b" l="l" r="r" t="t"/>
                <a:pathLst>
                  <a:path extrusionOk="0" h="2074" w="3618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rect b="b" l="l" r="r" t="t"/>
                <a:pathLst>
                  <a:path extrusionOk="0" h="2745" w="565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1" name="Google Shape;851;p41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852" name="Google Shape;852;p41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rect b="b" l="l" r="r" t="t"/>
                <a:pathLst>
                  <a:path extrusionOk="0" fill="none" h="110540" w="16961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rect b="b" l="l" r="r" t="t"/>
                <a:pathLst>
                  <a:path extrusionOk="0" h="3926" w="4759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rect b="b" l="l" r="r" t="t"/>
                <a:pathLst>
                  <a:path extrusionOk="0" h="4310" w="2168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rect b="b" l="l" r="r" t="t"/>
                <a:pathLst>
                  <a:path extrusionOk="0" h="3284" w="1972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rect b="b" l="l" r="r" t="t"/>
                <a:pathLst>
                  <a:path extrusionOk="0" h="1774" w="61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rect b="b" l="l" r="r" t="t"/>
                <a:pathLst>
                  <a:path extrusionOk="0" h="619" w="1323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rect b="b" l="l" r="r" t="t"/>
                <a:pathLst>
                  <a:path extrusionOk="0" h="286" w="618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p41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860" name="Google Shape;860;p41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rect b="b" l="l" r="r" t="t"/>
                <a:pathLst>
                  <a:path extrusionOk="0" fill="none" h="110872" w="13949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rect b="b" l="l" r="r" t="t"/>
                <a:pathLst>
                  <a:path extrusionOk="0" h="7386" w="9057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rect b="b" l="l" r="r" t="t"/>
                <a:pathLst>
                  <a:path extrusionOk="0" h="278" w="1163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3" name="Google Shape;863;p41"/>
            <p:cNvSpPr/>
            <p:nvPr/>
          </p:nvSpPr>
          <p:spPr>
            <a:xfrm>
              <a:off x="6878777" y="760114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4" name="Google Shape;864;p41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865" name="Google Shape;865;p41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rect b="b" l="l" r="r" t="t"/>
                <a:pathLst>
                  <a:path extrusionOk="0" fill="none" h="39592" w="10581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6" name="Google Shape;866;p41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867" name="Google Shape;867;p41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rect b="b" l="l" r="r" t="t"/>
                  <a:pathLst>
                    <a:path extrusionOk="0" h="2933" w="4318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41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rect b="b" l="l" r="r" t="t"/>
                  <a:pathLst>
                    <a:path extrusionOk="0" h="2966" w="6342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41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rect b="b" l="l" r="r" t="t"/>
                  <a:pathLst>
                    <a:path extrusionOk="0" h="1561" w="3749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70" name="Google Shape;870;p41"/>
            <p:cNvSpPr/>
            <p:nvPr/>
          </p:nvSpPr>
          <p:spPr>
            <a:xfrm>
              <a:off x="6742436" y="2669618"/>
              <a:ext cx="358490" cy="498689"/>
            </a:xfrm>
            <a:custGeom>
              <a:rect b="b" l="l" r="r" t="t"/>
              <a:pathLst>
                <a:path extrusionOk="0" h="10073" w="7236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6845881" y="2588575"/>
              <a:ext cx="370231" cy="531612"/>
            </a:xfrm>
            <a:custGeom>
              <a:rect b="b" l="l" r="r" t="t"/>
              <a:pathLst>
                <a:path extrusionOk="0" h="10738" w="7473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42"/>
          <p:cNvGrpSpPr/>
          <p:nvPr/>
        </p:nvGrpSpPr>
        <p:grpSpPr>
          <a:xfrm>
            <a:off x="967900" y="1507025"/>
            <a:ext cx="807300" cy="2843825"/>
            <a:chOff x="967900" y="1507025"/>
            <a:chExt cx="807300" cy="2843825"/>
          </a:xfrm>
        </p:grpSpPr>
        <p:sp>
          <p:nvSpPr>
            <p:cNvPr id="877" name="Google Shape;877;p42"/>
            <p:cNvSpPr/>
            <p:nvPr/>
          </p:nvSpPr>
          <p:spPr>
            <a:xfrm>
              <a:off x="967900" y="1507025"/>
              <a:ext cx="807300" cy="8073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967900" y="2525288"/>
              <a:ext cx="807300" cy="8073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967900" y="3543550"/>
              <a:ext cx="807300" cy="8073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80" name="Google Shape;880;p42"/>
          <p:cNvGraphicFramePr/>
          <p:nvPr/>
        </p:nvGraphicFramePr>
        <p:xfrm>
          <a:off x="825075" y="14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{56429594-01F4-42A3-A8C0-14AB26E68159}</a:tableStyleId>
              </a:tblPr>
              <a:tblGrid>
                <a:gridCol w="1092775"/>
                <a:gridCol w="2447300"/>
                <a:gridCol w="3951475"/>
              </a:tblGrid>
              <a:tr h="540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01</a:t>
                      </a:r>
                      <a:endParaRPr b="1" sz="3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731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Logistic Regression</a:t>
                      </a:r>
                      <a:endParaRPr b="1" sz="2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77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02</a:t>
                      </a:r>
                      <a:endParaRPr b="1" sz="3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731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Decision Tree Classifier</a:t>
                      </a:r>
                      <a:endParaRPr b="1" sz="2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477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03</a:t>
                      </a:r>
                      <a:endParaRPr b="1" sz="3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731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Random Forest Classifier</a:t>
                      </a:r>
                      <a:endParaRPr b="1" sz="2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477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1" name="Google Shape;881;p4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3"/>
          <p:cNvSpPr txBox="1"/>
          <p:nvPr>
            <p:ph type="title"/>
          </p:nvPr>
        </p:nvSpPr>
        <p:spPr>
          <a:xfrm>
            <a:off x="2143125" y="173175"/>
            <a:ext cx="76632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Logistic Regression</a:t>
            </a:r>
            <a:endParaRPr sz="4200"/>
          </a:p>
        </p:txBody>
      </p:sp>
      <p:sp>
        <p:nvSpPr>
          <p:cNvPr id="887" name="Google Shape;887;p43"/>
          <p:cNvSpPr txBox="1"/>
          <p:nvPr/>
        </p:nvSpPr>
        <p:spPr>
          <a:xfrm>
            <a:off x="529725" y="1566675"/>
            <a:ext cx="3701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Logistic regression: statistical method for binary classification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Predicts probability of data point belonging to category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Fits logistic curve to data, limits output probabilities between 0 and 1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Suitable for binary outcome models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Estimates regression coefficients to maximize likelihood of observed data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Can be regularized to prevent overfitting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Enables better generalization to unseen data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888" name="Google Shape;8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425" y="1244475"/>
            <a:ext cx="4566527" cy="33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4"/>
          <p:cNvSpPr txBox="1"/>
          <p:nvPr>
            <p:ph type="title"/>
          </p:nvPr>
        </p:nvSpPr>
        <p:spPr>
          <a:xfrm>
            <a:off x="2143125" y="173175"/>
            <a:ext cx="76632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Gridsearch CV</a:t>
            </a:r>
            <a:endParaRPr sz="4200"/>
          </a:p>
        </p:txBody>
      </p:sp>
      <p:sp>
        <p:nvSpPr>
          <p:cNvPr id="894" name="Google Shape;894;p44"/>
          <p:cNvSpPr txBox="1"/>
          <p:nvPr/>
        </p:nvSpPr>
        <p:spPr>
          <a:xfrm>
            <a:off x="611900" y="1233975"/>
            <a:ext cx="3701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Hyperparameter Space Definition: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Define a grid of parameters to test, encompassing various combinations.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Cross-Validation Setup: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Employ cross-validation, splitting the dataset into folds for training and validation.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Model Evaluation: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Train and evaluate the model for each parameter combination across the cross-validation folds.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Selection of Best Parameters: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Identify the combination with the highest average performance across all folds.</a:t>
            </a:r>
            <a:endParaRPr b="1"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895" name="Google Shape;8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00" y="1386375"/>
            <a:ext cx="4525600" cy="313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5"/>
          <p:cNvSpPr txBox="1"/>
          <p:nvPr>
            <p:ph type="title"/>
          </p:nvPr>
        </p:nvSpPr>
        <p:spPr>
          <a:xfrm>
            <a:off x="2143125" y="173175"/>
            <a:ext cx="76632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K fold Cross Validation</a:t>
            </a:r>
            <a:endParaRPr sz="4200"/>
          </a:p>
        </p:txBody>
      </p:sp>
      <p:sp>
        <p:nvSpPr>
          <p:cNvPr id="901" name="Google Shape;901;p45"/>
          <p:cNvSpPr txBox="1"/>
          <p:nvPr/>
        </p:nvSpPr>
        <p:spPr>
          <a:xfrm>
            <a:off x="575375" y="1672875"/>
            <a:ext cx="3701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Dataset Division: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Divide the dataset into k consecutive folds, typically 10.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Validation Rotation: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Each fold serves as the validation set once, with the remaining k - 1 folds as the training set.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Repetition: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Repeat the process k times, using each fold as validation exactly once.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Result Aggregation: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 Average or combine the results from all folds to obtain a single estimation.</a:t>
            </a:r>
            <a:endParaRPr b="1"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902" name="Google Shape;9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325" y="1233975"/>
            <a:ext cx="4370264" cy="3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6"/>
          <p:cNvSpPr txBox="1"/>
          <p:nvPr>
            <p:ph type="title"/>
          </p:nvPr>
        </p:nvSpPr>
        <p:spPr>
          <a:xfrm>
            <a:off x="2143125" y="173175"/>
            <a:ext cx="76632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K fold Cross Validation</a:t>
            </a:r>
            <a:endParaRPr sz="4200"/>
          </a:p>
        </p:txBody>
      </p:sp>
      <p:sp>
        <p:nvSpPr>
          <p:cNvPr id="908" name="Google Shape;908;p46"/>
          <p:cNvSpPr txBox="1"/>
          <p:nvPr/>
        </p:nvSpPr>
        <p:spPr>
          <a:xfrm>
            <a:off x="575375" y="1672875"/>
            <a:ext cx="3701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latin typeface="Convergence"/>
                <a:ea typeface="Convergence"/>
                <a:cs typeface="Convergence"/>
                <a:sym typeface="Convergence"/>
              </a:rPr>
              <a:t>Average True Positive Rate (TPR): 0.8954522193492782</a:t>
            </a:r>
            <a:endParaRPr sz="1200"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latin typeface="Convergence"/>
                <a:ea typeface="Convergence"/>
                <a:cs typeface="Convergence"/>
                <a:sym typeface="Convergence"/>
              </a:rPr>
              <a:t>Average False Positive Rate (FPR): 0.19349048010812714</a:t>
            </a:r>
            <a:endParaRPr sz="1200"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latin typeface="Convergence"/>
                <a:ea typeface="Convergence"/>
                <a:cs typeface="Convergence"/>
                <a:sym typeface="Convergence"/>
              </a:rPr>
              <a:t>CV Accuracy mean: 0.8554022988505748</a:t>
            </a:r>
            <a:endParaRPr b="1"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909" name="Google Shape;9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075" y="950887"/>
            <a:ext cx="3957775" cy="39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7"/>
          <p:cNvSpPr txBox="1"/>
          <p:nvPr>
            <p:ph type="title"/>
          </p:nvPr>
        </p:nvSpPr>
        <p:spPr>
          <a:xfrm>
            <a:off x="2143125" y="173175"/>
            <a:ext cx="76632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Decision Tree Classifier</a:t>
            </a:r>
            <a:endParaRPr sz="4200"/>
          </a:p>
        </p:txBody>
      </p:sp>
      <p:sp>
        <p:nvSpPr>
          <p:cNvPr id="915" name="Google Shape;915;p47"/>
          <p:cNvSpPr txBox="1"/>
          <p:nvPr/>
        </p:nvSpPr>
        <p:spPr>
          <a:xfrm>
            <a:off x="593675" y="1672875"/>
            <a:ext cx="3701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Functionality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: Predicts the value of a target variable.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Decision Rules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: Learns simple decision rules based on data features.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Structure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: Represented as a tree structure.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Internal Nodes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: Denote features.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Branches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: Represent decision rules.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Leaf Nodes</a:t>
            </a: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: Correspond to outcomes.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Accuracy: </a:t>
            </a:r>
            <a:r>
              <a:rPr lang="en" sz="1200">
                <a:latin typeface="Convergence"/>
                <a:ea typeface="Convergence"/>
                <a:cs typeface="Convergence"/>
                <a:sym typeface="Convergence"/>
              </a:rPr>
              <a:t>0.8333333333333334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916" name="Google Shape;9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275" y="1287500"/>
            <a:ext cx="4528950" cy="3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8"/>
          <p:cNvSpPr txBox="1"/>
          <p:nvPr>
            <p:ph type="title"/>
          </p:nvPr>
        </p:nvSpPr>
        <p:spPr>
          <a:xfrm>
            <a:off x="2143125" y="173175"/>
            <a:ext cx="76632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Random Forest Classifier</a:t>
            </a:r>
            <a:endParaRPr sz="4200"/>
          </a:p>
        </p:txBody>
      </p:sp>
      <p:sp>
        <p:nvSpPr>
          <p:cNvPr id="922" name="Google Shape;922;p48"/>
          <p:cNvSpPr txBox="1"/>
          <p:nvPr/>
        </p:nvSpPr>
        <p:spPr>
          <a:xfrm>
            <a:off x="575400" y="1818275"/>
            <a:ext cx="3701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Random Forest Classifier: Ensemble learning method for classification (and regression).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Construction of Decision Trees: Builds multiple decision trees during training.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Output Determination: Output class is the mode of classes of individual trees (classification).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Improved Prediction: Merges multiple trees for more accurate and stable predictions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vergence"/>
              <a:buChar char="●"/>
            </a:pPr>
            <a:r>
              <a:rPr lang="en" sz="12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Accuracy: </a:t>
            </a:r>
            <a:r>
              <a:rPr lang="en" sz="1200">
                <a:latin typeface="Convergence"/>
                <a:ea typeface="Convergence"/>
                <a:cs typeface="Convergence"/>
                <a:sym typeface="Convergence"/>
              </a:rPr>
              <a:t>0.8666666666666667</a:t>
            </a:r>
            <a:endParaRPr sz="12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923" name="Google Shape;9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925" y="1562250"/>
            <a:ext cx="4459950" cy="27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31"/>
          <p:cNvCxnSpPr/>
          <p:nvPr/>
        </p:nvCxnSpPr>
        <p:spPr>
          <a:xfrm flipH="1">
            <a:off x="4047018" y="3363419"/>
            <a:ext cx="11472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1"/>
          <p:cNvCxnSpPr/>
          <p:nvPr/>
        </p:nvCxnSpPr>
        <p:spPr>
          <a:xfrm flipH="1">
            <a:off x="4047018" y="1915619"/>
            <a:ext cx="11472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1"/>
          <p:cNvCxnSpPr/>
          <p:nvPr/>
        </p:nvCxnSpPr>
        <p:spPr>
          <a:xfrm>
            <a:off x="4123218" y="2677619"/>
            <a:ext cx="11472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1"/>
          <p:cNvCxnSpPr/>
          <p:nvPr/>
        </p:nvCxnSpPr>
        <p:spPr>
          <a:xfrm>
            <a:off x="4047018" y="1153619"/>
            <a:ext cx="11472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1"/>
          <p:cNvSpPr/>
          <p:nvPr/>
        </p:nvSpPr>
        <p:spPr>
          <a:xfrm>
            <a:off x="4770592" y="2926633"/>
            <a:ext cx="807300" cy="807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3629930" y="3587107"/>
            <a:ext cx="807300" cy="807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3629905" y="2231632"/>
            <a:ext cx="807300" cy="807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3629905" y="749083"/>
            <a:ext cx="807300" cy="80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4758617" y="1462982"/>
            <a:ext cx="807300" cy="807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 txBox="1"/>
          <p:nvPr>
            <p:ph idx="1" type="subTitle"/>
          </p:nvPr>
        </p:nvSpPr>
        <p:spPr>
          <a:xfrm>
            <a:off x="550333" y="631081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MOTIVATION</a:t>
            </a:r>
            <a:endParaRPr sz="2100"/>
          </a:p>
        </p:txBody>
      </p:sp>
      <p:sp>
        <p:nvSpPr>
          <p:cNvPr id="458" name="Google Shape;458;p31"/>
          <p:cNvSpPr txBox="1"/>
          <p:nvPr>
            <p:ph idx="2" type="subTitle"/>
          </p:nvPr>
        </p:nvSpPr>
        <p:spPr>
          <a:xfrm>
            <a:off x="778933" y="975106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Sample Collection &amp; Problem Formulation</a:t>
            </a:r>
            <a:endParaRPr sz="1500"/>
          </a:p>
        </p:txBody>
      </p:sp>
      <p:sp>
        <p:nvSpPr>
          <p:cNvPr id="459" name="Google Shape;459;p31"/>
          <p:cNvSpPr txBox="1"/>
          <p:nvPr>
            <p:ph idx="6" type="title"/>
          </p:nvPr>
        </p:nvSpPr>
        <p:spPr>
          <a:xfrm>
            <a:off x="4790242" y="306657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0" name="Google Shape;460;p31"/>
          <p:cNvSpPr txBox="1"/>
          <p:nvPr>
            <p:ph idx="3" type="title"/>
          </p:nvPr>
        </p:nvSpPr>
        <p:spPr>
          <a:xfrm>
            <a:off x="3649555" y="2371576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31"/>
          <p:cNvSpPr txBox="1"/>
          <p:nvPr>
            <p:ph idx="4" type="subTitle"/>
          </p:nvPr>
        </p:nvSpPr>
        <p:spPr>
          <a:xfrm>
            <a:off x="356868" y="2151706"/>
            <a:ext cx="3036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EXPLORATORY ANALYSIS</a:t>
            </a:r>
            <a:endParaRPr sz="2100"/>
          </a:p>
        </p:txBody>
      </p:sp>
      <p:sp>
        <p:nvSpPr>
          <p:cNvPr id="462" name="Google Shape;462;p31"/>
          <p:cNvSpPr txBox="1"/>
          <p:nvPr>
            <p:ph idx="5" type="subTitle"/>
          </p:nvPr>
        </p:nvSpPr>
        <p:spPr>
          <a:xfrm>
            <a:off x="814058" y="2571929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Summarise, Visualise, &amp; Gain Insights from Data </a:t>
            </a:r>
            <a:endParaRPr sz="1500"/>
          </a:p>
        </p:txBody>
      </p:sp>
      <p:sp>
        <p:nvSpPr>
          <p:cNvPr id="463" name="Google Shape;463;p31"/>
          <p:cNvSpPr txBox="1"/>
          <p:nvPr>
            <p:ph idx="7" type="subTitle"/>
          </p:nvPr>
        </p:nvSpPr>
        <p:spPr>
          <a:xfrm>
            <a:off x="5750220" y="2898969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MACHINE LEARNING</a:t>
            </a:r>
            <a:endParaRPr sz="2100"/>
          </a:p>
        </p:txBody>
      </p:sp>
      <p:sp>
        <p:nvSpPr>
          <p:cNvPr id="464" name="Google Shape;464;p31"/>
          <p:cNvSpPr txBox="1"/>
          <p:nvPr>
            <p:ph idx="8" type="subTitle"/>
          </p:nvPr>
        </p:nvSpPr>
        <p:spPr>
          <a:xfrm>
            <a:off x="5750220" y="3319219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Criteria and methods for choosing models.</a:t>
            </a:r>
            <a:endParaRPr sz="1500"/>
          </a:p>
        </p:txBody>
      </p:sp>
      <p:sp>
        <p:nvSpPr>
          <p:cNvPr id="465" name="Google Shape;465;p31"/>
          <p:cNvSpPr txBox="1"/>
          <p:nvPr>
            <p:ph idx="16" type="title"/>
          </p:nvPr>
        </p:nvSpPr>
        <p:spPr>
          <a:xfrm>
            <a:off x="4778267" y="160292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6" name="Google Shape;466;p31"/>
          <p:cNvSpPr txBox="1"/>
          <p:nvPr>
            <p:ph idx="17" type="subTitle"/>
          </p:nvPr>
        </p:nvSpPr>
        <p:spPr>
          <a:xfrm>
            <a:off x="5750232" y="1573581"/>
            <a:ext cx="3036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PREPARATION</a:t>
            </a:r>
            <a:endParaRPr sz="2100"/>
          </a:p>
        </p:txBody>
      </p:sp>
      <p:sp>
        <p:nvSpPr>
          <p:cNvPr id="467" name="Google Shape;467;p31"/>
          <p:cNvSpPr txBox="1"/>
          <p:nvPr>
            <p:ph idx="18" type="subTitle"/>
          </p:nvPr>
        </p:nvSpPr>
        <p:spPr>
          <a:xfrm>
            <a:off x="5750220" y="1689018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Cleaning the Data</a:t>
            </a:r>
            <a:endParaRPr sz="1500"/>
          </a:p>
        </p:txBody>
      </p:sp>
      <p:sp>
        <p:nvSpPr>
          <p:cNvPr id="468" name="Google Shape;468;p31"/>
          <p:cNvSpPr txBox="1"/>
          <p:nvPr>
            <p:ph idx="19" type="title"/>
          </p:nvPr>
        </p:nvSpPr>
        <p:spPr>
          <a:xfrm>
            <a:off x="3649580" y="372705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/>
          <p:nvPr>
            <p:ph idx="20" type="subTitle"/>
          </p:nvPr>
        </p:nvSpPr>
        <p:spPr>
          <a:xfrm>
            <a:off x="550320" y="3545278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EVALUATION &amp; CONCLUSION</a:t>
            </a:r>
            <a:endParaRPr/>
          </a:p>
        </p:txBody>
      </p:sp>
      <p:sp>
        <p:nvSpPr>
          <p:cNvPr id="470" name="Google Shape;470;p31"/>
          <p:cNvSpPr txBox="1"/>
          <p:nvPr>
            <p:ph idx="21" type="subTitle"/>
          </p:nvPr>
        </p:nvSpPr>
        <p:spPr>
          <a:xfrm>
            <a:off x="550332" y="3965519"/>
            <a:ext cx="2843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the model's performance will be measured.</a:t>
            </a:r>
            <a:endParaRPr sz="1500"/>
          </a:p>
        </p:txBody>
      </p:sp>
      <p:sp>
        <p:nvSpPr>
          <p:cNvPr id="471" name="Google Shape;471;p31"/>
          <p:cNvSpPr txBox="1"/>
          <p:nvPr>
            <p:ph type="title"/>
          </p:nvPr>
        </p:nvSpPr>
        <p:spPr>
          <a:xfrm>
            <a:off x="3649555" y="88902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9"/>
          <p:cNvSpPr/>
          <p:nvPr/>
        </p:nvSpPr>
        <p:spPr>
          <a:xfrm flipH="1">
            <a:off x="2219075" y="697793"/>
            <a:ext cx="1313100" cy="13131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9"/>
          <p:cNvSpPr txBox="1"/>
          <p:nvPr>
            <p:ph type="title"/>
          </p:nvPr>
        </p:nvSpPr>
        <p:spPr>
          <a:xfrm>
            <a:off x="112650" y="2329700"/>
            <a:ext cx="5271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CONCLUSION</a:t>
            </a:r>
            <a:endParaRPr/>
          </a:p>
        </p:txBody>
      </p:sp>
      <p:sp>
        <p:nvSpPr>
          <p:cNvPr id="930" name="Google Shape;930;p49"/>
          <p:cNvSpPr txBox="1"/>
          <p:nvPr>
            <p:ph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1" name="Google Shape;931;p49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932" name="Google Shape;932;p49"/>
            <p:cNvSpPr/>
            <p:nvPr/>
          </p:nvSpPr>
          <p:spPr>
            <a:xfrm>
              <a:off x="4564845" y="557975"/>
              <a:ext cx="4310594" cy="8625692"/>
            </a:xfrm>
            <a:custGeom>
              <a:rect b="b" l="l" r="r" t="t"/>
              <a:pathLst>
                <a:path extrusionOk="0" h="174230" w="87008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6589650" y="2932137"/>
              <a:ext cx="653264" cy="2227770"/>
            </a:xfrm>
            <a:custGeom>
              <a:rect b="b" l="l" r="r" t="t"/>
              <a:pathLst>
                <a:path extrusionOk="0" fill="none" h="35297" w="10343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6668420" y="654416"/>
              <a:ext cx="364336" cy="2019956"/>
            </a:xfrm>
            <a:custGeom>
              <a:rect b="b" l="l" r="r" t="t"/>
              <a:pathLst>
                <a:path extrusionOk="0" fill="none" h="40801" w="7354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cap="flat" cmpd="sng" w="7700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6536785" y="764817"/>
              <a:ext cx="550021" cy="1920148"/>
            </a:xfrm>
            <a:custGeom>
              <a:rect b="b" l="l" r="r" t="t"/>
              <a:pathLst>
                <a:path extrusionOk="0" fill="none" h="38785" w="11102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997481" y="837643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6512113" y="748381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8" name="Google Shape;938;p49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939" name="Google Shape;939;p49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rect b="b" l="l" r="r" t="t"/>
                <a:pathLst>
                  <a:path extrusionOk="0" h="732" w="2249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0" name="Google Shape;940;p49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941" name="Google Shape;941;p49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rect b="b" l="l" r="r" t="t"/>
                  <a:pathLst>
                    <a:path extrusionOk="0" fill="none" h="37978" w="643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cap="flat" cmpd="sng" w="14825">
                  <a:solidFill>
                    <a:schemeClr val="accent5"/>
                  </a:solidFill>
                  <a:prstDash val="solid"/>
                  <a:miter lim="2372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49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rect b="b" l="l" r="r" t="t"/>
                  <a:pathLst>
                    <a:path extrusionOk="0" h="1472" w="3275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49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rect b="b" l="l" r="r" t="t"/>
                  <a:pathLst>
                    <a:path extrusionOk="0" h="1548" w="1756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49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rect b="b" l="l" r="r" t="t"/>
                  <a:pathLst>
                    <a:path extrusionOk="0" h="1517" w="2295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49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rect b="b" l="l" r="r" t="t"/>
                  <a:pathLst>
                    <a:path extrusionOk="0" h="1226" w="2017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49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rect b="b" l="l" r="r" t="t"/>
                  <a:pathLst>
                    <a:path extrusionOk="0" h="929" w="3488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47" name="Google Shape;947;p49"/>
            <p:cNvSpPr/>
            <p:nvPr/>
          </p:nvSpPr>
          <p:spPr>
            <a:xfrm>
              <a:off x="6862329" y="2144690"/>
              <a:ext cx="1473691" cy="2534338"/>
            </a:xfrm>
            <a:custGeom>
              <a:rect b="b" l="l" r="r" t="t"/>
              <a:pathLst>
                <a:path extrusionOk="0" fill="none" h="51191" w="29746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8" name="Google Shape;948;p49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949" name="Google Shape;949;p49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rect b="b" l="l" r="r" t="t"/>
                <a:pathLst>
                  <a:path extrusionOk="0" fill="none" h="59327" w="32546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rect b="b" l="l" r="r" t="t"/>
                <a:pathLst>
                  <a:path extrusionOk="0" h="1257" w="4199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rect b="b" l="l" r="r" t="t"/>
                <a:pathLst>
                  <a:path extrusionOk="0" h="3558" w="3314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rect b="b" l="l" r="r" t="t"/>
                <a:pathLst>
                  <a:path extrusionOk="0" h="1002" w="1777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49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954" name="Google Shape;954;p49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rect b="b" l="l" r="r" t="t"/>
                <a:pathLst>
                  <a:path extrusionOk="0" fill="none" h="59991" w="39401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9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rect b="b" l="l" r="r" t="t"/>
                <a:pathLst>
                  <a:path extrusionOk="0" h="3386" w="726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9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rect b="b" l="l" r="r" t="t"/>
                <a:pathLst>
                  <a:path extrusionOk="0" h="1329" w="381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rect b="b" l="l" r="r" t="t"/>
                <a:pathLst>
                  <a:path extrusionOk="0" h="2791" w="546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9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rect b="b" l="l" r="r" t="t"/>
                <a:pathLst>
                  <a:path extrusionOk="0" h="714" w="1662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9" name="Google Shape;959;p49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960" name="Google Shape;960;p49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rect b="b" l="l" r="r" t="t"/>
                <a:pathLst>
                  <a:path extrusionOk="0" fill="none" h="118510" w="21349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9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rect b="b" l="l" r="r" t="t"/>
                <a:pathLst>
                  <a:path extrusionOk="0" h="2049" w="2088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9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rect b="b" l="l" r="r" t="t"/>
                <a:pathLst>
                  <a:path extrusionOk="0" h="2165" w="133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rect b="b" l="l" r="r" t="t"/>
                <a:pathLst>
                  <a:path extrusionOk="0" h="1071" w="3459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9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rect b="b" l="l" r="r" t="t"/>
                <a:pathLst>
                  <a:path extrusionOk="0" h="1729" w="3405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9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rect b="b" l="l" r="r" t="t"/>
                <a:pathLst>
                  <a:path extrusionOk="0" h="1362" w="854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6" name="Google Shape;966;p49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967" name="Google Shape;967;p49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rect b="b" l="l" r="r" t="t"/>
                <a:pathLst>
                  <a:path extrusionOk="0" fill="none" h="118510" w="13665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9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rect b="b" l="l" r="r" t="t"/>
                <a:pathLst>
                  <a:path extrusionOk="0" h="4937" w="4769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9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rect b="b" l="l" r="r" t="t"/>
                <a:pathLst>
                  <a:path extrusionOk="0" h="2182" w="3734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9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rect b="b" l="l" r="r" t="t"/>
                <a:pathLst>
                  <a:path extrusionOk="0" h="666" w="2847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9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rect b="b" l="l" r="r" t="t"/>
                <a:pathLst>
                  <a:path extrusionOk="0" h="1195" w="428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2" name="Google Shape;972;p49"/>
            <p:cNvSpPr/>
            <p:nvPr/>
          </p:nvSpPr>
          <p:spPr>
            <a:xfrm>
              <a:off x="7137290" y="2192861"/>
              <a:ext cx="1409137" cy="2971193"/>
            </a:xfrm>
            <a:custGeom>
              <a:rect b="b" l="l" r="r" t="t"/>
              <a:pathLst>
                <a:path extrusionOk="0" fill="none" h="60015" w="28443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5720028" y="2138848"/>
              <a:ext cx="1183471" cy="731671"/>
            </a:xfrm>
            <a:custGeom>
              <a:rect b="b" l="l" r="r" t="t"/>
              <a:pathLst>
                <a:path extrusionOk="0" fill="none" h="14779" w="23888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4790462" y="2398367"/>
              <a:ext cx="2113037" cy="2867821"/>
            </a:xfrm>
            <a:custGeom>
              <a:rect b="b" l="l" r="r" t="t"/>
              <a:pathLst>
                <a:path extrusionOk="0" fill="none" h="57927" w="42651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631956" y="3067904"/>
              <a:ext cx="747497" cy="5322254"/>
            </a:xfrm>
            <a:custGeom>
              <a:rect b="b" l="l" r="r" t="t"/>
              <a:pathLst>
                <a:path extrusionOk="0" fill="none" h="107504" w="15088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6" name="Google Shape;976;p49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977" name="Google Shape;977;p49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rect b="b" l="l" r="r" t="t"/>
                <a:pathLst>
                  <a:path extrusionOk="0" fill="none" h="61201" w="29296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9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rect b="b" l="l" r="r" t="t"/>
                <a:pathLst>
                  <a:path extrusionOk="0" h="5197" w="7052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49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980" name="Google Shape;980;p49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rect b="b" l="l" r="r" t="t"/>
                <a:pathLst>
                  <a:path extrusionOk="0" fill="none" h="60015" w="42272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9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rect b="b" l="l" r="r" t="t"/>
                <a:pathLst>
                  <a:path extrusionOk="0" h="1914" w="3274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9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rect b="b" l="l" r="r" t="t"/>
                <a:pathLst>
                  <a:path extrusionOk="0" h="1594" w="1244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9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rect b="b" l="l" r="r" t="t"/>
                <a:pathLst>
                  <a:path extrusionOk="0" h="2074" w="3618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9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rect b="b" l="l" r="r" t="t"/>
                <a:pathLst>
                  <a:path extrusionOk="0" h="2745" w="565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49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986" name="Google Shape;986;p49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rect b="b" l="l" r="r" t="t"/>
                <a:pathLst>
                  <a:path extrusionOk="0" fill="none" h="110540" w="16961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9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rect b="b" l="l" r="r" t="t"/>
                <a:pathLst>
                  <a:path extrusionOk="0" h="3926" w="4759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9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rect b="b" l="l" r="r" t="t"/>
                <a:pathLst>
                  <a:path extrusionOk="0" h="4310" w="2168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9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rect b="b" l="l" r="r" t="t"/>
                <a:pathLst>
                  <a:path extrusionOk="0" h="3284" w="1972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9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rect b="b" l="l" r="r" t="t"/>
                <a:pathLst>
                  <a:path extrusionOk="0" h="1774" w="61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9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rect b="b" l="l" r="r" t="t"/>
                <a:pathLst>
                  <a:path extrusionOk="0" h="619" w="1323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9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rect b="b" l="l" r="r" t="t"/>
                <a:pathLst>
                  <a:path extrusionOk="0" h="286" w="618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49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994" name="Google Shape;994;p49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rect b="b" l="l" r="r" t="t"/>
                <a:pathLst>
                  <a:path extrusionOk="0" fill="none" h="110872" w="13949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9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rect b="b" l="l" r="r" t="t"/>
                <a:pathLst>
                  <a:path extrusionOk="0" h="7386" w="9057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9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rect b="b" l="l" r="r" t="t"/>
                <a:pathLst>
                  <a:path extrusionOk="0" h="278" w="1163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49"/>
            <p:cNvSpPr/>
            <p:nvPr/>
          </p:nvSpPr>
          <p:spPr>
            <a:xfrm>
              <a:off x="6878777" y="760114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49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999" name="Google Shape;999;p49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rect b="b" l="l" r="r" t="t"/>
                <a:pathLst>
                  <a:path extrusionOk="0" fill="none" h="39592" w="10581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0" name="Google Shape;1000;p49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1001" name="Google Shape;1001;p49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rect b="b" l="l" r="r" t="t"/>
                  <a:pathLst>
                    <a:path extrusionOk="0" h="2933" w="4318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49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rect b="b" l="l" r="r" t="t"/>
                  <a:pathLst>
                    <a:path extrusionOk="0" h="2966" w="6342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49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rect b="b" l="l" r="r" t="t"/>
                  <a:pathLst>
                    <a:path extrusionOk="0" h="1561" w="3749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4" name="Google Shape;1004;p49"/>
            <p:cNvSpPr/>
            <p:nvPr/>
          </p:nvSpPr>
          <p:spPr>
            <a:xfrm>
              <a:off x="6742436" y="2669618"/>
              <a:ext cx="358490" cy="498689"/>
            </a:xfrm>
            <a:custGeom>
              <a:rect b="b" l="l" r="r" t="t"/>
              <a:pathLst>
                <a:path extrusionOk="0" h="10073" w="7236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845881" y="2588575"/>
              <a:ext cx="370231" cy="531612"/>
            </a:xfrm>
            <a:custGeom>
              <a:rect b="b" l="l" r="r" t="t"/>
              <a:pathLst>
                <a:path extrusionOk="0" h="10738" w="7473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0"/>
          <p:cNvSpPr txBox="1"/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0"/>
          <p:cNvSpPr txBox="1"/>
          <p:nvPr>
            <p:ph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0"/>
          <p:cNvSpPr txBox="1"/>
          <p:nvPr>
            <p:ph idx="1" type="subTitle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3" name="Google Shape;10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700" y="1568475"/>
            <a:ext cx="9197400" cy="2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1"/>
          <p:cNvSpPr txBox="1"/>
          <p:nvPr>
            <p:ph idx="1" type="body"/>
          </p:nvPr>
        </p:nvSpPr>
        <p:spPr>
          <a:xfrm>
            <a:off x="1850850" y="1684490"/>
            <a:ext cx="5442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https://www.kaggle.com/code/kanncaa1/heart-attack-analysis-prediction</a:t>
            </a:r>
            <a:r>
              <a:rPr lang="en"/>
              <a:t> (link to download the dataset)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https://archive.ics.uci.edu/dataset/45/heart+disease</a:t>
            </a:r>
            <a:r>
              <a:rPr lang="en"/>
              <a:t> (info about dataset)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 flipH="1">
            <a:off x="2219075" y="697793"/>
            <a:ext cx="1313100" cy="1313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 txBox="1"/>
          <p:nvPr>
            <p:ph type="title"/>
          </p:nvPr>
        </p:nvSpPr>
        <p:spPr>
          <a:xfrm>
            <a:off x="511600" y="2030925"/>
            <a:ext cx="47508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78" name="Google Shape;478;p32"/>
          <p:cNvSpPr txBox="1"/>
          <p:nvPr>
            <p:ph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32"/>
          <p:cNvSpPr txBox="1"/>
          <p:nvPr>
            <p:ph idx="1" type="subTitle"/>
          </p:nvPr>
        </p:nvSpPr>
        <p:spPr>
          <a:xfrm>
            <a:off x="1355975" y="345378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/>
              <a:t>can</a:t>
            </a:r>
            <a:r>
              <a:rPr lang="en"/>
              <a:t> enter a subtitle here if you need it</a:t>
            </a: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481" name="Google Shape;481;p32"/>
            <p:cNvSpPr/>
            <p:nvPr/>
          </p:nvSpPr>
          <p:spPr>
            <a:xfrm>
              <a:off x="4564845" y="557975"/>
              <a:ext cx="4310594" cy="8625692"/>
            </a:xfrm>
            <a:custGeom>
              <a:rect b="b" l="l" r="r" t="t"/>
              <a:pathLst>
                <a:path extrusionOk="0" h="174230" w="87008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6589650" y="2932137"/>
              <a:ext cx="653264" cy="2227770"/>
            </a:xfrm>
            <a:custGeom>
              <a:rect b="b" l="l" r="r" t="t"/>
              <a:pathLst>
                <a:path extrusionOk="0" fill="none" h="35297" w="10343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6668420" y="654416"/>
              <a:ext cx="364336" cy="2019956"/>
            </a:xfrm>
            <a:custGeom>
              <a:rect b="b" l="l" r="r" t="t"/>
              <a:pathLst>
                <a:path extrusionOk="0" fill="none" h="40801" w="7354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cap="flat" cmpd="sng" w="7700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6536785" y="764817"/>
              <a:ext cx="550021" cy="1920148"/>
            </a:xfrm>
            <a:custGeom>
              <a:rect b="b" l="l" r="r" t="t"/>
              <a:pathLst>
                <a:path extrusionOk="0" fill="none" h="38785" w="11102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6997481" y="837643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6512113" y="748381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32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488" name="Google Shape;488;p32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rect b="b" l="l" r="r" t="t"/>
                <a:pathLst>
                  <a:path extrusionOk="0" h="732" w="2249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9" name="Google Shape;489;p32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490" name="Google Shape;490;p32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rect b="b" l="l" r="r" t="t"/>
                  <a:pathLst>
                    <a:path extrusionOk="0" fill="none" h="37978" w="643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cap="flat" cmpd="sng" w="14825">
                  <a:solidFill>
                    <a:schemeClr val="accent5"/>
                  </a:solidFill>
                  <a:prstDash val="solid"/>
                  <a:miter lim="2372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rect b="b" l="l" r="r" t="t"/>
                  <a:pathLst>
                    <a:path extrusionOk="0" h="1472" w="3275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rect b="b" l="l" r="r" t="t"/>
                  <a:pathLst>
                    <a:path extrusionOk="0" h="1548" w="1756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rect b="b" l="l" r="r" t="t"/>
                  <a:pathLst>
                    <a:path extrusionOk="0" h="1517" w="2295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rect b="b" l="l" r="r" t="t"/>
                  <a:pathLst>
                    <a:path extrusionOk="0" h="1226" w="2017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rect b="b" l="l" r="r" t="t"/>
                  <a:pathLst>
                    <a:path extrusionOk="0" h="929" w="3488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6" name="Google Shape;496;p32"/>
            <p:cNvSpPr/>
            <p:nvPr/>
          </p:nvSpPr>
          <p:spPr>
            <a:xfrm>
              <a:off x="6862329" y="2144690"/>
              <a:ext cx="1473691" cy="2534338"/>
            </a:xfrm>
            <a:custGeom>
              <a:rect b="b" l="l" r="r" t="t"/>
              <a:pathLst>
                <a:path extrusionOk="0" fill="none" h="51191" w="29746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Google Shape;497;p32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498" name="Google Shape;498;p32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rect b="b" l="l" r="r" t="t"/>
                <a:pathLst>
                  <a:path extrusionOk="0" fill="none" h="59327" w="32546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rect b="b" l="l" r="r" t="t"/>
                <a:pathLst>
                  <a:path extrusionOk="0" h="1257" w="4199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rect b="b" l="l" r="r" t="t"/>
                <a:pathLst>
                  <a:path extrusionOk="0" h="3558" w="3314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rect b="b" l="l" r="r" t="t"/>
                <a:pathLst>
                  <a:path extrusionOk="0" h="1002" w="1777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32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503" name="Google Shape;503;p32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rect b="b" l="l" r="r" t="t"/>
                <a:pathLst>
                  <a:path extrusionOk="0" fill="none" h="59991" w="39401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rect b="b" l="l" r="r" t="t"/>
                <a:pathLst>
                  <a:path extrusionOk="0" h="3386" w="726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rect b="b" l="l" r="r" t="t"/>
                <a:pathLst>
                  <a:path extrusionOk="0" h="1329" w="381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rect b="b" l="l" r="r" t="t"/>
                <a:pathLst>
                  <a:path extrusionOk="0" h="2791" w="546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rect b="b" l="l" r="r" t="t"/>
                <a:pathLst>
                  <a:path extrusionOk="0" h="714" w="1662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32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509" name="Google Shape;509;p32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rect b="b" l="l" r="r" t="t"/>
                <a:pathLst>
                  <a:path extrusionOk="0" fill="none" h="118510" w="21349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rect b="b" l="l" r="r" t="t"/>
                <a:pathLst>
                  <a:path extrusionOk="0" h="2049" w="2088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rect b="b" l="l" r="r" t="t"/>
                <a:pathLst>
                  <a:path extrusionOk="0" h="2165" w="133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rect b="b" l="l" r="r" t="t"/>
                <a:pathLst>
                  <a:path extrusionOk="0" h="1071" w="3459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rect b="b" l="l" r="r" t="t"/>
                <a:pathLst>
                  <a:path extrusionOk="0" h="1729" w="3405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rect b="b" l="l" r="r" t="t"/>
                <a:pathLst>
                  <a:path extrusionOk="0" h="1362" w="854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32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516" name="Google Shape;516;p32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rect b="b" l="l" r="r" t="t"/>
                <a:pathLst>
                  <a:path extrusionOk="0" fill="none" h="118510" w="13665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rect b="b" l="l" r="r" t="t"/>
                <a:pathLst>
                  <a:path extrusionOk="0" h="4937" w="4769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rect b="b" l="l" r="r" t="t"/>
                <a:pathLst>
                  <a:path extrusionOk="0" h="2182" w="3734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rect b="b" l="l" r="r" t="t"/>
                <a:pathLst>
                  <a:path extrusionOk="0" h="666" w="2847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rect b="b" l="l" r="r" t="t"/>
                <a:pathLst>
                  <a:path extrusionOk="0" h="1195" w="428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1" name="Google Shape;521;p32"/>
            <p:cNvSpPr/>
            <p:nvPr/>
          </p:nvSpPr>
          <p:spPr>
            <a:xfrm>
              <a:off x="7137290" y="2192861"/>
              <a:ext cx="1409137" cy="2971193"/>
            </a:xfrm>
            <a:custGeom>
              <a:rect b="b" l="l" r="r" t="t"/>
              <a:pathLst>
                <a:path extrusionOk="0" fill="none" h="60015" w="28443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720028" y="2138848"/>
              <a:ext cx="1183471" cy="731671"/>
            </a:xfrm>
            <a:custGeom>
              <a:rect b="b" l="l" r="r" t="t"/>
              <a:pathLst>
                <a:path extrusionOk="0" fill="none" h="14779" w="23888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790462" y="2398367"/>
              <a:ext cx="2113037" cy="2867821"/>
            </a:xfrm>
            <a:custGeom>
              <a:rect b="b" l="l" r="r" t="t"/>
              <a:pathLst>
                <a:path extrusionOk="0" fill="none" h="57927" w="42651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6631956" y="3067904"/>
              <a:ext cx="747497" cy="5322254"/>
            </a:xfrm>
            <a:custGeom>
              <a:rect b="b" l="l" r="r" t="t"/>
              <a:pathLst>
                <a:path extrusionOk="0" fill="none" h="107504" w="15088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32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526" name="Google Shape;526;p32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rect b="b" l="l" r="r" t="t"/>
                <a:pathLst>
                  <a:path extrusionOk="0" fill="none" h="61201" w="29296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rect b="b" l="l" r="r" t="t"/>
                <a:pathLst>
                  <a:path extrusionOk="0" h="5197" w="7052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32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529" name="Google Shape;529;p32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rect b="b" l="l" r="r" t="t"/>
                <a:pathLst>
                  <a:path extrusionOk="0" fill="none" h="60015" w="42272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rect b="b" l="l" r="r" t="t"/>
                <a:pathLst>
                  <a:path extrusionOk="0" h="1914" w="3274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rect b="b" l="l" r="r" t="t"/>
                <a:pathLst>
                  <a:path extrusionOk="0" h="1594" w="1244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rect b="b" l="l" r="r" t="t"/>
                <a:pathLst>
                  <a:path extrusionOk="0" h="2074" w="3618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rect b="b" l="l" r="r" t="t"/>
                <a:pathLst>
                  <a:path extrusionOk="0" h="2745" w="565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32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535" name="Google Shape;535;p32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rect b="b" l="l" r="r" t="t"/>
                <a:pathLst>
                  <a:path extrusionOk="0" fill="none" h="110540" w="16961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rect b="b" l="l" r="r" t="t"/>
                <a:pathLst>
                  <a:path extrusionOk="0" h="3926" w="4759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rect b="b" l="l" r="r" t="t"/>
                <a:pathLst>
                  <a:path extrusionOk="0" h="4310" w="2168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rect b="b" l="l" r="r" t="t"/>
                <a:pathLst>
                  <a:path extrusionOk="0" h="3284" w="1972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rect b="b" l="l" r="r" t="t"/>
                <a:pathLst>
                  <a:path extrusionOk="0" h="1774" w="61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rect b="b" l="l" r="r" t="t"/>
                <a:pathLst>
                  <a:path extrusionOk="0" h="619" w="1323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rect b="b" l="l" r="r" t="t"/>
                <a:pathLst>
                  <a:path extrusionOk="0" h="286" w="618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32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543" name="Google Shape;543;p32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rect b="b" l="l" r="r" t="t"/>
                <a:pathLst>
                  <a:path extrusionOk="0" fill="none" h="110872" w="13949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rect b="b" l="l" r="r" t="t"/>
                <a:pathLst>
                  <a:path extrusionOk="0" h="7386" w="9057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rect b="b" l="l" r="r" t="t"/>
                <a:pathLst>
                  <a:path extrusionOk="0" h="278" w="1163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" name="Google Shape;546;p32"/>
            <p:cNvSpPr/>
            <p:nvPr/>
          </p:nvSpPr>
          <p:spPr>
            <a:xfrm>
              <a:off x="6878777" y="760114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7" name="Google Shape;547;p32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548" name="Google Shape;548;p32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rect b="b" l="l" r="r" t="t"/>
                <a:pathLst>
                  <a:path extrusionOk="0" fill="none" h="39592" w="10581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9" name="Google Shape;549;p32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550" name="Google Shape;550;p32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rect b="b" l="l" r="r" t="t"/>
                  <a:pathLst>
                    <a:path extrusionOk="0" h="2933" w="4318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2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rect b="b" l="l" r="r" t="t"/>
                  <a:pathLst>
                    <a:path extrusionOk="0" h="2966" w="6342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32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rect b="b" l="l" r="r" t="t"/>
                  <a:pathLst>
                    <a:path extrusionOk="0" h="1561" w="3749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53" name="Google Shape;553;p32"/>
            <p:cNvSpPr/>
            <p:nvPr/>
          </p:nvSpPr>
          <p:spPr>
            <a:xfrm>
              <a:off x="6742436" y="2669618"/>
              <a:ext cx="358490" cy="498689"/>
            </a:xfrm>
            <a:custGeom>
              <a:rect b="b" l="l" r="r" t="t"/>
              <a:pathLst>
                <a:path extrusionOk="0" h="10073" w="7236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845881" y="2588575"/>
              <a:ext cx="370231" cy="531612"/>
            </a:xfrm>
            <a:custGeom>
              <a:rect b="b" l="l" r="r" t="t"/>
              <a:pathLst>
                <a:path extrusionOk="0" h="10738" w="7473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3"/>
          <p:cNvSpPr txBox="1"/>
          <p:nvPr>
            <p:ph idx="1" type="subTitle"/>
          </p:nvPr>
        </p:nvSpPr>
        <p:spPr>
          <a:xfrm>
            <a:off x="1267650" y="2466800"/>
            <a:ext cx="6608700" cy="15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is one of the </a:t>
            </a:r>
            <a:r>
              <a:rPr lang="en">
                <a:solidFill>
                  <a:srgbClr val="FF0000"/>
                </a:solidFill>
              </a:rPr>
              <a:t>leading causes of mortality globally</a:t>
            </a:r>
            <a:r>
              <a:rPr lang="en"/>
              <a:t>, accounting for 1/3 of deaths or </a:t>
            </a:r>
            <a:r>
              <a:rPr lang="en" sz="3300">
                <a:solidFill>
                  <a:srgbClr val="FF0000"/>
                </a:solidFill>
              </a:rPr>
              <a:t>18,500,000 </a:t>
            </a:r>
            <a:r>
              <a:rPr lang="en"/>
              <a:t>per year. The ability to predict and prevent life-threatening heart attacks could </a:t>
            </a:r>
            <a:r>
              <a:rPr lang="en">
                <a:solidFill>
                  <a:srgbClr val="FF0000"/>
                </a:solidFill>
              </a:rPr>
              <a:t>save countless lives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predict </a:t>
            </a:r>
            <a:r>
              <a:rPr lang="en"/>
              <a:t>occurrence</a:t>
            </a:r>
            <a:r>
              <a:rPr lang="en"/>
              <a:t> of heart disease early for early treatment and management</a:t>
            </a:r>
            <a:endParaRPr/>
          </a:p>
        </p:txBody>
      </p:sp>
      <p:sp>
        <p:nvSpPr>
          <p:cNvPr id="560" name="Google Shape;560;p33"/>
          <p:cNvSpPr txBox="1"/>
          <p:nvPr>
            <p:ph type="title"/>
          </p:nvPr>
        </p:nvSpPr>
        <p:spPr>
          <a:xfrm>
            <a:off x="1542450" y="658950"/>
            <a:ext cx="60591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&amp; 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"/>
          <p:cNvSpPr txBox="1"/>
          <p:nvPr>
            <p:ph idx="3" type="subTitle"/>
          </p:nvPr>
        </p:nvSpPr>
        <p:spPr>
          <a:xfrm>
            <a:off x="5848913" y="3716175"/>
            <a:ext cx="31749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From the clinical and noninvasive test results  of patients undergoing angiography at the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Cleveland Clinic in Ohio</a:t>
            </a:r>
            <a:endParaRPr sz="1700"/>
          </a:p>
        </p:txBody>
      </p:sp>
      <p:sp>
        <p:nvSpPr>
          <p:cNvPr id="566" name="Google Shape;566;p34"/>
          <p:cNvSpPr txBox="1"/>
          <p:nvPr>
            <p:ph idx="5" type="subTitle"/>
          </p:nvPr>
        </p:nvSpPr>
        <p:spPr>
          <a:xfrm>
            <a:off x="661176" y="3758604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Cleveland CAD dataset from the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University of California Irvine (UCI).</a:t>
            </a:r>
            <a:endParaRPr sz="1700"/>
          </a:p>
        </p:txBody>
      </p:sp>
      <p:sp>
        <p:nvSpPr>
          <p:cNvPr id="567" name="Google Shape;567;p34"/>
          <p:cNvSpPr/>
          <p:nvPr/>
        </p:nvSpPr>
        <p:spPr>
          <a:xfrm>
            <a:off x="4168347" y="2782483"/>
            <a:ext cx="807300" cy="807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4"/>
          <p:cNvSpPr/>
          <p:nvPr/>
        </p:nvSpPr>
        <p:spPr>
          <a:xfrm>
            <a:off x="7032716" y="2305058"/>
            <a:ext cx="807300" cy="80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4"/>
          <p:cNvSpPr/>
          <p:nvPr/>
        </p:nvSpPr>
        <p:spPr>
          <a:xfrm>
            <a:off x="1544513" y="2305058"/>
            <a:ext cx="807300" cy="807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34"/>
          <p:cNvGrpSpPr/>
          <p:nvPr/>
        </p:nvGrpSpPr>
        <p:grpSpPr>
          <a:xfrm>
            <a:off x="4394166" y="3031770"/>
            <a:ext cx="355663" cy="308725"/>
            <a:chOff x="-28462125" y="3199700"/>
            <a:chExt cx="298550" cy="259150"/>
          </a:xfrm>
        </p:grpSpPr>
        <p:sp>
          <p:nvSpPr>
            <p:cNvPr id="571" name="Google Shape;571;p34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4"/>
          <p:cNvGrpSpPr/>
          <p:nvPr/>
        </p:nvGrpSpPr>
        <p:grpSpPr>
          <a:xfrm>
            <a:off x="1792862" y="2532306"/>
            <a:ext cx="310602" cy="352803"/>
            <a:chOff x="-28069875" y="3175300"/>
            <a:chExt cx="260725" cy="296150"/>
          </a:xfrm>
        </p:grpSpPr>
        <p:sp>
          <p:nvSpPr>
            <p:cNvPr id="575" name="Google Shape;575;p34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4"/>
          <p:cNvGrpSpPr/>
          <p:nvPr/>
        </p:nvGrpSpPr>
        <p:grpSpPr>
          <a:xfrm>
            <a:off x="7259011" y="2532306"/>
            <a:ext cx="354710" cy="352803"/>
            <a:chOff x="-27351575" y="3175300"/>
            <a:chExt cx="297750" cy="296150"/>
          </a:xfrm>
        </p:grpSpPr>
        <p:sp>
          <p:nvSpPr>
            <p:cNvPr id="585" name="Google Shape;585;p34"/>
            <p:cNvSpPr/>
            <p:nvPr/>
          </p:nvSpPr>
          <p:spPr>
            <a:xfrm>
              <a:off x="-27351575" y="3175300"/>
              <a:ext cx="296975" cy="157550"/>
            </a:xfrm>
            <a:custGeom>
              <a:rect b="b" l="l" r="r" t="t"/>
              <a:pathLst>
                <a:path extrusionOk="0" h="6302" w="11879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-27123950" y="333282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-27350775" y="3350150"/>
              <a:ext cx="296950" cy="121300"/>
            </a:xfrm>
            <a:custGeom>
              <a:rect b="b" l="l" r="r" t="t"/>
              <a:pathLst>
                <a:path extrusionOk="0" h="4852" w="11878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-27299575" y="3332825"/>
              <a:ext cx="18125" cy="52000"/>
            </a:xfrm>
            <a:custGeom>
              <a:rect b="b" l="l" r="r" t="t"/>
              <a:pathLst>
                <a:path extrusionOk="0" h="2080" w="725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34"/>
          <p:cNvSpPr txBox="1"/>
          <p:nvPr>
            <p:ph idx="2" type="title"/>
          </p:nvPr>
        </p:nvSpPr>
        <p:spPr>
          <a:xfrm>
            <a:off x="-2" y="609600"/>
            <a:ext cx="914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Dataset</a:t>
            </a:r>
            <a:endParaRPr/>
          </a:p>
        </p:txBody>
      </p:sp>
      <p:sp>
        <p:nvSpPr>
          <p:cNvPr id="590" name="Google Shape;590;p34"/>
          <p:cNvSpPr txBox="1"/>
          <p:nvPr/>
        </p:nvSpPr>
        <p:spPr>
          <a:xfrm>
            <a:off x="3072000" y="18889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penly sourced dataset retrieved via </a:t>
            </a: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Kaggle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/>
          <p:nvPr/>
        </p:nvSpPr>
        <p:spPr>
          <a:xfrm flipH="1">
            <a:off x="2219075" y="697793"/>
            <a:ext cx="1313100" cy="13131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 txBox="1"/>
          <p:nvPr>
            <p:ph type="title"/>
          </p:nvPr>
        </p:nvSpPr>
        <p:spPr>
          <a:xfrm>
            <a:off x="367025" y="2329700"/>
            <a:ext cx="50172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97" name="Google Shape;597;p35"/>
          <p:cNvSpPr txBox="1"/>
          <p:nvPr>
            <p:ph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35"/>
          <p:cNvSpPr txBox="1"/>
          <p:nvPr>
            <p:ph idx="1" type="subTitle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599" name="Google Shape;599;p35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600" name="Google Shape;600;p35"/>
            <p:cNvSpPr/>
            <p:nvPr/>
          </p:nvSpPr>
          <p:spPr>
            <a:xfrm>
              <a:off x="4564845" y="557975"/>
              <a:ext cx="4310594" cy="8625692"/>
            </a:xfrm>
            <a:custGeom>
              <a:rect b="b" l="l" r="r" t="t"/>
              <a:pathLst>
                <a:path extrusionOk="0" h="174230" w="87008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589650" y="2932137"/>
              <a:ext cx="653264" cy="2227770"/>
            </a:xfrm>
            <a:custGeom>
              <a:rect b="b" l="l" r="r" t="t"/>
              <a:pathLst>
                <a:path extrusionOk="0" fill="none" h="35297" w="10343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668420" y="654416"/>
              <a:ext cx="364336" cy="2019956"/>
            </a:xfrm>
            <a:custGeom>
              <a:rect b="b" l="l" r="r" t="t"/>
              <a:pathLst>
                <a:path extrusionOk="0" fill="none" h="40801" w="7354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cap="flat" cmpd="sng" w="7700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536785" y="764817"/>
              <a:ext cx="550021" cy="1920148"/>
            </a:xfrm>
            <a:custGeom>
              <a:rect b="b" l="l" r="r" t="t"/>
              <a:pathLst>
                <a:path extrusionOk="0" fill="none" h="38785" w="11102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997481" y="837643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512113" y="748381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35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607" name="Google Shape;607;p35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rect b="b" l="l" r="r" t="t"/>
                <a:pathLst>
                  <a:path extrusionOk="0" h="732" w="2249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8" name="Google Shape;608;p35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609" name="Google Shape;609;p35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rect b="b" l="l" r="r" t="t"/>
                  <a:pathLst>
                    <a:path extrusionOk="0" fill="none" h="37978" w="643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cap="flat" cmpd="sng" w="14825">
                  <a:solidFill>
                    <a:schemeClr val="accent5"/>
                  </a:solidFill>
                  <a:prstDash val="solid"/>
                  <a:miter lim="2372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5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rect b="b" l="l" r="r" t="t"/>
                  <a:pathLst>
                    <a:path extrusionOk="0" h="1472" w="3275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5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rect b="b" l="l" r="r" t="t"/>
                  <a:pathLst>
                    <a:path extrusionOk="0" h="1548" w="1756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rect b="b" l="l" r="r" t="t"/>
                  <a:pathLst>
                    <a:path extrusionOk="0" h="1517" w="2295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rect b="b" l="l" r="r" t="t"/>
                  <a:pathLst>
                    <a:path extrusionOk="0" h="1226" w="2017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rect b="b" l="l" r="r" t="t"/>
                  <a:pathLst>
                    <a:path extrusionOk="0" h="929" w="3488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15" name="Google Shape;615;p35"/>
            <p:cNvSpPr/>
            <p:nvPr/>
          </p:nvSpPr>
          <p:spPr>
            <a:xfrm>
              <a:off x="6862329" y="2144690"/>
              <a:ext cx="1473691" cy="2534338"/>
            </a:xfrm>
            <a:custGeom>
              <a:rect b="b" l="l" r="r" t="t"/>
              <a:pathLst>
                <a:path extrusionOk="0" fill="none" h="51191" w="29746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35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617" name="Google Shape;617;p35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rect b="b" l="l" r="r" t="t"/>
                <a:pathLst>
                  <a:path extrusionOk="0" fill="none" h="59327" w="32546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rect b="b" l="l" r="r" t="t"/>
                <a:pathLst>
                  <a:path extrusionOk="0" h="1257" w="4199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rect b="b" l="l" r="r" t="t"/>
                <a:pathLst>
                  <a:path extrusionOk="0" h="3558" w="3314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rect b="b" l="l" r="r" t="t"/>
                <a:pathLst>
                  <a:path extrusionOk="0" h="1002" w="1777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35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622" name="Google Shape;622;p35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rect b="b" l="l" r="r" t="t"/>
                <a:pathLst>
                  <a:path extrusionOk="0" fill="none" h="59991" w="39401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rect b="b" l="l" r="r" t="t"/>
                <a:pathLst>
                  <a:path extrusionOk="0" h="3386" w="726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rect b="b" l="l" r="r" t="t"/>
                <a:pathLst>
                  <a:path extrusionOk="0" h="1329" w="381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rect b="b" l="l" r="r" t="t"/>
                <a:pathLst>
                  <a:path extrusionOk="0" h="2791" w="546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rect b="b" l="l" r="r" t="t"/>
                <a:pathLst>
                  <a:path extrusionOk="0" h="714" w="1662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35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628" name="Google Shape;628;p35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rect b="b" l="l" r="r" t="t"/>
                <a:pathLst>
                  <a:path extrusionOk="0" fill="none" h="118510" w="21349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rect b="b" l="l" r="r" t="t"/>
                <a:pathLst>
                  <a:path extrusionOk="0" h="2049" w="2088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rect b="b" l="l" r="r" t="t"/>
                <a:pathLst>
                  <a:path extrusionOk="0" h="2165" w="133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rect b="b" l="l" r="r" t="t"/>
                <a:pathLst>
                  <a:path extrusionOk="0" h="1071" w="3459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rect b="b" l="l" r="r" t="t"/>
                <a:pathLst>
                  <a:path extrusionOk="0" h="1729" w="3405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rect b="b" l="l" r="r" t="t"/>
                <a:pathLst>
                  <a:path extrusionOk="0" h="1362" w="854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35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635" name="Google Shape;635;p35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rect b="b" l="l" r="r" t="t"/>
                <a:pathLst>
                  <a:path extrusionOk="0" fill="none" h="118510" w="13665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rect b="b" l="l" r="r" t="t"/>
                <a:pathLst>
                  <a:path extrusionOk="0" h="4937" w="4769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rect b="b" l="l" r="r" t="t"/>
                <a:pathLst>
                  <a:path extrusionOk="0" h="2182" w="3734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rect b="b" l="l" r="r" t="t"/>
                <a:pathLst>
                  <a:path extrusionOk="0" h="666" w="2847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rect b="b" l="l" r="r" t="t"/>
                <a:pathLst>
                  <a:path extrusionOk="0" h="1195" w="428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35"/>
            <p:cNvSpPr/>
            <p:nvPr/>
          </p:nvSpPr>
          <p:spPr>
            <a:xfrm>
              <a:off x="7137290" y="2192861"/>
              <a:ext cx="1409137" cy="2971193"/>
            </a:xfrm>
            <a:custGeom>
              <a:rect b="b" l="l" r="r" t="t"/>
              <a:pathLst>
                <a:path extrusionOk="0" fill="none" h="60015" w="28443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5720028" y="2138848"/>
              <a:ext cx="1183471" cy="731671"/>
            </a:xfrm>
            <a:custGeom>
              <a:rect b="b" l="l" r="r" t="t"/>
              <a:pathLst>
                <a:path extrusionOk="0" fill="none" h="14779" w="23888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4790462" y="2398367"/>
              <a:ext cx="2113037" cy="2867821"/>
            </a:xfrm>
            <a:custGeom>
              <a:rect b="b" l="l" r="r" t="t"/>
              <a:pathLst>
                <a:path extrusionOk="0" fill="none" h="57927" w="42651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6631956" y="3067904"/>
              <a:ext cx="747497" cy="5322254"/>
            </a:xfrm>
            <a:custGeom>
              <a:rect b="b" l="l" r="r" t="t"/>
              <a:pathLst>
                <a:path extrusionOk="0" fill="none" h="107504" w="15088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35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645" name="Google Shape;645;p35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rect b="b" l="l" r="r" t="t"/>
                <a:pathLst>
                  <a:path extrusionOk="0" fill="none" h="61201" w="29296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rect b="b" l="l" r="r" t="t"/>
                <a:pathLst>
                  <a:path extrusionOk="0" h="5197" w="7052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7" name="Google Shape;647;p35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rect b="b" l="l" r="r" t="t"/>
                <a:pathLst>
                  <a:path extrusionOk="0" fill="none" h="60015" w="42272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rect b="b" l="l" r="r" t="t"/>
                <a:pathLst>
                  <a:path extrusionOk="0" h="1914" w="3274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rect b="b" l="l" r="r" t="t"/>
                <a:pathLst>
                  <a:path extrusionOk="0" h="1594" w="1244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rect b="b" l="l" r="r" t="t"/>
                <a:pathLst>
                  <a:path extrusionOk="0" h="2074" w="3618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rect b="b" l="l" r="r" t="t"/>
                <a:pathLst>
                  <a:path extrusionOk="0" h="2745" w="565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35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654" name="Google Shape;654;p35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rect b="b" l="l" r="r" t="t"/>
                <a:pathLst>
                  <a:path extrusionOk="0" fill="none" h="110540" w="16961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rect b="b" l="l" r="r" t="t"/>
                <a:pathLst>
                  <a:path extrusionOk="0" h="3926" w="4759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rect b="b" l="l" r="r" t="t"/>
                <a:pathLst>
                  <a:path extrusionOk="0" h="4310" w="2168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rect b="b" l="l" r="r" t="t"/>
                <a:pathLst>
                  <a:path extrusionOk="0" h="3284" w="1972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rect b="b" l="l" r="r" t="t"/>
                <a:pathLst>
                  <a:path extrusionOk="0" h="1774" w="61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5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rect b="b" l="l" r="r" t="t"/>
                <a:pathLst>
                  <a:path extrusionOk="0" h="619" w="1323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5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rect b="b" l="l" r="r" t="t"/>
                <a:pathLst>
                  <a:path extrusionOk="0" h="286" w="618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35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662" name="Google Shape;662;p35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rect b="b" l="l" r="r" t="t"/>
                <a:pathLst>
                  <a:path extrusionOk="0" fill="none" h="110872" w="13949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rect b="b" l="l" r="r" t="t"/>
                <a:pathLst>
                  <a:path extrusionOk="0" h="7386" w="9057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rect b="b" l="l" r="r" t="t"/>
                <a:pathLst>
                  <a:path extrusionOk="0" h="278" w="1163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35"/>
            <p:cNvSpPr/>
            <p:nvPr/>
          </p:nvSpPr>
          <p:spPr>
            <a:xfrm>
              <a:off x="6878777" y="760114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35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667" name="Google Shape;667;p35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rect b="b" l="l" r="r" t="t"/>
                <a:pathLst>
                  <a:path extrusionOk="0" fill="none" h="39592" w="10581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8" name="Google Shape;668;p35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669" name="Google Shape;669;p35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rect b="b" l="l" r="r" t="t"/>
                  <a:pathLst>
                    <a:path extrusionOk="0" h="2933" w="4318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rect b="b" l="l" r="r" t="t"/>
                  <a:pathLst>
                    <a:path extrusionOk="0" h="2966" w="6342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rect b="b" l="l" r="r" t="t"/>
                  <a:pathLst>
                    <a:path extrusionOk="0" h="1561" w="3749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72" name="Google Shape;672;p35"/>
            <p:cNvSpPr/>
            <p:nvPr/>
          </p:nvSpPr>
          <p:spPr>
            <a:xfrm>
              <a:off x="6742436" y="2669618"/>
              <a:ext cx="358490" cy="498689"/>
            </a:xfrm>
            <a:custGeom>
              <a:rect b="b" l="l" r="r" t="t"/>
              <a:pathLst>
                <a:path extrusionOk="0" h="10073" w="7236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845881" y="2588575"/>
              <a:ext cx="370231" cy="531612"/>
            </a:xfrm>
            <a:custGeom>
              <a:rect b="b" l="l" r="r" t="t"/>
              <a:pathLst>
                <a:path extrusionOk="0" h="10738" w="7473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36"/>
          <p:cNvGrpSpPr/>
          <p:nvPr/>
        </p:nvGrpSpPr>
        <p:grpSpPr>
          <a:xfrm>
            <a:off x="967900" y="1507025"/>
            <a:ext cx="807300" cy="2843825"/>
            <a:chOff x="967900" y="1507025"/>
            <a:chExt cx="807300" cy="2843825"/>
          </a:xfrm>
        </p:grpSpPr>
        <p:sp>
          <p:nvSpPr>
            <p:cNvPr id="679" name="Google Shape;679;p36"/>
            <p:cNvSpPr/>
            <p:nvPr/>
          </p:nvSpPr>
          <p:spPr>
            <a:xfrm>
              <a:off x="967900" y="1507025"/>
              <a:ext cx="807300" cy="8073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967900" y="2525288"/>
              <a:ext cx="807300" cy="8073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967900" y="3543550"/>
              <a:ext cx="807300" cy="8073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82" name="Google Shape;682;p36"/>
          <p:cNvGraphicFramePr/>
          <p:nvPr/>
        </p:nvGraphicFramePr>
        <p:xfrm>
          <a:off x="825075" y="14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{56429594-01F4-42A3-A8C0-14AB26E68159}</a:tableStyleId>
              </a:tblPr>
              <a:tblGrid>
                <a:gridCol w="1092775"/>
                <a:gridCol w="2447300"/>
                <a:gridCol w="3951475"/>
              </a:tblGrid>
              <a:tr h="540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01</a:t>
                      </a:r>
                      <a:endParaRPr b="1" sz="3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731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OUTLIER DETECTION</a:t>
                      </a:r>
                      <a:endParaRPr b="1" sz="2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77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May disrupt the Machine Learning process</a:t>
                      </a:r>
                      <a:endParaRPr sz="1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02</a:t>
                      </a:r>
                      <a:endParaRPr b="1" sz="3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731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MISSING VALUE ANALYSIS</a:t>
                      </a:r>
                      <a:endParaRPr b="1" sz="2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477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Removed all entries with any missing variable</a:t>
                      </a:r>
                      <a:endParaRPr sz="1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03</a:t>
                      </a:r>
                      <a:endParaRPr b="1" sz="3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731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Convergence"/>
                          <a:ea typeface="Convergence"/>
                          <a:cs typeface="Convergence"/>
                          <a:sym typeface="Convergence"/>
                        </a:rPr>
                        <a:t>DUPLICATE REMOVAL</a:t>
                      </a:r>
                      <a:endParaRPr b="1" sz="2200">
                        <a:solidFill>
                          <a:schemeClr val="lt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477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nvergence"/>
                        <a:ea typeface="Convergence"/>
                        <a:cs typeface="Convergence"/>
                        <a:sym typeface="Convergenc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May skew data</a:t>
                      </a:r>
                      <a:endParaRPr sz="1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3" name="Google Shape;683;p3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7"/>
          <p:cNvSpPr/>
          <p:nvPr/>
        </p:nvSpPr>
        <p:spPr>
          <a:xfrm flipH="1">
            <a:off x="2219075" y="697793"/>
            <a:ext cx="1313100" cy="13131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7"/>
          <p:cNvSpPr txBox="1"/>
          <p:nvPr>
            <p:ph type="title"/>
          </p:nvPr>
        </p:nvSpPr>
        <p:spPr>
          <a:xfrm>
            <a:off x="367025" y="2329700"/>
            <a:ext cx="50172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690" name="Google Shape;690;p37"/>
          <p:cNvSpPr txBox="1"/>
          <p:nvPr>
            <p:ph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1" name="Google Shape;691;p37"/>
          <p:cNvSpPr txBox="1"/>
          <p:nvPr>
            <p:ph idx="1" type="subTitle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increase heart attack risk</a:t>
            </a:r>
            <a:endParaRPr/>
          </a:p>
        </p:txBody>
      </p:sp>
      <p:grpSp>
        <p:nvGrpSpPr>
          <p:cNvPr id="692" name="Google Shape;692;p37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693" name="Google Shape;693;p37"/>
            <p:cNvSpPr/>
            <p:nvPr/>
          </p:nvSpPr>
          <p:spPr>
            <a:xfrm>
              <a:off x="4564845" y="557975"/>
              <a:ext cx="4310594" cy="8625692"/>
            </a:xfrm>
            <a:custGeom>
              <a:rect b="b" l="l" r="r" t="t"/>
              <a:pathLst>
                <a:path extrusionOk="0" h="174230" w="87008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589650" y="2932137"/>
              <a:ext cx="653264" cy="2227770"/>
            </a:xfrm>
            <a:custGeom>
              <a:rect b="b" l="l" r="r" t="t"/>
              <a:pathLst>
                <a:path extrusionOk="0" fill="none" h="35297" w="10343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6668420" y="654416"/>
              <a:ext cx="364336" cy="2019956"/>
            </a:xfrm>
            <a:custGeom>
              <a:rect b="b" l="l" r="r" t="t"/>
              <a:pathLst>
                <a:path extrusionOk="0" fill="none" h="40801" w="7354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cap="flat" cmpd="sng" w="7700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6536785" y="764817"/>
              <a:ext cx="550021" cy="1920148"/>
            </a:xfrm>
            <a:custGeom>
              <a:rect b="b" l="l" r="r" t="t"/>
              <a:pathLst>
                <a:path extrusionOk="0" fill="none" h="38785" w="11102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997481" y="837643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6512113" y="748381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37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700" name="Google Shape;700;p37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rect b="b" l="l" r="r" t="t"/>
                <a:pathLst>
                  <a:path extrusionOk="0" h="732" w="2249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1" name="Google Shape;701;p37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702" name="Google Shape;702;p37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rect b="b" l="l" r="r" t="t"/>
                  <a:pathLst>
                    <a:path extrusionOk="0" fill="none" h="37978" w="643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cap="flat" cmpd="sng" w="14825">
                  <a:solidFill>
                    <a:schemeClr val="accent5"/>
                  </a:solidFill>
                  <a:prstDash val="solid"/>
                  <a:miter lim="2372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7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rect b="b" l="l" r="r" t="t"/>
                  <a:pathLst>
                    <a:path extrusionOk="0" h="1472" w="3275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7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rect b="b" l="l" r="r" t="t"/>
                  <a:pathLst>
                    <a:path extrusionOk="0" h="1548" w="1756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7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rect b="b" l="l" r="r" t="t"/>
                  <a:pathLst>
                    <a:path extrusionOk="0" h="1517" w="2295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37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rect b="b" l="l" r="r" t="t"/>
                  <a:pathLst>
                    <a:path extrusionOk="0" h="1226" w="2017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37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rect b="b" l="l" r="r" t="t"/>
                  <a:pathLst>
                    <a:path extrusionOk="0" h="929" w="3488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08" name="Google Shape;708;p37"/>
            <p:cNvSpPr/>
            <p:nvPr/>
          </p:nvSpPr>
          <p:spPr>
            <a:xfrm>
              <a:off x="6862329" y="2144690"/>
              <a:ext cx="1473691" cy="2534338"/>
            </a:xfrm>
            <a:custGeom>
              <a:rect b="b" l="l" r="r" t="t"/>
              <a:pathLst>
                <a:path extrusionOk="0" fill="none" h="51191" w="29746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cap="flat" cmpd="sng" w="14825">
              <a:solidFill>
                <a:schemeClr val="accent5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37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710" name="Google Shape;710;p37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rect b="b" l="l" r="r" t="t"/>
                <a:pathLst>
                  <a:path extrusionOk="0" fill="none" h="59327" w="32546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rect b="b" l="l" r="r" t="t"/>
                <a:pathLst>
                  <a:path extrusionOk="0" h="1257" w="4199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rect b="b" l="l" r="r" t="t"/>
                <a:pathLst>
                  <a:path extrusionOk="0" h="3558" w="3314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rect b="b" l="l" r="r" t="t"/>
                <a:pathLst>
                  <a:path extrusionOk="0" h="1002" w="1777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37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715" name="Google Shape;715;p37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rect b="b" l="l" r="r" t="t"/>
                <a:pathLst>
                  <a:path extrusionOk="0" fill="none" h="59991" w="39401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rect b="b" l="l" r="r" t="t"/>
                <a:pathLst>
                  <a:path extrusionOk="0" h="3386" w="726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rect b="b" l="l" r="r" t="t"/>
                <a:pathLst>
                  <a:path extrusionOk="0" h="1329" w="381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rect b="b" l="l" r="r" t="t"/>
                <a:pathLst>
                  <a:path extrusionOk="0" h="2791" w="546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rect b="b" l="l" r="r" t="t"/>
                <a:pathLst>
                  <a:path extrusionOk="0" h="714" w="1662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37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721" name="Google Shape;721;p37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rect b="b" l="l" r="r" t="t"/>
                <a:pathLst>
                  <a:path extrusionOk="0" fill="none" h="118510" w="21349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rect b="b" l="l" r="r" t="t"/>
                <a:pathLst>
                  <a:path extrusionOk="0" h="2049" w="2088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rect b="b" l="l" r="r" t="t"/>
                <a:pathLst>
                  <a:path extrusionOk="0" h="2165" w="133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rect b="b" l="l" r="r" t="t"/>
                <a:pathLst>
                  <a:path extrusionOk="0" h="1071" w="3459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rect b="b" l="l" r="r" t="t"/>
                <a:pathLst>
                  <a:path extrusionOk="0" h="1729" w="3405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rect b="b" l="l" r="r" t="t"/>
                <a:pathLst>
                  <a:path extrusionOk="0" h="1362" w="854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37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rect b="b" l="l" r="r" t="t"/>
                <a:pathLst>
                  <a:path extrusionOk="0" fill="none" h="118510" w="13665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cap="flat" cmpd="sng" w="14825">
                <a:solidFill>
                  <a:schemeClr val="accent5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rect b="b" l="l" r="r" t="t"/>
                <a:pathLst>
                  <a:path extrusionOk="0" h="4937" w="4769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rect b="b" l="l" r="r" t="t"/>
                <a:pathLst>
                  <a:path extrusionOk="0" h="2182" w="3734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rect b="b" l="l" r="r" t="t"/>
                <a:pathLst>
                  <a:path extrusionOk="0" h="666" w="2847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rect b="b" l="l" r="r" t="t"/>
                <a:pathLst>
                  <a:path extrusionOk="0" h="1195" w="428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3" name="Google Shape;733;p37"/>
            <p:cNvSpPr/>
            <p:nvPr/>
          </p:nvSpPr>
          <p:spPr>
            <a:xfrm>
              <a:off x="7137290" y="2192861"/>
              <a:ext cx="1409137" cy="2971193"/>
            </a:xfrm>
            <a:custGeom>
              <a:rect b="b" l="l" r="r" t="t"/>
              <a:pathLst>
                <a:path extrusionOk="0" fill="none" h="60015" w="28443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720028" y="2138848"/>
              <a:ext cx="1183471" cy="731671"/>
            </a:xfrm>
            <a:custGeom>
              <a:rect b="b" l="l" r="r" t="t"/>
              <a:pathLst>
                <a:path extrusionOk="0" fill="none" h="14779" w="23888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790462" y="2398367"/>
              <a:ext cx="2113037" cy="2867821"/>
            </a:xfrm>
            <a:custGeom>
              <a:rect b="b" l="l" r="r" t="t"/>
              <a:pathLst>
                <a:path extrusionOk="0" fill="none" h="57927" w="42651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631956" y="3067904"/>
              <a:ext cx="747497" cy="5322254"/>
            </a:xfrm>
            <a:custGeom>
              <a:rect b="b" l="l" r="r" t="t"/>
              <a:pathLst>
                <a:path extrusionOk="0" fill="none" h="107504" w="15088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cap="flat" cmpd="sng" w="7700">
              <a:solidFill>
                <a:schemeClr val="lt2"/>
              </a:solidFill>
              <a:prstDash val="solid"/>
              <a:miter lim="23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7" name="Google Shape;737;p37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738" name="Google Shape;738;p37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rect b="b" l="l" r="r" t="t"/>
                <a:pathLst>
                  <a:path extrusionOk="0" fill="none" h="61201" w="29296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rect b="b" l="l" r="r" t="t"/>
                <a:pathLst>
                  <a:path extrusionOk="0" h="5197" w="7052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7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741" name="Google Shape;741;p37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rect b="b" l="l" r="r" t="t"/>
                <a:pathLst>
                  <a:path extrusionOk="0" fill="none" h="60015" w="42272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rect b="b" l="l" r="r" t="t"/>
                <a:pathLst>
                  <a:path extrusionOk="0" h="1914" w="3274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rect b="b" l="l" r="r" t="t"/>
                <a:pathLst>
                  <a:path extrusionOk="0" h="1594" w="1244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rect b="b" l="l" r="r" t="t"/>
                <a:pathLst>
                  <a:path extrusionOk="0" h="2074" w="3618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rect b="b" l="l" r="r" t="t"/>
                <a:pathLst>
                  <a:path extrusionOk="0" h="2745" w="565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6" name="Google Shape;746;p37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747" name="Google Shape;747;p37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rect b="b" l="l" r="r" t="t"/>
                <a:pathLst>
                  <a:path extrusionOk="0" fill="none" h="110540" w="16961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rect b="b" l="l" r="r" t="t"/>
                <a:pathLst>
                  <a:path extrusionOk="0" h="3926" w="4759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rect b="b" l="l" r="r" t="t"/>
                <a:pathLst>
                  <a:path extrusionOk="0" h="4310" w="2168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rect b="b" l="l" r="r" t="t"/>
                <a:pathLst>
                  <a:path extrusionOk="0" h="3284" w="1972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rect b="b" l="l" r="r" t="t"/>
                <a:pathLst>
                  <a:path extrusionOk="0" h="1774" w="61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rect b="b" l="l" r="r" t="t"/>
                <a:pathLst>
                  <a:path extrusionOk="0" h="619" w="1323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rect b="b" l="l" r="r" t="t"/>
                <a:pathLst>
                  <a:path extrusionOk="0" h="286" w="618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37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755" name="Google Shape;755;p37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rect b="b" l="l" r="r" t="t"/>
                <a:pathLst>
                  <a:path extrusionOk="0" fill="none" h="110872" w="13949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rect b="b" l="l" r="r" t="t"/>
                <a:pathLst>
                  <a:path extrusionOk="0" h="7386" w="9057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rect b="b" l="l" r="r" t="t"/>
                <a:pathLst>
                  <a:path extrusionOk="0" h="278" w="1163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8" name="Google Shape;758;p37"/>
            <p:cNvSpPr/>
            <p:nvPr/>
          </p:nvSpPr>
          <p:spPr>
            <a:xfrm>
              <a:off x="6878777" y="760114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37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760" name="Google Shape;760;p37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rect b="b" l="l" r="r" t="t"/>
                <a:pathLst>
                  <a:path extrusionOk="0" fill="none" h="39592" w="10581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cap="flat" cmpd="sng" w="7700">
                <a:solidFill>
                  <a:schemeClr val="lt2"/>
                </a:solidFill>
                <a:prstDash val="solid"/>
                <a:miter lim="237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1" name="Google Shape;761;p37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762" name="Google Shape;762;p37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rect b="b" l="l" r="r" t="t"/>
                  <a:pathLst>
                    <a:path extrusionOk="0" h="2933" w="4318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7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rect b="b" l="l" r="r" t="t"/>
                  <a:pathLst>
                    <a:path extrusionOk="0" h="2966" w="6342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37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rect b="b" l="l" r="r" t="t"/>
                  <a:pathLst>
                    <a:path extrusionOk="0" h="1561" w="3749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5" name="Google Shape;765;p37"/>
            <p:cNvSpPr/>
            <p:nvPr/>
          </p:nvSpPr>
          <p:spPr>
            <a:xfrm>
              <a:off x="6742436" y="2669618"/>
              <a:ext cx="358490" cy="498689"/>
            </a:xfrm>
            <a:custGeom>
              <a:rect b="b" l="l" r="r" t="t"/>
              <a:pathLst>
                <a:path extrusionOk="0" h="10073" w="7236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6845881" y="2588575"/>
              <a:ext cx="370231" cy="531612"/>
            </a:xfrm>
            <a:custGeom>
              <a:rect b="b" l="l" r="r" t="t"/>
              <a:pathLst>
                <a:path extrusionOk="0" h="10738" w="7473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title"/>
          </p:nvPr>
        </p:nvSpPr>
        <p:spPr>
          <a:xfrm>
            <a:off x="2143125" y="173175"/>
            <a:ext cx="76632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Uni Variate Graphical Analysis</a:t>
            </a:r>
            <a:endParaRPr sz="4200"/>
          </a:p>
        </p:txBody>
      </p:sp>
      <p:pic>
        <p:nvPicPr>
          <p:cNvPr id="772" name="Google Shape;7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50" y="1311650"/>
            <a:ext cx="4172675" cy="34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8"/>
          <p:cNvSpPr txBox="1"/>
          <p:nvPr/>
        </p:nvSpPr>
        <p:spPr>
          <a:xfrm>
            <a:off x="584525" y="2089000"/>
            <a:ext cx="370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Cholesterol levels showed a notable right skew, with values ranging up to 564 mg/dL, far exceeding the median of 240 mg/d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4" name="Google Shape;774;p38"/>
          <p:cNvSpPr txBox="1"/>
          <p:nvPr/>
        </p:nvSpPr>
        <p:spPr>
          <a:xfrm>
            <a:off x="638625" y="3302125"/>
            <a:ext cx="370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Old Peak also showed a notable positive skew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onary Heart Disease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7CBEEA"/>
      </a:accent3>
      <a:accent4>
        <a:srgbClr val="B1E0FF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