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63" r:id="rId3"/>
    <p:sldId id="264" r:id="rId4"/>
    <p:sldId id="265"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1FF404-4A2B-4A8D-9496-C3BB6BA7B0A1}" v="14" dt="2021-02-25T14:28:17.583"/>
    <p1510:client id="{08E721AB-27A2-454E-9A3D-BFE5DCEAA182}" v="3" dt="2021-03-07T14:48:11.628"/>
    <p1510:client id="{75A86F8E-61F9-406D-ADEE-F78501E3F323}" v="271" dt="2021-02-25T14:23:01.858"/>
    <p1510:client id="{9745EFFA-8A6D-4BD7-81DE-0CAC15D48BC2}" v="233" dt="2021-03-07T17:28:01.853"/>
    <p1510:client id="{9D8A1882-203C-4AAA-AAB3-E5DF8160CAE0}" v="6" dt="2021-03-07T14:46:58.367"/>
    <p1510:client id="{B913C796-FDBA-4207-B2D2-58BD73AE6546}" v="365" dt="2021-03-07T15:59:26.537"/>
    <p1510:client id="{E14E8F15-2C42-452A-940C-A2759439785D}" v="48" dt="2021-02-25T14:32:50.015"/>
    <p1510:client id="{FA27A609-A5A6-4147-A010-EAB86DB26D1E}" v="2129" dt="2021-02-28T22:29:46.7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906" autoAdjust="0"/>
    <p:restoredTop sz="90988" autoAdjust="0"/>
  </p:normalViewPr>
  <p:slideViewPr>
    <p:cSldViewPr snapToGrid="0">
      <p:cViewPr varScale="1">
        <p:scale>
          <a:sx n="59" d="100"/>
          <a:sy n="59" d="100"/>
        </p:scale>
        <p:origin x="96" y="4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6/2/2021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375736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53409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2499466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32783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29202745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971042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6/2/2021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extLst>
      <p:ext uri="{BB962C8B-B14F-4D97-AF65-F5344CB8AC3E}">
        <p14:creationId xmlns:p14="http://schemas.microsoft.com/office/powerpoint/2010/main" val="28743504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102591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A54C80-263E-416B-A8E0-580EDEADCBDC}" type="datetimeFigureOut">
              <a:rPr lang="en-US" dirty="0"/>
              <a:t>6/2/2021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2310349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279193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A54C80-263E-416B-A8E0-580EDEADCBDC}" type="datetimeFigureOut">
              <a:rPr lang="en-US" dirty="0"/>
              <a:t>6/2/2021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880311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6/2/2021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17567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6/2/2021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033648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354984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1972042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266301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2494879600"/>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weforum.org/agenda/2019/05/these-rules-could-save-humanity-from-the-threat-of-rogue-ai/" TargetMode="External"/><Relationship Id="rId2" Type="http://schemas.openxmlformats.org/officeDocument/2006/relationships/hyperlink" Target="https://itvarsity.org/tech-watch/can-we-blame-technology-for-peoples-job-loss" TargetMode="External"/><Relationship Id="rId1" Type="http://schemas.openxmlformats.org/officeDocument/2006/relationships/slideLayout" Target="../slideLayouts/slideLayout2.xml"/><Relationship Id="rId5" Type="http://schemas.openxmlformats.org/officeDocument/2006/relationships/hyperlink" Target="https://en.wikipedia.org/wiki/Artificial_intelligence" TargetMode="External"/><Relationship Id="rId4" Type="http://schemas.openxmlformats.org/officeDocument/2006/relationships/hyperlink" Target="https://en.wikipedia.org/wiki/AI_takeover" TargetMode="External"/></Relationships>
</file>

<file path=ppt/slides/slide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09B7E24-271E-4A3A-9D65-EE95ED9723D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45C59434-03B2-4F06-8362-A01DD785E20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10">
              <a:extLst>
                <a:ext uri="{FF2B5EF4-FFF2-40B4-BE49-F238E27FC236}">
                  <a16:creationId xmlns:a16="http://schemas.microsoft.com/office/drawing/2014/main" id="{4FDF3815-C9F7-4B9E-A371-DE71C4E9D17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34C30A41-6D9F-42F2-BE4A-B6D2E440076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7" name="Rectangle 25">
              <a:extLst>
                <a:ext uri="{FF2B5EF4-FFF2-40B4-BE49-F238E27FC236}">
                  <a16:creationId xmlns:a16="http://schemas.microsoft.com/office/drawing/2014/main" id="{8577AE11-EC00-4E67-9DDD-624E9DA1231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406A24DE-7A6F-4459-9A79-712243D2003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BFEBE697-7D77-4AC8-8E68-0483B47DFB1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49FC7B15-C721-4A23-8F6A-2CFA77C614E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9">
              <a:extLst>
                <a:ext uri="{FF2B5EF4-FFF2-40B4-BE49-F238E27FC236}">
                  <a16:creationId xmlns:a16="http://schemas.microsoft.com/office/drawing/2014/main" id="{164E8ACB-FC50-451D-AF0A-879ABC6EA6B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D5F354A0-F0C9-4254-A913-DD68E781617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9B01B525-8D81-44A3-BC1F-C711B89D232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D308DCBA-0664-43E2-90EE-8EA2FE92305B}"/>
              </a:ext>
            </a:extLst>
          </p:cNvPr>
          <p:cNvSpPr>
            <a:spLocks noGrp="1"/>
          </p:cNvSpPr>
          <p:nvPr>
            <p:ph type="title"/>
          </p:nvPr>
        </p:nvSpPr>
        <p:spPr>
          <a:xfrm>
            <a:off x="985968" y="5106219"/>
            <a:ext cx="9949857" cy="1114968"/>
          </a:xfrm>
        </p:spPr>
        <p:txBody>
          <a:bodyPr vert="horz" lIns="91440" tIns="45720" rIns="91440" bIns="45720" rtlCol="0" anchor="b">
            <a:normAutofit/>
          </a:bodyPr>
          <a:lstStyle/>
          <a:p>
            <a:pPr algn="ctr"/>
            <a:r>
              <a:rPr lang="en-US" sz="4800" dirty="0" smtClean="0">
                <a:solidFill>
                  <a:schemeClr val="tx1"/>
                </a:solidFill>
              </a:rPr>
              <a:t>WHAT IS ARTIFICIAL INTELLIGENCE?</a:t>
            </a:r>
            <a:endParaRPr lang="en-US" sz="4800" dirty="0">
              <a:solidFill>
                <a:schemeClr val="tx1"/>
              </a:solidFill>
            </a:endParaRPr>
          </a:p>
        </p:txBody>
      </p:sp>
      <p:pic>
        <p:nvPicPr>
          <p:cNvPr id="4" name="Picture 4" descr="Graphical user interface&#10;&#10;Description automatically generated">
            <a:extLst>
              <a:ext uri="{FF2B5EF4-FFF2-40B4-BE49-F238E27FC236}">
                <a16:creationId xmlns:a16="http://schemas.microsoft.com/office/drawing/2014/main" id="{21CA3EB1-AF00-4E24-B852-47F8D6F5CF43}"/>
              </a:ext>
            </a:extLst>
          </p:cNvPr>
          <p:cNvPicPr>
            <a:picLocks noGrp="1" noChangeAspect="1"/>
          </p:cNvPicPr>
          <p:nvPr>
            <p:ph idx="1"/>
          </p:nvPr>
        </p:nvPicPr>
        <p:blipFill>
          <a:blip r:embed="rId2"/>
          <a:stretch>
            <a:fillRect/>
          </a:stretch>
        </p:blipFill>
        <p:spPr>
          <a:xfrm>
            <a:off x="1686761" y="215355"/>
            <a:ext cx="7173994" cy="4348997"/>
          </a:xfrm>
          <a:prstGeom prst="rect">
            <a:avLst/>
          </a:prstGeom>
        </p:spPr>
      </p:pic>
    </p:spTree>
    <p:extLst>
      <p:ext uri="{BB962C8B-B14F-4D97-AF65-F5344CB8AC3E}">
        <p14:creationId xmlns:p14="http://schemas.microsoft.com/office/powerpoint/2010/main" val="29287722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83F03-813F-42CA-9FF4-8CED75B4D452}"/>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dirty="0"/>
              <a:t> </a:t>
            </a:r>
            <a:r>
              <a:rPr lang="en-US" dirty="0" smtClean="0">
                <a:solidFill>
                  <a:schemeClr val="tx1"/>
                </a:solidFill>
              </a:rPr>
              <a:t>WHAT IS ARTIFICIAL INTELLIGENCE?</a:t>
            </a:r>
            <a:endParaRPr lang="en-US" dirty="0"/>
          </a:p>
        </p:txBody>
      </p:sp>
      <p:sp>
        <p:nvSpPr>
          <p:cNvPr id="3" name="Content Placeholder 2">
            <a:extLst>
              <a:ext uri="{FF2B5EF4-FFF2-40B4-BE49-F238E27FC236}">
                <a16:creationId xmlns:a16="http://schemas.microsoft.com/office/drawing/2014/main" id="{9273CE4B-FBE4-4A66-90FD-18DEF0D74358}"/>
              </a:ext>
            </a:extLst>
          </p:cNvPr>
          <p:cNvSpPr>
            <a:spLocks noGrp="1"/>
          </p:cNvSpPr>
          <p:nvPr>
            <p:ph idx="1"/>
          </p:nvPr>
        </p:nvSpPr>
        <p:spPr>
          <a:xfrm>
            <a:off x="6336287" y="2160589"/>
            <a:ext cx="2934714" cy="3880773"/>
          </a:xfrm>
        </p:spPr>
        <p:txBody>
          <a:bodyPr vert="horz" lIns="91440" tIns="45720" rIns="91440" bIns="45720" rtlCol="0">
            <a:normAutofit/>
          </a:bodyPr>
          <a:lstStyle/>
          <a:p>
            <a:pPr marL="0" indent="0">
              <a:buNone/>
            </a:pPr>
            <a:r>
              <a:rPr lang="en-US"/>
              <a:t>Artificial intelligence is intelligence demonstrate by machines, unlike the natural intelligence displayed by  humans and animals which involves consciousness and emotionality. The distinction between the former and the latter categories is often revealed by the acronym chosen</a:t>
            </a:r>
          </a:p>
        </p:txBody>
      </p:sp>
      <p:pic>
        <p:nvPicPr>
          <p:cNvPr id="4" name="Picture 4" descr="A picture containing text, projector&#10;&#10;Description automatically generated">
            <a:extLst>
              <a:ext uri="{FF2B5EF4-FFF2-40B4-BE49-F238E27FC236}">
                <a16:creationId xmlns:a16="http://schemas.microsoft.com/office/drawing/2014/main" id="{4942C5AE-F40A-4877-878D-780F886C47C6}"/>
              </a:ext>
            </a:extLst>
          </p:cNvPr>
          <p:cNvPicPr>
            <a:picLocks noChangeAspect="1"/>
          </p:cNvPicPr>
          <p:nvPr/>
        </p:nvPicPr>
        <p:blipFill rotWithShape="1">
          <a:blip r:embed="rId2"/>
          <a:srcRect r="-1" b="4553"/>
          <a:stretch/>
        </p:blipFill>
        <p:spPr>
          <a:xfrm>
            <a:off x="677334" y="2159331"/>
            <a:ext cx="5423429" cy="3882362"/>
          </a:xfrm>
          <a:prstGeom prst="rect">
            <a:avLst/>
          </a:prstGeom>
        </p:spPr>
      </p:pic>
    </p:spTree>
    <p:extLst>
      <p:ext uri="{BB962C8B-B14F-4D97-AF65-F5344CB8AC3E}">
        <p14:creationId xmlns:p14="http://schemas.microsoft.com/office/powerpoint/2010/main" val="3798223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9E885-388E-466A-A841-EA8AF0B12591}"/>
              </a:ext>
            </a:extLst>
          </p:cNvPr>
          <p:cNvSpPr>
            <a:spLocks noGrp="1"/>
          </p:cNvSpPr>
          <p:nvPr>
            <p:ph type="title"/>
          </p:nvPr>
        </p:nvSpPr>
        <p:spPr>
          <a:xfrm>
            <a:off x="677334" y="609600"/>
            <a:ext cx="8596668" cy="510540"/>
          </a:xfrm>
        </p:spPr>
        <p:txBody>
          <a:bodyPr anchor="t">
            <a:normAutofit fontScale="90000"/>
          </a:bodyPr>
          <a:lstStyle/>
          <a:p>
            <a:r>
              <a:rPr lang="en-US" dirty="0" smtClean="0">
                <a:solidFill>
                  <a:srgbClr val="92D050"/>
                </a:solidFill>
              </a:rPr>
              <a:t>WILL ARTIFICIAL INTELLIGENCE HARM OR BENEFITS US?</a:t>
            </a:r>
            <a:endParaRPr lang="en-US" dirty="0">
              <a:solidFill>
                <a:srgbClr val="92D050"/>
              </a:solidFill>
            </a:endParaRPr>
          </a:p>
        </p:txBody>
      </p:sp>
      <p:sp>
        <p:nvSpPr>
          <p:cNvPr id="3" name="Content Placeholder 2">
            <a:extLst>
              <a:ext uri="{FF2B5EF4-FFF2-40B4-BE49-F238E27FC236}">
                <a16:creationId xmlns:a16="http://schemas.microsoft.com/office/drawing/2014/main" id="{5CCB3186-9501-412E-B1FE-027EE90A8A82}"/>
              </a:ext>
            </a:extLst>
          </p:cNvPr>
          <p:cNvSpPr>
            <a:spLocks noGrp="1"/>
          </p:cNvSpPr>
          <p:nvPr>
            <p:ph idx="1"/>
          </p:nvPr>
        </p:nvSpPr>
        <p:spPr>
          <a:xfrm>
            <a:off x="6336287" y="2160589"/>
            <a:ext cx="2934714" cy="3880773"/>
          </a:xfrm>
        </p:spPr>
        <p:txBody>
          <a:bodyPr vert="horz" lIns="91440" tIns="45720" rIns="91440" bIns="45720" rtlCol="0">
            <a:normAutofit/>
          </a:bodyPr>
          <a:lstStyle/>
          <a:p>
            <a:pPr>
              <a:lnSpc>
                <a:spcPct val="90000"/>
              </a:lnSpc>
            </a:pPr>
            <a:r>
              <a:rPr lang="en-US" sz="1000">
                <a:ea typeface="+mn-lt"/>
                <a:cs typeface="+mn-lt"/>
              </a:rPr>
              <a:t> Enhances Efficiency And Throughput: Concerns about disruptive technologies are common. A recent example is automobiles -- it took years to develop regulation around the industry to make it safe.</a:t>
            </a:r>
          </a:p>
          <a:p>
            <a:pPr>
              <a:lnSpc>
                <a:spcPct val="90000"/>
              </a:lnSpc>
              <a:buClr>
                <a:srgbClr val="EB3D9F"/>
              </a:buClr>
            </a:pPr>
            <a:r>
              <a:rPr lang="en-US" sz="1000">
                <a:ea typeface="+mn-lt"/>
                <a:cs typeface="+mn-lt"/>
              </a:rPr>
              <a:t> Frees Up Humans To Do What They Do Best: Humans are not best served by doing tedious tasks. Machines can do that, so this is where AI can provide a true benefit.</a:t>
            </a:r>
          </a:p>
          <a:p>
            <a:pPr>
              <a:lnSpc>
                <a:spcPct val="90000"/>
              </a:lnSpc>
              <a:buClr>
                <a:srgbClr val="EB3D9F"/>
              </a:buClr>
            </a:pPr>
            <a:r>
              <a:rPr lang="en-US" sz="1000">
                <a:ea typeface="+mn-lt"/>
                <a:cs typeface="+mn-lt"/>
              </a:rPr>
              <a:t>Adds Jobs, Strengthens The Economy: We all see the headlines: Robots and AI will destroy jobs. This is fiction rather than fact. </a:t>
            </a:r>
          </a:p>
          <a:p>
            <a:pPr>
              <a:lnSpc>
                <a:spcPct val="90000"/>
              </a:lnSpc>
              <a:buClr>
                <a:srgbClr val="EB3D9F"/>
              </a:buClr>
            </a:pPr>
            <a:r>
              <a:rPr lang="en-US" sz="1000">
                <a:ea typeface="+mn-lt"/>
                <a:cs typeface="+mn-lt"/>
              </a:rPr>
              <a:t> Leads To Loss Of Control: If machines do get smarter than humans, there could be a loss of control that can be a detriment. </a:t>
            </a:r>
          </a:p>
          <a:p>
            <a:pPr>
              <a:lnSpc>
                <a:spcPct val="90000"/>
              </a:lnSpc>
              <a:buClr>
                <a:srgbClr val="EB3D9F"/>
              </a:buClr>
            </a:pPr>
            <a:r>
              <a:rPr lang="en-US" sz="1000">
                <a:ea typeface="+mn-lt"/>
                <a:cs typeface="+mn-lt"/>
              </a:rPr>
              <a:t> Enhances Our Lifestyle: The rise of AI in our society will enhance our lifestyle and create more efficient businesses. </a:t>
            </a:r>
          </a:p>
        </p:txBody>
      </p:sp>
      <p:pic>
        <p:nvPicPr>
          <p:cNvPr id="5" name="Picture 4"/>
          <p:cNvPicPr>
            <a:picLocks noChangeAspect="1"/>
          </p:cNvPicPr>
          <p:nvPr/>
        </p:nvPicPr>
        <p:blipFill>
          <a:blip r:embed="rId2"/>
          <a:stretch>
            <a:fillRect/>
          </a:stretch>
        </p:blipFill>
        <p:spPr>
          <a:xfrm>
            <a:off x="677334" y="1891144"/>
            <a:ext cx="5311986" cy="4966855"/>
          </a:xfrm>
          <a:prstGeom prst="rect">
            <a:avLst/>
          </a:prstGeom>
        </p:spPr>
      </p:pic>
    </p:spTree>
    <p:extLst>
      <p:ext uri="{BB962C8B-B14F-4D97-AF65-F5344CB8AC3E}">
        <p14:creationId xmlns:p14="http://schemas.microsoft.com/office/powerpoint/2010/main" val="543705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COULD ARTIFICIAL INTELLIGENCE TURNS ROGUE?</a:t>
            </a:r>
            <a:endParaRPr lang="en-US" dirty="0">
              <a:solidFill>
                <a:srgbClr val="FF0000"/>
              </a:solidFill>
            </a:endParaRPr>
          </a:p>
        </p:txBody>
      </p:sp>
      <p:sp>
        <p:nvSpPr>
          <p:cNvPr id="3" name="Content Placeholder 2"/>
          <p:cNvSpPr>
            <a:spLocks noGrp="1"/>
          </p:cNvSpPr>
          <p:nvPr>
            <p:ph idx="1"/>
          </p:nvPr>
        </p:nvSpPr>
        <p:spPr>
          <a:xfrm>
            <a:off x="677334" y="1930400"/>
            <a:ext cx="3470123" cy="3880773"/>
          </a:xfrm>
        </p:spPr>
        <p:txBody>
          <a:bodyPr/>
          <a:lstStyle/>
          <a:p>
            <a:r>
              <a:rPr lang="en-US" dirty="0"/>
              <a:t>Artificial intelligence that's smarter than us could potentially solve problems beyond our grasp.</a:t>
            </a:r>
          </a:p>
          <a:p>
            <a:endParaRPr lang="en-US" dirty="0"/>
          </a:p>
        </p:txBody>
      </p:sp>
      <p:sp>
        <p:nvSpPr>
          <p:cNvPr id="4" name="Rectangle 3"/>
          <p:cNvSpPr/>
          <p:nvPr/>
        </p:nvSpPr>
        <p:spPr>
          <a:xfrm>
            <a:off x="1045028" y="3251200"/>
            <a:ext cx="2906485" cy="1477328"/>
          </a:xfrm>
          <a:prstGeom prst="rect">
            <a:avLst/>
          </a:prstGeom>
        </p:spPr>
        <p:txBody>
          <a:bodyPr wrap="square">
            <a:spAutoFit/>
          </a:bodyPr>
          <a:lstStyle/>
          <a:p>
            <a:pPr>
              <a:buFont typeface="Arial" panose="020B0604020202020204" pitchFamily="34" charset="0"/>
              <a:buChar char="•"/>
            </a:pPr>
            <a:r>
              <a:rPr lang="en-US" dirty="0">
                <a:solidFill>
                  <a:srgbClr val="333333"/>
                </a:solidFill>
                <a:latin typeface="Montserrat"/>
              </a:rPr>
              <a:t>AI that are self-learning can absorb whatever information they need from the internet, a Pandora's Box if ever there was one.</a:t>
            </a:r>
            <a:endParaRPr lang="en-US" b="0" i="0" dirty="0">
              <a:solidFill>
                <a:srgbClr val="333333"/>
              </a:solidFill>
              <a:effectLst/>
              <a:latin typeface="Montserrat"/>
            </a:endParaRPr>
          </a:p>
        </p:txBody>
      </p:sp>
      <p:sp>
        <p:nvSpPr>
          <p:cNvPr id="5" name="Rectangle 4"/>
          <p:cNvSpPr/>
          <p:nvPr/>
        </p:nvSpPr>
        <p:spPr>
          <a:xfrm>
            <a:off x="1045028" y="4779328"/>
            <a:ext cx="2906484" cy="1477328"/>
          </a:xfrm>
          <a:prstGeom prst="rect">
            <a:avLst/>
          </a:prstGeom>
        </p:spPr>
        <p:txBody>
          <a:bodyPr wrap="square">
            <a:spAutoFit/>
          </a:bodyPr>
          <a:lstStyle/>
          <a:p>
            <a:pPr>
              <a:buFont typeface="Arial" panose="020B0604020202020204" pitchFamily="34" charset="0"/>
              <a:buChar char="•"/>
            </a:pPr>
            <a:r>
              <a:rPr lang="en-US" dirty="0">
                <a:solidFill>
                  <a:srgbClr val="333333"/>
                </a:solidFill>
                <a:latin typeface="Montserrat"/>
              </a:rPr>
              <a:t>The nature of computing itself prevents us from limiting the actions of a super-intelligent AI if it gets out of control.</a:t>
            </a:r>
            <a:endParaRPr lang="en-US" b="0" i="0" dirty="0">
              <a:solidFill>
                <a:srgbClr val="333333"/>
              </a:solidFill>
              <a:effectLst/>
              <a:latin typeface="Montserrat"/>
            </a:endParaRPr>
          </a:p>
        </p:txBody>
      </p:sp>
      <p:pic>
        <p:nvPicPr>
          <p:cNvPr id="6" name="Picture 5"/>
          <p:cNvPicPr>
            <a:picLocks noChangeAspect="1"/>
          </p:cNvPicPr>
          <p:nvPr/>
        </p:nvPicPr>
        <p:blipFill>
          <a:blip r:embed="rId2"/>
          <a:stretch>
            <a:fillRect/>
          </a:stretch>
        </p:blipFill>
        <p:spPr>
          <a:xfrm>
            <a:off x="4515152" y="1387929"/>
            <a:ext cx="5886148" cy="5470071"/>
          </a:xfrm>
          <a:prstGeom prst="rect">
            <a:avLst/>
          </a:prstGeom>
        </p:spPr>
      </p:pic>
    </p:spTree>
    <p:extLst>
      <p:ext uri="{BB962C8B-B14F-4D97-AF65-F5344CB8AC3E}">
        <p14:creationId xmlns:p14="http://schemas.microsoft.com/office/powerpoint/2010/main" val="1635057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CDE4A-CCF0-4FE2-A1BE-16D16A16B064}"/>
              </a:ext>
            </a:extLst>
          </p:cNvPr>
          <p:cNvSpPr>
            <a:spLocks noGrp="1"/>
          </p:cNvSpPr>
          <p:nvPr>
            <p:ph type="title"/>
          </p:nvPr>
        </p:nvSpPr>
        <p:spPr>
          <a:xfrm>
            <a:off x="677334" y="609600"/>
            <a:ext cx="8596668" cy="1320800"/>
          </a:xfrm>
        </p:spPr>
        <p:txBody>
          <a:bodyPr anchor="t">
            <a:normAutofit/>
          </a:bodyPr>
          <a:lstStyle/>
          <a:p>
            <a:r>
              <a:rPr lang="en-US" dirty="0" smtClean="0">
                <a:solidFill>
                  <a:srgbClr val="7030A0"/>
                </a:solidFill>
              </a:rPr>
              <a:t>CAN WE BLAME TECHNOLOGY FOR PEOPLES JOB LOSS?</a:t>
            </a:r>
            <a:endParaRPr lang="en-US" dirty="0">
              <a:solidFill>
                <a:srgbClr val="7030A0"/>
              </a:solidFill>
            </a:endParaRPr>
          </a:p>
        </p:txBody>
      </p:sp>
      <p:sp>
        <p:nvSpPr>
          <p:cNvPr id="3" name="Content Placeholder 2">
            <a:extLst>
              <a:ext uri="{FF2B5EF4-FFF2-40B4-BE49-F238E27FC236}">
                <a16:creationId xmlns:a16="http://schemas.microsoft.com/office/drawing/2014/main" id="{EC5A2DBB-A296-4C39-843E-A9B4CA5AC832}"/>
              </a:ext>
            </a:extLst>
          </p:cNvPr>
          <p:cNvSpPr>
            <a:spLocks noGrp="1"/>
          </p:cNvSpPr>
          <p:nvPr>
            <p:ph idx="1"/>
          </p:nvPr>
        </p:nvSpPr>
        <p:spPr>
          <a:xfrm>
            <a:off x="6336287" y="2160589"/>
            <a:ext cx="2934714" cy="3880773"/>
          </a:xfrm>
        </p:spPr>
        <p:txBody>
          <a:bodyPr vert="horz" lIns="91440" tIns="45720" rIns="91440" bIns="45720" rtlCol="0">
            <a:normAutofit/>
          </a:bodyPr>
          <a:lstStyle/>
          <a:p>
            <a:pPr>
              <a:lnSpc>
                <a:spcPct val="90000"/>
              </a:lnSpc>
            </a:pPr>
            <a:r>
              <a:rPr lang="en-US" sz="1100">
                <a:ea typeface="+mn-lt"/>
                <a:cs typeface="+mn-lt"/>
              </a:rPr>
              <a:t>When this concept takes off on a large scale, thousands of cashiers will undoubtedly lose their jobs. Invariably, many people are blaming technology for the job losses, using this example as a warning of worse things to come.</a:t>
            </a:r>
          </a:p>
          <a:p>
            <a:pPr>
              <a:lnSpc>
                <a:spcPct val="90000"/>
              </a:lnSpc>
              <a:buClr>
                <a:srgbClr val="EB3D9F"/>
              </a:buClr>
            </a:pPr>
            <a:r>
              <a:rPr lang="en-US" sz="1100">
                <a:ea typeface="+mn-lt"/>
                <a:cs typeface="+mn-lt"/>
              </a:rPr>
              <a:t> Online banking has made our lives a whole lot more convenient. The trouble is, because there is seldom any need to go into a branch anymore, many banks downsized and closed dozens of branches, leaving hundreds of tellers jobless.</a:t>
            </a:r>
          </a:p>
          <a:p>
            <a:pPr>
              <a:lnSpc>
                <a:spcPct val="90000"/>
              </a:lnSpc>
              <a:buClr>
                <a:srgbClr val="EB3D9F"/>
              </a:buClr>
            </a:pPr>
            <a:r>
              <a:rPr lang="en-US" sz="1100">
                <a:ea typeface="+mn-lt"/>
                <a:cs typeface="+mn-lt"/>
              </a:rPr>
              <a:t> But putting the blame squarely on technology is counter-productive because the underlying assertion is that progress and innovation are inherently bad. There are other contributing factors, and we as a human race need to approach the problem holistically.</a:t>
            </a:r>
            <a:endParaRPr lang="en-US" sz="1100"/>
          </a:p>
        </p:txBody>
      </p:sp>
      <p:pic>
        <p:nvPicPr>
          <p:cNvPr id="5" name="Picture 4"/>
          <p:cNvPicPr>
            <a:picLocks noChangeAspect="1"/>
          </p:cNvPicPr>
          <p:nvPr/>
        </p:nvPicPr>
        <p:blipFill>
          <a:blip r:embed="rId2"/>
          <a:stretch>
            <a:fillRect/>
          </a:stretch>
        </p:blipFill>
        <p:spPr>
          <a:xfrm>
            <a:off x="408215" y="1930399"/>
            <a:ext cx="5731328" cy="4225471"/>
          </a:xfrm>
          <a:prstGeom prst="rect">
            <a:avLst/>
          </a:prstGeom>
        </p:spPr>
      </p:pic>
    </p:spTree>
    <p:extLst>
      <p:ext uri="{BB962C8B-B14F-4D97-AF65-F5344CB8AC3E}">
        <p14:creationId xmlns:p14="http://schemas.microsoft.com/office/powerpoint/2010/main" val="767492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31FA0-E746-4355-BE3E-6FB54E32F37E}"/>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12E08A12-79DC-44B5-BD54-C4F21CA0D2EF}"/>
              </a:ext>
            </a:extLst>
          </p:cNvPr>
          <p:cNvSpPr>
            <a:spLocks noGrp="1"/>
          </p:cNvSpPr>
          <p:nvPr>
            <p:ph idx="1"/>
          </p:nvPr>
        </p:nvSpPr>
        <p:spPr/>
        <p:txBody>
          <a:bodyPr vert="horz" lIns="91440" tIns="45720" rIns="91440" bIns="45720" rtlCol="0" anchor="t">
            <a:normAutofit fontScale="92500" lnSpcReduction="10000"/>
          </a:bodyPr>
          <a:lstStyle/>
          <a:p>
            <a:r>
              <a:rPr lang="en-US" dirty="0"/>
              <a:t>Wikipedia</a:t>
            </a:r>
          </a:p>
          <a:p>
            <a:pPr>
              <a:buClr>
                <a:srgbClr val="EB3D9F"/>
              </a:buClr>
            </a:pPr>
            <a:r>
              <a:rPr lang="en-US" dirty="0">
                <a:ea typeface="+mn-lt"/>
                <a:cs typeface="+mn-lt"/>
              </a:rPr>
              <a:t>https://</a:t>
            </a:r>
            <a:r>
              <a:rPr lang="en-US" dirty="0" smtClean="0">
                <a:ea typeface="+mn-lt"/>
                <a:cs typeface="+mn-lt"/>
              </a:rPr>
              <a:t>www.forbes.com.14-ways-ai-will-benefit-or-harm-society</a:t>
            </a:r>
            <a:endParaRPr lang="en-US" dirty="0">
              <a:ea typeface="+mn-lt"/>
              <a:cs typeface="+mn-lt"/>
            </a:endParaRPr>
          </a:p>
          <a:p>
            <a:pPr>
              <a:buClr>
                <a:srgbClr val="EB3D9F"/>
              </a:buClr>
            </a:pPr>
            <a:r>
              <a:rPr lang="en-US" dirty="0">
                <a:ea typeface="+mn-lt"/>
                <a:cs typeface="+mn-lt"/>
              </a:rPr>
              <a:t>https://itvarsity.org/tech-watch/could-ai-turn-rogue</a:t>
            </a:r>
          </a:p>
          <a:p>
            <a:pPr>
              <a:buClr>
                <a:srgbClr val="EB3D9F"/>
              </a:buClr>
            </a:pPr>
            <a:r>
              <a:rPr lang="en-US" dirty="0">
                <a:ea typeface="+mn-lt"/>
                <a:cs typeface="+mn-lt"/>
                <a:hlinkClick r:id="rId2"/>
              </a:rPr>
              <a:t>https://</a:t>
            </a:r>
            <a:r>
              <a:rPr lang="en-US" dirty="0" smtClean="0">
                <a:ea typeface="+mn-lt"/>
                <a:cs typeface="+mn-lt"/>
                <a:hlinkClick r:id="rId2"/>
              </a:rPr>
              <a:t>itvarsity.org/tech-watch/can-we-blame-technology-for-peoples-job-loss</a:t>
            </a:r>
            <a:endParaRPr lang="en-US" u="sng" dirty="0">
              <a:hlinkClick r:id="rId3"/>
            </a:endParaRPr>
          </a:p>
          <a:p>
            <a:r>
              <a:rPr lang="en-US" u="sng" dirty="0">
                <a:hlinkClick r:id="rId3"/>
              </a:rPr>
              <a:t>https://www.weforum.org › agenda › 2019/05 › </a:t>
            </a:r>
          </a:p>
          <a:p>
            <a:pPr>
              <a:buClr>
                <a:srgbClr val="EB3D9F"/>
              </a:buClr>
            </a:pPr>
            <a:endParaRPr lang="en-US" dirty="0"/>
          </a:p>
          <a:p>
            <a:r>
              <a:rPr lang="en-US" u="sng" dirty="0">
                <a:hlinkClick r:id="rId4"/>
              </a:rPr>
              <a:t>https://en.wikipedia.org › wiki › </a:t>
            </a:r>
            <a:r>
              <a:rPr lang="en-US" u="sng" dirty="0" err="1">
                <a:hlinkClick r:id="rId4"/>
              </a:rPr>
              <a:t>AI_takeover</a:t>
            </a:r>
            <a:endParaRPr lang="en-US" u="sng" dirty="0">
              <a:hlinkClick r:id="rId4"/>
            </a:endParaRPr>
          </a:p>
          <a:p>
            <a:r>
              <a:rPr lang="en-US" dirty="0"/>
              <a:t/>
            </a:r>
            <a:br>
              <a:rPr lang="en-US" dirty="0"/>
            </a:br>
            <a:r>
              <a:rPr lang="en-US" u="sng" dirty="0">
                <a:hlinkClick r:id="rId5"/>
              </a:rPr>
              <a:t>https://en.wikipedia.org › wiki › </a:t>
            </a:r>
            <a:r>
              <a:rPr lang="en-US" u="sng" dirty="0" err="1">
                <a:hlinkClick r:id="rId5"/>
              </a:rPr>
              <a:t>Artificial_intelligence</a:t>
            </a:r>
            <a:endParaRPr lang="en-US" u="sng" dirty="0">
              <a:hlinkClick r:id="rId5"/>
            </a:endParaRPr>
          </a:p>
          <a:p>
            <a:r>
              <a:rPr lang="en-US" dirty="0"/>
              <a:t/>
            </a:r>
            <a:br>
              <a:rPr lang="en-US" dirty="0"/>
            </a:br>
            <a:endParaRPr lang="en-US" dirty="0"/>
          </a:p>
        </p:txBody>
      </p:sp>
    </p:spTree>
    <p:extLst>
      <p:ext uri="{BB962C8B-B14F-4D97-AF65-F5344CB8AC3E}">
        <p14:creationId xmlns:p14="http://schemas.microsoft.com/office/powerpoint/2010/main" val="349824436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18</TotalTime>
  <Words>202</Words>
  <Application>Microsoft Office PowerPoint</Application>
  <PresentationFormat>Widescreen</PresentationFormat>
  <Paragraphs>27</Paragraphs>
  <Slides>6</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Montserrat</vt:lpstr>
      <vt:lpstr>Trebuchet MS</vt:lpstr>
      <vt:lpstr>Wingdings 3</vt:lpstr>
      <vt:lpstr>Facet</vt:lpstr>
      <vt:lpstr>WHAT IS ARTIFICIAL INTELLIGENCE?</vt:lpstr>
      <vt:lpstr> WHAT IS ARTIFICIAL INTELLIGENCE?</vt:lpstr>
      <vt:lpstr>WILL ARTIFICIAL INTELLIGENCE HARM OR BENEFITS US?</vt:lpstr>
      <vt:lpstr>COULD ARTIFICIAL INTELLIGENCE TURNS ROGUE?</vt:lpstr>
      <vt:lpstr>CAN WE BLAME TECHNOLOGY FOR PEOPLES JOB LOSS?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thetruth941@outlook.com</cp:lastModifiedBy>
  <cp:revision>149</cp:revision>
  <dcterms:created xsi:type="dcterms:W3CDTF">2021-02-22T11:30:18Z</dcterms:created>
  <dcterms:modified xsi:type="dcterms:W3CDTF">2021-06-02T12:46:41Z</dcterms:modified>
</cp:coreProperties>
</file>