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Montserrat ExtraBold"/>
      <p:bold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9" roundtripDataSignature="AMtx7mhjreqzccmWOKhLxD9rcNziKjUG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MontserratExtraBold-boldItalic.fntdata"/><Relationship Id="rId27" Type="http://schemas.openxmlformats.org/officeDocument/2006/relationships/font" Target="fonts/MontserratExtra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a6d4f84d4_2_3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a6d4f84d4_2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ca6d4f84d4_2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2ca6d4f84d4_2_1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ca6d4f84d4_2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2ca6d4f84d4_2_2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ca9327ea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g2ca9327ea0d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ca772be537_1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ca772be537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0" name="Google Shape;18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0" name="Google Shape;190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ca9327ea0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8" name="Google Shape;198;g2ca9327ea0d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ca6d4f84d4_2_4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ca6d4f84d4_2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ca772be537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g2ca772be537_1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ca6d4f84d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2ca6d4f84d4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ca6d4f84d4_2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2ca6d4f84d4_2_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2" name="Google Shape;32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4" name="Google Shape;34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5" name="Google Shape;45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6" name="Google Shape;46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3" name="Google Shape;53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1" Type="http://schemas.openxmlformats.org/officeDocument/2006/relationships/hyperlink" Target="mailto:ivan.wawire@student.moringaschool.com" TargetMode="External"/><Relationship Id="rId10" Type="http://schemas.openxmlformats.org/officeDocument/2006/relationships/hyperlink" Target="mailto:lynette.mwiti@student.moringaschool.com" TargetMode="External"/><Relationship Id="rId9" Type="http://schemas.openxmlformats.org/officeDocument/2006/relationships/hyperlink" Target="mailto:ruth.nyakio@student.moringaschool.com" TargetMode="External"/><Relationship Id="rId5" Type="http://schemas.openxmlformats.org/officeDocument/2006/relationships/image" Target="../media/image2.png"/><Relationship Id="rId6" Type="http://schemas.openxmlformats.org/officeDocument/2006/relationships/hyperlink" Target="mailto:steve.abonyo@student.moringaschool.com" TargetMode="External"/><Relationship Id="rId7" Type="http://schemas.openxmlformats.org/officeDocument/2006/relationships/hyperlink" Target="mailto:brian.kariithi@student.moringaschool.com" TargetMode="External"/><Relationship Id="rId8" Type="http://schemas.openxmlformats.org/officeDocument/2006/relationships/hyperlink" Target="mailto:rosaline.mungai@student.moringaschool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ca6d4f84d4_2_331"/>
          <p:cNvSpPr/>
          <p:nvPr/>
        </p:nvSpPr>
        <p:spPr>
          <a:xfrm>
            <a:off x="125" y="100"/>
            <a:ext cx="12192000" cy="6858000"/>
          </a:xfrm>
          <a:prstGeom prst="rect">
            <a:avLst/>
          </a:prstGeom>
          <a:solidFill>
            <a:srgbClr val="101F3C"/>
          </a:solidFill>
          <a:ln cap="flat" cmpd="sng" w="9525">
            <a:solidFill>
              <a:srgbClr val="1B1B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" name="Google Shape;73;g2ca6d4f84d4_2_3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13025" y="2248000"/>
            <a:ext cx="19050" cy="2362200"/>
          </a:xfrm>
          <a:prstGeom prst="rect">
            <a:avLst/>
          </a:prstGeom>
          <a:noFill/>
          <a:ln cap="flat" cmpd="sng" w="9525">
            <a:solidFill>
              <a:srgbClr val="1B1B1B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4" name="Google Shape;74;g2ca6d4f84d4_2_3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8775" y="4495900"/>
            <a:ext cx="819150" cy="114300"/>
          </a:xfrm>
          <a:prstGeom prst="rect">
            <a:avLst/>
          </a:prstGeom>
          <a:noFill/>
          <a:ln cap="flat" cmpd="sng" w="9525">
            <a:solidFill>
              <a:srgbClr val="1B1B1B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5" name="Google Shape;75;g2ca6d4f84d4_2_331"/>
          <p:cNvSpPr txBox="1"/>
          <p:nvPr/>
        </p:nvSpPr>
        <p:spPr>
          <a:xfrm>
            <a:off x="5391450" y="2289450"/>
            <a:ext cx="5154600" cy="15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Group 8</a:t>
            </a:r>
            <a:endParaRPr b="1" sz="5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A510F"/>
                </a:solidFill>
                <a:latin typeface="Montserrat"/>
                <a:ea typeface="Montserrat"/>
                <a:cs typeface="Montserrat"/>
                <a:sym typeface="Montserrat"/>
              </a:rPr>
              <a:t>DSF Phase 2 Project</a:t>
            </a:r>
            <a:endParaRPr b="1" sz="3000">
              <a:solidFill>
                <a:srgbClr val="FA510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" name="Google Shape;76;g2ca6d4f84d4_2_331"/>
          <p:cNvSpPr txBox="1"/>
          <p:nvPr/>
        </p:nvSpPr>
        <p:spPr>
          <a:xfrm>
            <a:off x="5391450" y="3950675"/>
            <a:ext cx="2305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A510F"/>
                </a:solidFill>
                <a:latin typeface="Montserrat"/>
                <a:ea typeface="Montserrat"/>
                <a:cs typeface="Montserrat"/>
                <a:sym typeface="Montserrat"/>
              </a:rPr>
              <a:t>9th March 2024</a:t>
            </a:r>
            <a:endParaRPr b="1" sz="1500">
              <a:solidFill>
                <a:srgbClr val="FA510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7" name="Google Shape;77;g2ca6d4f84d4_2_3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47675" y="3084175"/>
            <a:ext cx="3005975" cy="68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ca6d4f84d4_2_165"/>
          <p:cNvSpPr txBox="1"/>
          <p:nvPr>
            <p:ph type="title"/>
          </p:nvPr>
        </p:nvSpPr>
        <p:spPr>
          <a:xfrm>
            <a:off x="1380575" y="82925"/>
            <a:ext cx="8403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500">
                <a:latin typeface="Montserrat"/>
                <a:ea typeface="Montserrat"/>
                <a:cs typeface="Montserrat"/>
                <a:sym typeface="Montserrat"/>
              </a:rPr>
              <a:t>Results</a:t>
            </a:r>
            <a:endParaRPr b="1"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" name="Google Shape;152;g2ca6d4f84d4_2_165"/>
          <p:cNvSpPr/>
          <p:nvPr/>
        </p:nvSpPr>
        <p:spPr>
          <a:xfrm>
            <a:off x="459075" y="168725"/>
            <a:ext cx="666600" cy="666600"/>
          </a:xfrm>
          <a:prstGeom prst="flowChartConnector">
            <a:avLst/>
          </a:prstGeom>
          <a:solidFill>
            <a:srgbClr val="FA510F"/>
          </a:solidFill>
          <a:ln cap="flat" cmpd="sng" w="9525">
            <a:solidFill>
              <a:srgbClr val="FA51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101F3C"/>
                </a:solidFill>
                <a:latin typeface="Montserrat"/>
                <a:ea typeface="Montserrat"/>
                <a:cs typeface="Montserrat"/>
                <a:sym typeface="Montserrat"/>
              </a:rPr>
              <a:t>8</a:t>
            </a:r>
            <a:endParaRPr b="1" sz="3500">
              <a:solidFill>
                <a:srgbClr val="101F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3" name="Google Shape;153;g2ca6d4f84d4_2_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73525"/>
            <a:ext cx="7175682" cy="5632076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g2ca6d4f84d4_2_165"/>
          <p:cNvSpPr txBox="1"/>
          <p:nvPr>
            <p:ph idx="1" type="body"/>
          </p:nvPr>
        </p:nvSpPr>
        <p:spPr>
          <a:xfrm>
            <a:off x="7798125" y="2146500"/>
            <a:ext cx="3821100" cy="24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"/>
              <a:buChar char="●"/>
            </a:pPr>
            <a:r>
              <a:rPr lang="en-US" sz="2200">
                <a:latin typeface="Montserrat"/>
                <a:ea typeface="Montserrat"/>
                <a:cs typeface="Montserrat"/>
                <a:sym typeface="Montserrat"/>
              </a:rPr>
              <a:t>More bathrooms increase house prices.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"/>
              <a:buChar char="●"/>
            </a:pPr>
            <a:r>
              <a:rPr lang="en-US" sz="2200">
                <a:latin typeface="Montserrat"/>
                <a:ea typeface="Montserrat"/>
                <a:cs typeface="Montserrat"/>
                <a:sym typeface="Montserrat"/>
              </a:rPr>
              <a:t>1 additional bathroom, can increase the price by USD 250,000 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ca6d4f84d4_2_247"/>
          <p:cNvSpPr txBox="1"/>
          <p:nvPr>
            <p:ph type="title"/>
          </p:nvPr>
        </p:nvSpPr>
        <p:spPr>
          <a:xfrm>
            <a:off x="1380575" y="82925"/>
            <a:ext cx="8403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500">
                <a:latin typeface="Montserrat"/>
                <a:ea typeface="Montserrat"/>
                <a:cs typeface="Montserrat"/>
                <a:sym typeface="Montserrat"/>
              </a:rPr>
              <a:t>Results</a:t>
            </a:r>
            <a:endParaRPr b="1"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g2ca6d4f84d4_2_247"/>
          <p:cNvSpPr/>
          <p:nvPr/>
        </p:nvSpPr>
        <p:spPr>
          <a:xfrm>
            <a:off x="459075" y="168725"/>
            <a:ext cx="666600" cy="666600"/>
          </a:xfrm>
          <a:prstGeom prst="flowChartConnector">
            <a:avLst/>
          </a:prstGeom>
          <a:solidFill>
            <a:srgbClr val="FA510F"/>
          </a:solidFill>
          <a:ln cap="flat" cmpd="sng" w="9525">
            <a:solidFill>
              <a:srgbClr val="FA51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101F3C"/>
                </a:solidFill>
                <a:latin typeface="Montserrat"/>
                <a:ea typeface="Montserrat"/>
                <a:cs typeface="Montserrat"/>
                <a:sym typeface="Montserrat"/>
              </a:rPr>
              <a:t>9</a:t>
            </a:r>
            <a:endParaRPr b="1" sz="3500">
              <a:solidFill>
                <a:srgbClr val="101F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1" name="Google Shape;161;g2ca6d4f84d4_2_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0800" y="1048850"/>
            <a:ext cx="7175682" cy="563207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g2ca6d4f84d4_2_247"/>
          <p:cNvSpPr txBox="1"/>
          <p:nvPr>
            <p:ph idx="1" type="body"/>
          </p:nvPr>
        </p:nvSpPr>
        <p:spPr>
          <a:xfrm>
            <a:off x="459075" y="1961500"/>
            <a:ext cx="3475800" cy="3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"/>
              <a:buChar char="●"/>
            </a:pPr>
            <a:r>
              <a:rPr lang="en-US" sz="2200">
                <a:latin typeface="Montserrat"/>
                <a:ea typeface="Montserrat"/>
                <a:cs typeface="Montserrat"/>
                <a:sym typeface="Montserrat"/>
              </a:rPr>
              <a:t>A well maintained house will have more value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"/>
              <a:buChar char="●"/>
            </a:pPr>
            <a:r>
              <a:rPr lang="en-US" sz="2200">
                <a:latin typeface="Montserrat"/>
                <a:ea typeface="Montserrat"/>
                <a:cs typeface="Montserrat"/>
                <a:sym typeface="Montserrat"/>
              </a:rPr>
              <a:t>Improving house maintenance can increase the property value by USD 21, 460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ca9327ea0d_0_5"/>
          <p:cNvSpPr txBox="1"/>
          <p:nvPr>
            <p:ph type="title"/>
          </p:nvPr>
        </p:nvSpPr>
        <p:spPr>
          <a:xfrm>
            <a:off x="1371625" y="0"/>
            <a:ext cx="7491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500" u="sng">
                <a:latin typeface="Montserrat"/>
                <a:ea typeface="Montserrat"/>
                <a:cs typeface="Montserrat"/>
                <a:sym typeface="Montserrat"/>
              </a:rPr>
              <a:t>Results</a:t>
            </a:r>
            <a:endParaRPr b="1" sz="3500" u="sng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" name="Google Shape;168;g2ca9327ea0d_0_5"/>
          <p:cNvSpPr/>
          <p:nvPr/>
        </p:nvSpPr>
        <p:spPr>
          <a:xfrm>
            <a:off x="416739" y="85802"/>
            <a:ext cx="666600" cy="666600"/>
          </a:xfrm>
          <a:prstGeom prst="flowChartConnector">
            <a:avLst/>
          </a:prstGeom>
          <a:solidFill>
            <a:srgbClr val="FA510F"/>
          </a:solidFill>
          <a:ln cap="flat" cmpd="sng" w="9525">
            <a:solidFill>
              <a:srgbClr val="FA51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lang="en-US" sz="3500">
                <a:solidFill>
                  <a:srgbClr val="101F3C"/>
                </a:solidFill>
                <a:latin typeface="Montserrat"/>
                <a:ea typeface="Montserrat"/>
                <a:cs typeface="Montserrat"/>
                <a:sym typeface="Montserrat"/>
              </a:rPr>
              <a:t>7</a:t>
            </a:r>
            <a:endParaRPr b="1" i="0" sz="3500" u="none" cap="none" strike="noStrike">
              <a:solidFill>
                <a:srgbClr val="101F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9" name="Google Shape;169;g2ca9327ea0d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00" y="1320108"/>
            <a:ext cx="8702325" cy="4942942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2ca9327ea0d_0_5"/>
          <p:cNvSpPr txBox="1"/>
          <p:nvPr/>
        </p:nvSpPr>
        <p:spPr>
          <a:xfrm>
            <a:off x="8764550" y="2898625"/>
            <a:ext cx="3162900" cy="19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Houses built </a:t>
            </a:r>
            <a:r>
              <a:rPr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around</a:t>
            </a:r>
            <a:r>
              <a:rPr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1930 and in the 21’st century have a high sale value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ca772be537_1_27"/>
          <p:cNvSpPr txBox="1"/>
          <p:nvPr>
            <p:ph type="title"/>
          </p:nvPr>
        </p:nvSpPr>
        <p:spPr>
          <a:xfrm>
            <a:off x="1278525" y="0"/>
            <a:ext cx="5919900" cy="9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 u="sng">
                <a:latin typeface="Montserrat"/>
                <a:ea typeface="Montserrat"/>
                <a:cs typeface="Montserrat"/>
                <a:sym typeface="Montserrat"/>
              </a:rPr>
              <a:t>Data Visualization</a:t>
            </a:r>
            <a:endParaRPr b="1" sz="3000" u="sng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" name="Google Shape;176;g2ca772be537_1_27"/>
          <p:cNvSpPr txBox="1"/>
          <p:nvPr/>
        </p:nvSpPr>
        <p:spPr>
          <a:xfrm>
            <a:off x="7129350" y="1837200"/>
            <a:ext cx="4934700" cy="3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Living room size, bathrooms and bedrooms have the highest effect on the value of the homes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-US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year the house was built and overall condition of the house have the least effect on the price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7" name="Google Shape;177;g2ca772be537_1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875" y="993600"/>
            <a:ext cx="6795325" cy="575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"/>
          <p:cNvSpPr txBox="1"/>
          <p:nvPr>
            <p:ph idx="1" type="body"/>
          </p:nvPr>
        </p:nvSpPr>
        <p:spPr>
          <a:xfrm>
            <a:off x="102750" y="1118675"/>
            <a:ext cx="118359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Char char="●"/>
            </a:pPr>
            <a:r>
              <a:rPr lang="en-US" sz="2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From the analysis and model summary,it  can be concluded that the proposed multiple linear regression model can effectively analyze and predict the housing price. 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-US" sz="20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Overall house improvements will have a better impact on the value of the property than just renovating part of the house</a:t>
            </a:r>
            <a:endParaRPr sz="1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0" marL="342900" marR="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000"/>
              <a:buFont typeface="Noto Sans Symbols"/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12"/>
          <p:cNvSpPr txBox="1"/>
          <p:nvPr>
            <p:ph type="title"/>
          </p:nvPr>
        </p:nvSpPr>
        <p:spPr>
          <a:xfrm>
            <a:off x="1493975" y="109955"/>
            <a:ext cx="306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500" u="sng"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 b="1" sz="3500" u="sng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" name="Google Shape;184;p12"/>
          <p:cNvSpPr/>
          <p:nvPr/>
        </p:nvSpPr>
        <p:spPr>
          <a:xfrm>
            <a:off x="453118" y="195753"/>
            <a:ext cx="666600" cy="666600"/>
          </a:xfrm>
          <a:prstGeom prst="flowChartConnector">
            <a:avLst/>
          </a:prstGeom>
          <a:solidFill>
            <a:srgbClr val="FA510F"/>
          </a:solidFill>
          <a:ln cap="flat" cmpd="sng" w="9525">
            <a:solidFill>
              <a:srgbClr val="FA51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lang="en-US" sz="3600">
                <a:solidFill>
                  <a:srgbClr val="242424"/>
                </a:solidFill>
                <a:latin typeface="Montserrat"/>
                <a:ea typeface="Montserrat"/>
                <a:cs typeface="Montserrat"/>
                <a:sym typeface="Montserrat"/>
              </a:rPr>
              <a:t>9</a:t>
            </a:r>
            <a:endParaRPr b="1" i="0" sz="3600" u="none" cap="none" strike="noStrike">
              <a:solidFill>
                <a:srgbClr val="101F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5" name="Google Shape;18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604" y="3686498"/>
            <a:ext cx="3435922" cy="2906488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2"/>
          <p:cNvSpPr/>
          <p:nvPr/>
        </p:nvSpPr>
        <p:spPr>
          <a:xfrm>
            <a:off x="4525157" y="4206071"/>
            <a:ext cx="2989800" cy="22665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A8D08C"/>
          </a:solidFill>
          <a:ln cap="flat" cmpd="sng" w="25400">
            <a:solidFill>
              <a:srgbClr val="1C30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53573" y="3429000"/>
            <a:ext cx="3603907" cy="320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"/>
          <p:cNvSpPr txBox="1"/>
          <p:nvPr>
            <p:ph idx="1" type="body"/>
          </p:nvPr>
        </p:nvSpPr>
        <p:spPr>
          <a:xfrm>
            <a:off x="140375" y="1243275"/>
            <a:ext cx="11790900" cy="52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88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Century Gothic"/>
              <a:buChar char="●"/>
            </a:pPr>
            <a:r>
              <a:rPr b="1" lang="en-US" sz="21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Increase the size of the living room (sqfit_living)</a:t>
            </a:r>
            <a:r>
              <a:rPr lang="en-US" sz="21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 Bigger living spaces attract high prices.</a:t>
            </a:r>
            <a:endParaRPr sz="21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1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2100"/>
              <a:buFont typeface="Century Gothic"/>
              <a:buChar char="●"/>
            </a:pPr>
            <a:r>
              <a:rPr b="1" lang="en-US" sz="21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Upgrading bedrooms</a:t>
            </a:r>
            <a:r>
              <a:rPr lang="en-US" sz="21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 Investing in bedroom renovations, will  increase the value of the property.</a:t>
            </a:r>
            <a:endParaRPr sz="21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1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2100"/>
              <a:buFont typeface="Century Gothic"/>
              <a:buChar char="●"/>
            </a:pPr>
            <a:r>
              <a:rPr b="1" lang="en-US" sz="21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Good house maintenance will improve the value of the homes</a:t>
            </a:r>
            <a:r>
              <a:rPr lang="en-US" sz="21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 Home owners should ensure their homes rated average and above to improve the home value</a:t>
            </a:r>
            <a:endParaRPr sz="21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1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2100"/>
              <a:buFont typeface="Century Gothic"/>
              <a:buChar char="●"/>
            </a:pPr>
            <a:r>
              <a:rPr b="1" lang="en-US" sz="21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Bathroom is a minimum requirement and significant item in determining the home value</a:t>
            </a:r>
            <a:r>
              <a:rPr lang="en-US" sz="21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 Assumption is that “advanced” / “more’ bathrooms </a:t>
            </a:r>
            <a:r>
              <a:rPr lang="en-US" sz="21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attract higher prices</a:t>
            </a:r>
            <a:endParaRPr sz="2100">
              <a:solidFill>
                <a:srgbClr val="55555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Google Shape;193;p13"/>
          <p:cNvSpPr txBox="1"/>
          <p:nvPr>
            <p:ph type="title"/>
          </p:nvPr>
        </p:nvSpPr>
        <p:spPr>
          <a:xfrm>
            <a:off x="1800248" y="132113"/>
            <a:ext cx="47025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500" u="sng">
                <a:latin typeface="Montserrat"/>
                <a:ea typeface="Montserrat"/>
                <a:cs typeface="Montserrat"/>
                <a:sym typeface="Montserrat"/>
              </a:rPr>
              <a:t>Recommendations</a:t>
            </a:r>
            <a:endParaRPr b="1" sz="3500" u="sng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p13"/>
          <p:cNvSpPr/>
          <p:nvPr/>
        </p:nvSpPr>
        <p:spPr>
          <a:xfrm>
            <a:off x="802100" y="132125"/>
            <a:ext cx="860400" cy="752400"/>
          </a:xfrm>
          <a:prstGeom prst="flowChartConnector">
            <a:avLst/>
          </a:prstGeom>
          <a:solidFill>
            <a:srgbClr val="FA510F"/>
          </a:solidFill>
          <a:ln cap="flat" cmpd="sng" w="9525">
            <a:solidFill>
              <a:srgbClr val="FA51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-US" sz="3000">
                <a:solidFill>
                  <a:srgbClr val="242424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r>
            <a:endParaRPr b="1" i="0" sz="3000" u="none" cap="none" strike="noStrike">
              <a:solidFill>
                <a:srgbClr val="101F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13"/>
          <p:cNvSpPr txBox="1"/>
          <p:nvPr/>
        </p:nvSpPr>
        <p:spPr>
          <a:xfrm>
            <a:off x="393050" y="1085050"/>
            <a:ext cx="640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None/>
            </a:pPr>
            <a:r>
              <a:rPr b="1" i="1" lang="en-US" sz="1800" u="sng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Finsco Limited advise to its client:</a:t>
            </a:r>
            <a:endParaRPr b="1" i="1" u="sng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ca9327ea0d_0_23"/>
          <p:cNvSpPr txBox="1"/>
          <p:nvPr>
            <p:ph idx="1" type="body"/>
          </p:nvPr>
        </p:nvSpPr>
        <p:spPr>
          <a:xfrm>
            <a:off x="140375" y="1243275"/>
            <a:ext cx="11790900" cy="52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Century Gothic"/>
              <a:buChar char="●"/>
            </a:pPr>
            <a:r>
              <a:rPr b="1" lang="en-US" sz="21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Feedback gathering:</a:t>
            </a:r>
            <a:r>
              <a:rPr lang="en-US" sz="21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Hepta team will gather feedback from the Finsco team for additional requirements and feedback.</a:t>
            </a:r>
            <a:endParaRPr sz="21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1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2100"/>
              <a:buFont typeface="Century Gothic"/>
              <a:buChar char="●"/>
            </a:pPr>
            <a:r>
              <a:rPr b="1" lang="en-US" sz="21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Market Research:</a:t>
            </a:r>
            <a:r>
              <a:rPr lang="en-US" sz="21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We will conduct market research to identify trends in the real estate market such as renovations and, property features demands.</a:t>
            </a:r>
            <a:endParaRPr sz="21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1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2100"/>
              <a:buFont typeface="Century Gothic"/>
              <a:buChar char="●"/>
            </a:pPr>
            <a:r>
              <a:rPr b="1" lang="en-US" sz="21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Data Enrichment:</a:t>
            </a:r>
            <a:r>
              <a:rPr lang="en-US" sz="21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Gather additional data on other features that affect property values. This may include users' preferences and more sales and renovations data.</a:t>
            </a:r>
            <a:endParaRPr sz="21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1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2100"/>
              <a:buFont typeface="Century Gothic"/>
              <a:buChar char="●"/>
            </a:pPr>
            <a:r>
              <a:rPr b="1" lang="en-US" sz="21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Model improvement:</a:t>
            </a:r>
            <a:r>
              <a:rPr lang="en-US" sz="21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Our Data scientists will try other regression algorithms for comparisons and model improvements</a:t>
            </a:r>
            <a:endParaRPr sz="21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21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g2ca9327ea0d_0_23"/>
          <p:cNvSpPr txBox="1"/>
          <p:nvPr>
            <p:ph type="title"/>
          </p:nvPr>
        </p:nvSpPr>
        <p:spPr>
          <a:xfrm>
            <a:off x="1800248" y="132113"/>
            <a:ext cx="47025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500">
                <a:latin typeface="Montserrat"/>
                <a:ea typeface="Montserrat"/>
                <a:cs typeface="Montserrat"/>
                <a:sym typeface="Montserrat"/>
              </a:rPr>
              <a:t>Next Steps</a:t>
            </a:r>
            <a:endParaRPr b="1" sz="3500" u="sng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g2ca9327ea0d_0_23"/>
          <p:cNvSpPr/>
          <p:nvPr/>
        </p:nvSpPr>
        <p:spPr>
          <a:xfrm>
            <a:off x="822151" y="132126"/>
            <a:ext cx="840000" cy="752400"/>
          </a:xfrm>
          <a:prstGeom prst="flowChartConnector">
            <a:avLst/>
          </a:prstGeom>
          <a:solidFill>
            <a:srgbClr val="FA510F"/>
          </a:solidFill>
          <a:ln cap="flat" cmpd="sng" w="9525">
            <a:solidFill>
              <a:srgbClr val="FA51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-US" sz="3000">
                <a:solidFill>
                  <a:srgbClr val="242424"/>
                </a:solidFill>
                <a:latin typeface="Montserrat"/>
                <a:ea typeface="Montserrat"/>
                <a:cs typeface="Montserrat"/>
                <a:sym typeface="Montserrat"/>
              </a:rPr>
              <a:t>11</a:t>
            </a:r>
            <a:endParaRPr b="1" i="0" sz="3000" u="none" cap="none" strike="noStrike">
              <a:solidFill>
                <a:srgbClr val="101F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"/>
          <p:cNvSpPr/>
          <p:nvPr/>
        </p:nvSpPr>
        <p:spPr>
          <a:xfrm>
            <a:off x="125" y="100"/>
            <a:ext cx="12192000" cy="6858000"/>
          </a:xfrm>
          <a:prstGeom prst="rect">
            <a:avLst/>
          </a:prstGeom>
          <a:solidFill>
            <a:srgbClr val="101F3C"/>
          </a:solidFill>
          <a:ln cap="flat" cmpd="sng" w="9525">
            <a:solidFill>
              <a:srgbClr val="1B1B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Google Shape;20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2688" y="2247900"/>
            <a:ext cx="19050" cy="2362200"/>
          </a:xfrm>
          <a:prstGeom prst="rect">
            <a:avLst/>
          </a:prstGeom>
          <a:noFill/>
          <a:ln cap="flat" cmpd="sng" w="9525">
            <a:solidFill>
              <a:srgbClr val="1B1B1B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9" name="Google Shape;20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63563" y="4250775"/>
            <a:ext cx="819150" cy="114300"/>
          </a:xfrm>
          <a:prstGeom prst="rect">
            <a:avLst/>
          </a:prstGeom>
          <a:noFill/>
          <a:ln cap="flat" cmpd="sng" w="9525">
            <a:solidFill>
              <a:srgbClr val="1B1B1B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0" name="Google Shape;210;p14"/>
          <p:cNvSpPr txBox="1"/>
          <p:nvPr/>
        </p:nvSpPr>
        <p:spPr>
          <a:xfrm>
            <a:off x="5614438" y="2704300"/>
            <a:ext cx="493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Thank You</a:t>
            </a:r>
            <a:endParaRPr b="1" i="0" sz="2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1" name="Google Shape;211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66113" y="2911350"/>
            <a:ext cx="3005975" cy="689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4"/>
          <p:cNvSpPr txBox="1"/>
          <p:nvPr/>
        </p:nvSpPr>
        <p:spPr>
          <a:xfrm>
            <a:off x="5614450" y="3346525"/>
            <a:ext cx="518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Group 8 Phase 2 Final Project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ca6d4f84d4_2_415"/>
          <p:cNvSpPr/>
          <p:nvPr/>
        </p:nvSpPr>
        <p:spPr>
          <a:xfrm>
            <a:off x="125" y="100"/>
            <a:ext cx="12192000" cy="6858000"/>
          </a:xfrm>
          <a:prstGeom prst="rect">
            <a:avLst/>
          </a:prstGeom>
          <a:solidFill>
            <a:srgbClr val="0A96C1"/>
          </a:solidFill>
          <a:ln cap="flat" cmpd="sng" w="9525">
            <a:solidFill>
              <a:srgbClr val="0A96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" name="Google Shape;83;g2ca6d4f84d4_2_415"/>
          <p:cNvPicPr preferRelativeResize="0"/>
          <p:nvPr/>
        </p:nvPicPr>
        <p:blipFill rotWithShape="1">
          <a:blip r:embed="rId3">
            <a:alphaModFix/>
          </a:blip>
          <a:srcRect b="0" l="68370" r="0" t="-5451"/>
          <a:stretch/>
        </p:blipFill>
        <p:spPr>
          <a:xfrm flipH="1">
            <a:off x="4918200" y="1533226"/>
            <a:ext cx="37050" cy="3116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g2ca6d4f84d4_2_4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8775" y="4460450"/>
            <a:ext cx="81915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g2ca6d4f84d4_2_4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57325" y="3084075"/>
            <a:ext cx="3005975" cy="6898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g2ca6d4f84d4_2_415"/>
          <p:cNvSpPr txBox="1"/>
          <p:nvPr/>
        </p:nvSpPr>
        <p:spPr>
          <a:xfrm>
            <a:off x="5303400" y="1417900"/>
            <a:ext cx="5797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Group Members</a:t>
            </a:r>
            <a:endParaRPr b="1" sz="5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g2ca6d4f84d4_2_415"/>
          <p:cNvSpPr txBox="1"/>
          <p:nvPr/>
        </p:nvSpPr>
        <p:spPr>
          <a:xfrm>
            <a:off x="5303400" y="2372200"/>
            <a:ext cx="59580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143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•"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1" lang="en-US" sz="1800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steve.abonyo@student.moringaschool.com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143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•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1" lang="en-US" sz="1800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brian.kariithi@student.moringaschool.com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143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•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1" lang="en-US" sz="1800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rosaline.mungai@student.moringaschool.com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143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•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1" lang="en-US" sz="1800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ruth.nyakio@student.moringaschool.com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143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•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1" lang="en-US" sz="1800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lynette.mwiti@student.moringaschool.com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143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•"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1" lang="en-US" sz="1800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ivan.wawire@student.moringaschool.com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/>
          <p:nvPr>
            <p:ph idx="1" type="body"/>
          </p:nvPr>
        </p:nvSpPr>
        <p:spPr>
          <a:xfrm>
            <a:off x="4648475" y="1506600"/>
            <a:ext cx="7229700" cy="47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Multiple linear regression of Northwestern County real estate sales data reveal opportunities for home owners to renovate houses and  increase their property values:</a:t>
            </a:r>
            <a:endParaRPr sz="2000"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b="1" lang="en-US" sz="2000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Upgrade the sizes of the living </a:t>
            </a:r>
            <a:r>
              <a:rPr lang="en-US" sz="2000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and increase number of bedrooms and bathrooms</a:t>
            </a:r>
            <a:endParaRPr sz="2000"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b="1" lang="en-US" sz="2000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Entire house renovations </a:t>
            </a:r>
            <a:r>
              <a:rPr lang="en-US" sz="2000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are encouraged than partial renovations.</a:t>
            </a:r>
            <a:endParaRPr sz="2000"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b="1" lang="en-US" sz="2000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Improve overall condition </a:t>
            </a:r>
            <a:r>
              <a:rPr lang="en-US" sz="2000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of the house by regular maintenance.</a:t>
            </a:r>
            <a:endParaRPr sz="21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825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 i="0" sz="1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Montserrat"/>
              <a:buNone/>
            </a:pPr>
            <a:r>
              <a:t/>
            </a:r>
            <a:endParaRPr i="0" sz="1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3"/>
          <p:cNvSpPr/>
          <p:nvPr/>
        </p:nvSpPr>
        <p:spPr>
          <a:xfrm>
            <a:off x="1095114" y="166575"/>
            <a:ext cx="666600" cy="666600"/>
          </a:xfrm>
          <a:prstGeom prst="flowChartConnector">
            <a:avLst/>
          </a:prstGeom>
          <a:solidFill>
            <a:srgbClr val="FA510F"/>
          </a:solidFill>
          <a:ln cap="flat" cmpd="sng" w="9525">
            <a:solidFill>
              <a:srgbClr val="FA51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24242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1</a:t>
            </a:r>
            <a:endParaRPr b="0" i="0" sz="3500" u="none" cap="none" strike="noStrike">
              <a:solidFill>
                <a:srgbClr val="101F3C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94" name="Google Shape;9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025" y="1506600"/>
            <a:ext cx="4463450" cy="43069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3"/>
          <p:cNvSpPr txBox="1"/>
          <p:nvPr/>
        </p:nvSpPr>
        <p:spPr>
          <a:xfrm>
            <a:off x="1862150" y="176625"/>
            <a:ext cx="7608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u="sng"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"/>
          <p:cNvSpPr txBox="1"/>
          <p:nvPr>
            <p:ph type="title"/>
          </p:nvPr>
        </p:nvSpPr>
        <p:spPr>
          <a:xfrm>
            <a:off x="2579085" y="173477"/>
            <a:ext cx="49332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500" u="sng">
                <a:latin typeface="Montserrat"/>
                <a:ea typeface="Montserrat"/>
                <a:cs typeface="Montserrat"/>
                <a:sym typeface="Montserrat"/>
              </a:rPr>
              <a:t>Business Problem</a:t>
            </a:r>
            <a:endParaRPr b="1" sz="3500" u="sng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4"/>
          <p:cNvSpPr txBox="1"/>
          <p:nvPr>
            <p:ph idx="1" type="body"/>
          </p:nvPr>
        </p:nvSpPr>
        <p:spPr>
          <a:xfrm>
            <a:off x="441875" y="1386050"/>
            <a:ext cx="11507100" cy="47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Montserrat"/>
              <a:buChar char="●"/>
            </a:pPr>
            <a:r>
              <a:rPr lang="en-US" sz="2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 the attempt to get to know the impact of the renovations in house </a:t>
            </a:r>
            <a:r>
              <a:rPr lang="en-US" sz="2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values</a:t>
            </a:r>
            <a:r>
              <a:rPr lang="en-US" sz="2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Finsco Group have provided Hepta group with the sales data  to come up with an analysis to support this business proposal.</a:t>
            </a:r>
            <a:endParaRPr sz="2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Montserrat"/>
              <a:buChar char="●"/>
            </a:pPr>
            <a:r>
              <a:rPr lang="en-US" sz="22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Hepta Group will conduct a multiple linear regression model  to analyse  the house sales in the northwestern county .</a:t>
            </a:r>
            <a:endParaRPr sz="22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Montserrat"/>
              <a:buChar char="●"/>
            </a:pPr>
            <a:r>
              <a:rPr lang="en-US" sz="22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lang="en-US" sz="22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goal is to get insights to provide advice to homeowners, real estate investors and clients who do house-flipping.</a:t>
            </a:r>
            <a:endParaRPr sz="22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4"/>
          <p:cNvSpPr/>
          <p:nvPr/>
        </p:nvSpPr>
        <p:spPr>
          <a:xfrm>
            <a:off x="1433065" y="173477"/>
            <a:ext cx="666600" cy="666600"/>
          </a:xfrm>
          <a:prstGeom prst="flowChartConnector">
            <a:avLst/>
          </a:prstGeom>
          <a:solidFill>
            <a:srgbClr val="FA510F"/>
          </a:solidFill>
          <a:ln cap="flat" cmpd="sng" w="9525">
            <a:solidFill>
              <a:srgbClr val="FA51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24242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2</a:t>
            </a:r>
            <a:endParaRPr b="0" i="0" sz="3500" u="none" cap="none" strike="noStrike">
              <a:solidFill>
                <a:srgbClr val="101F3C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03" name="Google Shape;10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84825" y="5106075"/>
            <a:ext cx="3364150" cy="175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ca772be537_1_1"/>
          <p:cNvSpPr txBox="1"/>
          <p:nvPr>
            <p:ph type="title"/>
          </p:nvPr>
        </p:nvSpPr>
        <p:spPr>
          <a:xfrm>
            <a:off x="2579070" y="173475"/>
            <a:ext cx="75378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500" u="sng">
                <a:latin typeface="Montserrat"/>
                <a:ea typeface="Montserrat"/>
                <a:cs typeface="Montserrat"/>
                <a:sym typeface="Montserrat"/>
              </a:rPr>
              <a:t>Implications of the Analysis</a:t>
            </a:r>
            <a:endParaRPr b="1" sz="3500" u="sng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g2ca772be537_1_1"/>
          <p:cNvSpPr txBox="1"/>
          <p:nvPr>
            <p:ph idx="1" type="body"/>
          </p:nvPr>
        </p:nvSpPr>
        <p:spPr>
          <a:xfrm>
            <a:off x="3614025" y="1119250"/>
            <a:ext cx="8371800" cy="5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"/>
              <a:buChar char="●"/>
            </a:pPr>
            <a:r>
              <a:rPr lang="en-US" sz="22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Finsco Limited and its clients can strategically invest in real estate by choosing renovations that significantly increase home values.</a:t>
            </a:r>
            <a:endParaRPr sz="22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2200"/>
              <a:buFont typeface="Montserrat"/>
              <a:buChar char="●"/>
            </a:pPr>
            <a:r>
              <a:rPr lang="en-US" sz="22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Homeowners working with Finsco's consultancy learn which renovations offer the best returns</a:t>
            </a:r>
            <a:endParaRPr sz="22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2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2200"/>
              <a:buFont typeface="Montserrat"/>
              <a:buChar char="●"/>
            </a:pPr>
            <a:r>
              <a:rPr lang="en-US" sz="22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House flippers working with FINSCO consultancy can tailor their strategies to target high-ROI renovations.</a:t>
            </a:r>
            <a:endParaRPr sz="22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2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2200"/>
              <a:buFont typeface="Montserrat"/>
              <a:buChar char="●"/>
            </a:pPr>
            <a:r>
              <a:rPr lang="en-US" sz="22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 consultancy success not only benefits Finsco and its clients but also stimulates economic growth through increased renovation and property transaction activities.</a:t>
            </a:r>
            <a:endParaRPr sz="2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g2ca772be537_1_1"/>
          <p:cNvSpPr/>
          <p:nvPr/>
        </p:nvSpPr>
        <p:spPr>
          <a:xfrm>
            <a:off x="1433065" y="173477"/>
            <a:ext cx="666600" cy="666600"/>
          </a:xfrm>
          <a:prstGeom prst="flowChartConnector">
            <a:avLst/>
          </a:prstGeom>
          <a:solidFill>
            <a:srgbClr val="FA510F"/>
          </a:solidFill>
          <a:ln cap="flat" cmpd="sng" w="9525">
            <a:solidFill>
              <a:srgbClr val="FA51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24242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3</a:t>
            </a:r>
            <a:endParaRPr b="0" i="0" sz="3500" u="none" cap="none" strike="noStrike">
              <a:solidFill>
                <a:srgbClr val="101F3C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11" name="Google Shape;111;g2ca772be537_1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700" y="1498325"/>
            <a:ext cx="2592975" cy="466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>
            <p:ph type="title"/>
          </p:nvPr>
        </p:nvSpPr>
        <p:spPr>
          <a:xfrm>
            <a:off x="2620369" y="0"/>
            <a:ext cx="5338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35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 &amp; Methodology</a:t>
            </a:r>
            <a:endParaRPr/>
          </a:p>
        </p:txBody>
      </p:sp>
      <p:sp>
        <p:nvSpPr>
          <p:cNvPr id="117" name="Google Shape;117;p5"/>
          <p:cNvSpPr/>
          <p:nvPr/>
        </p:nvSpPr>
        <p:spPr>
          <a:xfrm>
            <a:off x="1483414" y="85800"/>
            <a:ext cx="666600" cy="666600"/>
          </a:xfrm>
          <a:prstGeom prst="flowChartConnector">
            <a:avLst/>
          </a:prstGeom>
          <a:solidFill>
            <a:srgbClr val="FA510F"/>
          </a:solidFill>
          <a:ln cap="flat" cmpd="sng" w="9525">
            <a:solidFill>
              <a:srgbClr val="FA51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lang="en-US" sz="3500">
                <a:solidFill>
                  <a:srgbClr val="101F3C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i="0" sz="3500" u="none" cap="none" strike="noStrike">
              <a:solidFill>
                <a:srgbClr val="101F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5"/>
          <p:cNvSpPr txBox="1"/>
          <p:nvPr>
            <p:ph idx="1" type="body"/>
          </p:nvPr>
        </p:nvSpPr>
        <p:spPr>
          <a:xfrm>
            <a:off x="162625" y="1512050"/>
            <a:ext cx="5795100" cy="5071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lang="en-US" sz="19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Data provided was </a:t>
            </a:r>
            <a:r>
              <a:rPr lang="en-US" sz="1900">
                <a:solidFill>
                  <a:srgbClr val="2D3B45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King County House Sales</a:t>
            </a:r>
            <a:r>
              <a:rPr lang="en-US" sz="19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data collected from 2014 and 2015.</a:t>
            </a:r>
            <a:endParaRPr sz="3100">
              <a:latin typeface="Montserrat"/>
              <a:ea typeface="Montserrat"/>
              <a:cs typeface="Montserrat"/>
              <a:sym typeface="Montserrat"/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i="0" lang="en-US" sz="1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target variable from this dataset is the prop</a:t>
            </a:r>
            <a:r>
              <a:rPr lang="en-US" sz="1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erty </a:t>
            </a:r>
            <a:r>
              <a:rPr i="0" lang="en-US" sz="1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prices</a:t>
            </a:r>
            <a:r>
              <a:rPr lang="en-US" sz="1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lang="en-US" sz="1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Main factors affecting the price are sqft_living, bathrooms, bedrooms, condition, sqft_lot, floors and year_blt</a:t>
            </a:r>
            <a:endParaRPr sz="19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5"/>
          <p:cNvSpPr txBox="1"/>
          <p:nvPr/>
        </p:nvSpPr>
        <p:spPr>
          <a:xfrm>
            <a:off x="1013969" y="715706"/>
            <a:ext cx="2565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sng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r>
              <a:rPr b="1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5"/>
          <p:cNvSpPr txBox="1"/>
          <p:nvPr>
            <p:ph idx="1" type="body"/>
          </p:nvPr>
        </p:nvSpPr>
        <p:spPr>
          <a:xfrm>
            <a:off x="6216325" y="1512050"/>
            <a:ext cx="5795100" cy="2907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-US" sz="18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Dealing with m</a:t>
            </a:r>
            <a:r>
              <a:rPr lang="en-US" sz="18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issing values in some of the predictor variables like waterfront and view.</a:t>
            </a:r>
            <a:endParaRPr sz="18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-US" sz="18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Non-numerical variables. which have to be encoded before  in building our model</a:t>
            </a:r>
            <a:endParaRPr sz="18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5"/>
          <p:cNvSpPr txBox="1"/>
          <p:nvPr/>
        </p:nvSpPr>
        <p:spPr>
          <a:xfrm>
            <a:off x="6961577" y="838200"/>
            <a:ext cx="3345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Limitations</a:t>
            </a:r>
            <a:endParaRPr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90932" y="104519"/>
            <a:ext cx="4006858" cy="219778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6"/>
          <p:cNvSpPr txBox="1"/>
          <p:nvPr>
            <p:ph type="title"/>
          </p:nvPr>
        </p:nvSpPr>
        <p:spPr>
          <a:xfrm>
            <a:off x="1894283" y="199929"/>
            <a:ext cx="3222247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9682"/>
              <a:buFont typeface="Calibri"/>
              <a:buNone/>
            </a:pPr>
            <a:r>
              <a:rPr b="1" lang="en-US" sz="3500" u="sng">
                <a:latin typeface="Montserrat"/>
                <a:ea typeface="Montserrat"/>
                <a:cs typeface="Montserrat"/>
                <a:sym typeface="Montserrat"/>
              </a:rPr>
              <a:t>Methodology</a:t>
            </a:r>
            <a:endParaRPr b="1" sz="3500" u="sng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6"/>
          <p:cNvSpPr txBox="1"/>
          <p:nvPr>
            <p:ph idx="1" type="body"/>
          </p:nvPr>
        </p:nvSpPr>
        <p:spPr>
          <a:xfrm>
            <a:off x="419550" y="1171750"/>
            <a:ext cx="11352900" cy="53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200"/>
              <a:buFont typeface="Montserrat Medium"/>
              <a:buChar char="●"/>
            </a:pPr>
            <a:r>
              <a:rPr b="1" lang="en-US" sz="2200">
                <a:solidFill>
                  <a:srgbClr val="2D3B45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Data cleaning:</a:t>
            </a:r>
            <a:r>
              <a:rPr lang="en-US" sz="2200">
                <a:solidFill>
                  <a:srgbClr val="2D3B45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Handling duplicates, missing, null values  and encoding categorical variables</a:t>
            </a:r>
            <a:endParaRPr sz="2200">
              <a:solidFill>
                <a:srgbClr val="2D3B45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200"/>
              <a:buFont typeface="Montserrat Medium"/>
              <a:buChar char="●"/>
            </a:pPr>
            <a:r>
              <a:rPr b="1" lang="en-US" sz="2200">
                <a:solidFill>
                  <a:srgbClr val="2D3B45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Data visualization</a:t>
            </a:r>
            <a:r>
              <a:rPr lang="en-US" sz="2200">
                <a:solidFill>
                  <a:srgbClr val="2D3B45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en-US" sz="2200">
                <a:latin typeface="Montserrat"/>
                <a:ea typeface="Montserrat"/>
                <a:cs typeface="Montserrat"/>
                <a:sym typeface="Montserrat"/>
              </a:rPr>
              <a:t>Heatmaps, Histograms, Tableau, scatter plots and linear regression models </a:t>
            </a:r>
            <a:endParaRPr sz="2200">
              <a:solidFill>
                <a:srgbClr val="2D3B45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Medium"/>
              <a:buChar char="●"/>
            </a:pPr>
            <a:r>
              <a:rPr b="1" lang="en-US" sz="2200">
                <a:solidFill>
                  <a:srgbClr val="0E1633"/>
                </a:solidFill>
                <a:latin typeface="Montserrat"/>
                <a:ea typeface="Montserrat"/>
                <a:cs typeface="Montserrat"/>
                <a:sym typeface="Montserrat"/>
              </a:rPr>
              <a:t>Simple Regression</a:t>
            </a:r>
            <a:r>
              <a:rPr lang="en-US" sz="2200">
                <a:solidFill>
                  <a:srgbClr val="0E1633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en-US" sz="2200">
                <a:latin typeface="Montserrat"/>
                <a:ea typeface="Montserrat"/>
                <a:cs typeface="Montserrat"/>
                <a:sym typeface="Montserrat"/>
              </a:rPr>
              <a:t>Predicting price variable using one independent variable e.g. sqft_living, bathrooms ,bedrooms  (Baseline Model)</a:t>
            </a:r>
            <a:endParaRPr sz="2200">
              <a:solidFill>
                <a:srgbClr val="0E16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200"/>
              <a:buFont typeface="Montserrat Medium"/>
              <a:buChar char="●"/>
            </a:pPr>
            <a:r>
              <a:rPr b="1" lang="en-US" sz="2200">
                <a:solidFill>
                  <a:srgbClr val="2D3B45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Multiple Regression</a:t>
            </a:r>
            <a:r>
              <a:rPr lang="en-US" sz="2200">
                <a:solidFill>
                  <a:srgbClr val="2D3B45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en-US" sz="2200">
                <a:latin typeface="Montserrat"/>
                <a:ea typeface="Montserrat"/>
                <a:cs typeface="Montserrat"/>
                <a:sym typeface="Montserrat"/>
              </a:rPr>
              <a:t>Used to predict our price using two or more independent variables e.g. sqft_living, bathrooms, bedrooms </a:t>
            </a:r>
            <a:endParaRPr sz="2000">
              <a:solidFill>
                <a:srgbClr val="2D3B45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6"/>
          <p:cNvSpPr/>
          <p:nvPr/>
        </p:nvSpPr>
        <p:spPr>
          <a:xfrm>
            <a:off x="996593" y="305667"/>
            <a:ext cx="661383" cy="626723"/>
          </a:xfrm>
          <a:prstGeom prst="flowChartConnector">
            <a:avLst/>
          </a:prstGeom>
          <a:solidFill>
            <a:srgbClr val="FF0000"/>
          </a:solidFill>
          <a:ln cap="flat" cmpd="sng" w="25400">
            <a:solidFill>
              <a:srgbClr val="1C30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200">
                <a:solidFill>
                  <a:schemeClr val="dk1"/>
                </a:solidFill>
              </a:rPr>
              <a:t>5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ca6d4f84d4_2_0"/>
          <p:cNvSpPr txBox="1"/>
          <p:nvPr>
            <p:ph type="title"/>
          </p:nvPr>
        </p:nvSpPr>
        <p:spPr>
          <a:xfrm>
            <a:off x="1380575" y="82925"/>
            <a:ext cx="8403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500">
                <a:latin typeface="Montserrat"/>
                <a:ea typeface="Montserrat"/>
                <a:cs typeface="Montserrat"/>
                <a:sym typeface="Montserrat"/>
              </a:rPr>
              <a:t>Results</a:t>
            </a:r>
            <a:endParaRPr b="1"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g2ca6d4f84d4_2_0"/>
          <p:cNvSpPr/>
          <p:nvPr/>
        </p:nvSpPr>
        <p:spPr>
          <a:xfrm>
            <a:off x="459075" y="168725"/>
            <a:ext cx="666600" cy="666600"/>
          </a:xfrm>
          <a:prstGeom prst="flowChartConnector">
            <a:avLst/>
          </a:prstGeom>
          <a:solidFill>
            <a:srgbClr val="FA510F"/>
          </a:solidFill>
          <a:ln cap="flat" cmpd="sng" w="9525">
            <a:solidFill>
              <a:srgbClr val="FA51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101F3C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r>
            <a:endParaRPr b="1" sz="3500">
              <a:solidFill>
                <a:srgbClr val="101F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6" name="Google Shape;136;g2ca6d4f84d4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1250" y="1336350"/>
            <a:ext cx="5950749" cy="517179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g2ca6d4f84d4_2_0"/>
          <p:cNvSpPr txBox="1"/>
          <p:nvPr>
            <p:ph idx="1" type="body"/>
          </p:nvPr>
        </p:nvSpPr>
        <p:spPr>
          <a:xfrm>
            <a:off x="141500" y="1336350"/>
            <a:ext cx="5865300" cy="22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"/>
              <a:buChar char="●"/>
            </a:pPr>
            <a:r>
              <a:rPr lang="en-US" sz="2200">
                <a:latin typeface="Montserrat"/>
                <a:ea typeface="Montserrat"/>
                <a:cs typeface="Montserrat"/>
                <a:sym typeface="Montserrat"/>
              </a:rPr>
              <a:t>Increase in living area size increases property price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"/>
              <a:buChar char="●"/>
            </a:pPr>
            <a:r>
              <a:rPr lang="en-US" sz="2200">
                <a:latin typeface="Montserrat"/>
                <a:ea typeface="Montserrat"/>
                <a:cs typeface="Montserrat"/>
                <a:sym typeface="Montserrat"/>
              </a:rPr>
              <a:t>For 1 additional square feet, the home value increases by USD 279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8" name="Google Shape;138;g2ca6d4f84d4_2_0"/>
          <p:cNvPicPr preferRelativeResize="0"/>
          <p:nvPr/>
        </p:nvPicPr>
        <p:blipFill rotWithShape="1">
          <a:blip r:embed="rId4">
            <a:alphaModFix/>
          </a:blip>
          <a:srcRect b="0" l="0" r="4652" t="0"/>
          <a:stretch/>
        </p:blipFill>
        <p:spPr>
          <a:xfrm>
            <a:off x="69313" y="3737400"/>
            <a:ext cx="6009673" cy="277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ca6d4f84d4_2_83"/>
          <p:cNvSpPr txBox="1"/>
          <p:nvPr>
            <p:ph type="title"/>
          </p:nvPr>
        </p:nvSpPr>
        <p:spPr>
          <a:xfrm>
            <a:off x="1380575" y="82925"/>
            <a:ext cx="8403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500">
                <a:latin typeface="Montserrat"/>
                <a:ea typeface="Montserrat"/>
                <a:cs typeface="Montserrat"/>
                <a:sym typeface="Montserrat"/>
              </a:rPr>
              <a:t>Results</a:t>
            </a:r>
            <a:endParaRPr b="1"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g2ca6d4f84d4_2_83"/>
          <p:cNvSpPr/>
          <p:nvPr/>
        </p:nvSpPr>
        <p:spPr>
          <a:xfrm>
            <a:off x="459075" y="168725"/>
            <a:ext cx="666600" cy="666600"/>
          </a:xfrm>
          <a:prstGeom prst="flowChartConnector">
            <a:avLst/>
          </a:prstGeom>
          <a:solidFill>
            <a:srgbClr val="FA510F"/>
          </a:solidFill>
          <a:ln cap="flat" cmpd="sng" w="9525">
            <a:solidFill>
              <a:srgbClr val="FA51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101F3C"/>
                </a:solidFill>
                <a:latin typeface="Montserrat"/>
                <a:ea typeface="Montserrat"/>
                <a:cs typeface="Montserrat"/>
                <a:sym typeface="Montserrat"/>
              </a:rPr>
              <a:t>7</a:t>
            </a:r>
            <a:endParaRPr b="1" sz="3500">
              <a:solidFill>
                <a:srgbClr val="101F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g2ca6d4f84d4_2_83"/>
          <p:cNvSpPr txBox="1"/>
          <p:nvPr>
            <p:ph idx="1" type="body"/>
          </p:nvPr>
        </p:nvSpPr>
        <p:spPr>
          <a:xfrm>
            <a:off x="459075" y="1369425"/>
            <a:ext cx="3660600" cy="45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"/>
              <a:buChar char="●"/>
            </a:pPr>
            <a:r>
              <a:rPr lang="en-US" sz="2200">
                <a:latin typeface="Montserrat"/>
                <a:ea typeface="Montserrat"/>
                <a:cs typeface="Montserrat"/>
                <a:sym typeface="Montserrat"/>
              </a:rPr>
              <a:t>Properties with more bedrooms, have a higher price.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"/>
              <a:buChar char="●"/>
            </a:pPr>
            <a:r>
              <a:rPr lang="en-US" sz="2200">
                <a:latin typeface="Montserrat"/>
                <a:ea typeface="Montserrat"/>
                <a:cs typeface="Montserrat"/>
                <a:sym typeface="Montserrat"/>
              </a:rPr>
              <a:t>Clients prefer 3 to 6 bedrooms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"/>
              <a:buChar char="●"/>
            </a:pPr>
            <a:r>
              <a:rPr lang="en-US" sz="2200">
                <a:latin typeface="Montserrat"/>
                <a:ea typeface="Montserrat"/>
                <a:cs typeface="Montserrat"/>
                <a:sym typeface="Montserrat"/>
              </a:rPr>
              <a:t>1 additional bathroom, can increase the property price by USD 121,794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6" name="Google Shape;146;g2ca6d4f84d4_2_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4100" y="1093825"/>
            <a:ext cx="7175682" cy="5632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Rosaline</dc:creator>
</cp:coreProperties>
</file>