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</p:sldIdLst>
  <p:sldSz cx="12192000" cy="6858000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jreqzccmWOKhLxD9rcNziKjUG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0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6d4f84d4_2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6d4f84d4_2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6d4f84d4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ca6d4f84d4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a9327ea0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g2ca9327ea0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a772be53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2ca772be53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6d4f84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ca6d4f84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a6d4f84d4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ca6d4f84d4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a6d4f84d4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ca6d4f84d4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6d4f84d4_2_331"/>
          <p:cNvSpPr/>
          <p:nvPr/>
        </p:nvSpPr>
        <p:spPr>
          <a:xfrm>
            <a:off x="125" y="100"/>
            <a:ext cx="12192000" cy="6858000"/>
          </a:xfrm>
          <a:prstGeom prst="rect">
            <a:avLst/>
          </a:prstGeom>
          <a:solidFill>
            <a:srgbClr val="101F3C"/>
          </a:solidFill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g2ca6d4f84d4_2_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3025" y="2248000"/>
            <a:ext cx="19050" cy="2362200"/>
          </a:xfrm>
          <a:prstGeom prst="rect">
            <a:avLst/>
          </a:prstGeom>
          <a:noFill/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" name="Google Shape;74;g2ca6d4f84d4_2_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775" y="4495900"/>
            <a:ext cx="819150" cy="114300"/>
          </a:xfrm>
          <a:prstGeom prst="rect">
            <a:avLst/>
          </a:prstGeom>
          <a:noFill/>
          <a:ln w="9525" cap="flat" cmpd="sng">
            <a:solidFill>
              <a:srgbClr val="1B1B1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" name="Google Shape;75;g2ca6d4f84d4_2_331"/>
          <p:cNvSpPr txBox="1"/>
          <p:nvPr/>
        </p:nvSpPr>
        <p:spPr>
          <a:xfrm>
            <a:off x="5391450" y="2289450"/>
            <a:ext cx="51546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Steve Abonyo</a:t>
            </a:r>
            <a:endParaRPr sz="5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A510F"/>
                </a:solidFill>
                <a:latin typeface="Montserrat"/>
                <a:ea typeface="Montserrat"/>
                <a:cs typeface="Montserrat"/>
                <a:sym typeface="Montserrat"/>
              </a:rPr>
              <a:t>DSF Phase 3 Project</a:t>
            </a:r>
            <a:endParaRPr sz="3000" b="1" dirty="0">
              <a:solidFill>
                <a:srgbClr val="FA510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2ca6d4f84d4_2_331"/>
          <p:cNvSpPr txBox="1"/>
          <p:nvPr/>
        </p:nvSpPr>
        <p:spPr>
          <a:xfrm>
            <a:off x="5391450" y="3950675"/>
            <a:ext cx="2305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A510F"/>
                </a:solidFill>
                <a:latin typeface="Montserrat"/>
                <a:ea typeface="Montserrat"/>
                <a:cs typeface="Montserrat"/>
                <a:sym typeface="Montserrat"/>
              </a:rPr>
              <a:t>24th May 2024</a:t>
            </a:r>
            <a:endParaRPr sz="1500" b="1" dirty="0">
              <a:solidFill>
                <a:srgbClr val="FA510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Google Shape;77;g2ca6d4f84d4_2_3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675" y="3084175"/>
            <a:ext cx="3005975" cy="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a6d4f84d4_2_247"/>
          <p:cNvSpPr txBox="1">
            <a:spLocks noGrp="1"/>
          </p:cNvSpPr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b="1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3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2ca6d4f84d4_2_247"/>
          <p:cNvSpPr txBox="1">
            <a:spLocks noGrp="1"/>
          </p:cNvSpPr>
          <p:nvPr>
            <p:ph type="body" idx="1"/>
          </p:nvPr>
        </p:nvSpPr>
        <p:spPr>
          <a:xfrm>
            <a:off x="459075" y="1961500"/>
            <a:ext cx="3475800" cy="3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The best performing model by checking the Area Under the ROC Curve (AUC) was the Random Forest</a:t>
            </a:r>
            <a:endParaRPr sz="2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DFC0F-B4C5-3157-5C8F-83CD5FD16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768" y="725346"/>
            <a:ext cx="6691934" cy="49250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body" idx="1"/>
          </p:nvPr>
        </p:nvSpPr>
        <p:spPr>
          <a:xfrm>
            <a:off x="2392101" y="771435"/>
            <a:ext cx="6809774" cy="5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factors that influence customer churn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</a:pP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1493975" y="109955"/>
            <a:ext cx="306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b="1" u="sng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3500" b="1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82;p12">
            <a:extLst>
              <a:ext uri="{FF2B5EF4-FFF2-40B4-BE49-F238E27FC236}">
                <a16:creationId xmlns:a16="http://schemas.microsoft.com/office/drawing/2014/main" id="{10E566C8-F671-98CC-679B-E148DFD87135}"/>
              </a:ext>
            </a:extLst>
          </p:cNvPr>
          <p:cNvSpPr txBox="1">
            <a:spLocks/>
          </p:cNvSpPr>
          <p:nvPr/>
        </p:nvSpPr>
        <p:spPr>
          <a:xfrm>
            <a:off x="2211404" y="1674470"/>
            <a:ext cx="3150244" cy="1404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160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 The total day charge/minutes</a:t>
            </a: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ctr">
              <a:lnSpc>
                <a:spcPct val="150000"/>
              </a:lnSpc>
              <a:spcBef>
                <a:spcPts val="0"/>
              </a:spcBef>
              <a:buSzPts val="2400"/>
              <a:buFont typeface="Montserrat"/>
              <a:buNone/>
            </a:pP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ctr">
              <a:lnSpc>
                <a:spcPct val="150000"/>
              </a:lnSpc>
              <a:spcBef>
                <a:spcPts val="0"/>
              </a:spcBef>
              <a:buSzPts val="2400"/>
              <a:buFont typeface="Montserrat"/>
              <a:buNone/>
            </a:pPr>
            <a:endParaRPr lang="en-US"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82;p12">
            <a:extLst>
              <a:ext uri="{FF2B5EF4-FFF2-40B4-BE49-F238E27FC236}">
                <a16:creationId xmlns:a16="http://schemas.microsoft.com/office/drawing/2014/main" id="{DCF9CDE2-0DBE-7C5A-5715-F0535D3772B2}"/>
              </a:ext>
            </a:extLst>
          </p:cNvPr>
          <p:cNvSpPr txBox="1">
            <a:spLocks/>
          </p:cNvSpPr>
          <p:nvPr/>
        </p:nvSpPr>
        <p:spPr>
          <a:xfrm>
            <a:off x="6319776" y="1674471"/>
            <a:ext cx="3150244" cy="1404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1600" indent="0" algn="ctr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 The Customer service calls</a:t>
            </a: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ctr">
              <a:lnSpc>
                <a:spcPct val="150000"/>
              </a:lnSpc>
              <a:spcBef>
                <a:spcPts val="0"/>
              </a:spcBef>
              <a:buSzPts val="2400"/>
              <a:buFont typeface="Montserrat"/>
              <a:buNone/>
            </a:pPr>
            <a:endParaRPr lang="en-US"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algn="ctr">
              <a:lnSpc>
                <a:spcPct val="150000"/>
              </a:lnSpc>
              <a:spcBef>
                <a:spcPts val="0"/>
              </a:spcBef>
              <a:buSzPts val="2400"/>
              <a:buFont typeface="Montserrat"/>
              <a:buNone/>
            </a:pPr>
            <a:endParaRPr lang="en-US"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9A8CC-FE47-1961-098A-05B7FE13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81" y="3601853"/>
            <a:ext cx="3285271" cy="2593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C2E6FF-ADFA-2CCC-4829-3E41C7374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35" y="3601852"/>
            <a:ext cx="3417617" cy="25936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body" idx="1"/>
          </p:nvPr>
        </p:nvSpPr>
        <p:spPr>
          <a:xfrm>
            <a:off x="140375" y="1243275"/>
            <a:ext cx="11790900" cy="52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n-US" sz="21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Offer better/</a:t>
            </a:r>
            <a:r>
              <a:rPr lang="en-US" sz="2100" b="1" dirty="0" err="1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impoved</a:t>
            </a:r>
            <a:r>
              <a:rPr lang="en-US" sz="21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customer service techniques so as to reduce churn rate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endParaRPr lang="en-US" sz="21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endParaRPr lang="en-US" sz="21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n-US" sz="21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Provide offers (</a:t>
            </a:r>
            <a:r>
              <a:rPr lang="en-US" sz="21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better call rates, better data rates</a:t>
            </a:r>
            <a:r>
              <a:rPr lang="en-US" sz="21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 to customers on their communication during daytime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endParaRPr lang="en-US" sz="21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endParaRPr sz="21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n-US" sz="21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Increase their international coverage/provide better options for their customers to make international calls.</a:t>
            </a:r>
            <a:endParaRPr sz="21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1800248" y="132113"/>
            <a:ext cx="4702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b="1" u="sng"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sz="3500" b="1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a9327ea0d_0_23"/>
          <p:cNvSpPr txBox="1">
            <a:spLocks noGrp="1"/>
          </p:cNvSpPr>
          <p:nvPr>
            <p:ph type="body" idx="1"/>
          </p:nvPr>
        </p:nvSpPr>
        <p:spPr>
          <a:xfrm>
            <a:off x="140375" y="1243275"/>
            <a:ext cx="11790900" cy="52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endParaRPr lang="en-US" sz="21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endParaRPr lang="en-US" sz="21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endParaRPr lang="en-US" sz="21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n-US" sz="21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Do more research on the which other Telecommunication company are shifting to and why so as to better their services.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endParaRPr lang="en-US" sz="2100" b="1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endParaRPr sz="21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2100"/>
              <a:buFont typeface="Century Gothic"/>
              <a:buChar char="●"/>
            </a:pPr>
            <a:r>
              <a:rPr lang="en-US" sz="2100" b="1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After every specified duration, they should run an analysis to monitor customer churn rate so to mitigate losses do to high</a:t>
            </a:r>
            <a:endParaRPr sz="21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21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2ca9327ea0d_0_23"/>
          <p:cNvSpPr txBox="1">
            <a:spLocks noGrp="1"/>
          </p:cNvSpPr>
          <p:nvPr>
            <p:ph type="title"/>
          </p:nvPr>
        </p:nvSpPr>
        <p:spPr>
          <a:xfrm>
            <a:off x="1800248" y="132113"/>
            <a:ext cx="4702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b="1"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 sz="3500" b="1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4648475" y="1506600"/>
            <a:ext cx="7229700" cy="47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Classification model of Syria Tel Company on customer churn: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Aim: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Leading Reasons for high churn rate and how to mitigate them</a:t>
            </a:r>
            <a:endParaRPr sz="2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25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sz="1900" i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None/>
            </a:pPr>
            <a:endParaRPr sz="1900" i="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862150" y="176625"/>
            <a:ext cx="760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3F6C2-08C5-3686-33B3-5B924F450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5" y="1620238"/>
            <a:ext cx="4344006" cy="39724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2579085" y="173477"/>
            <a:ext cx="49332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b="1" u="sng">
                <a:latin typeface="Montserrat"/>
                <a:ea typeface="Montserrat"/>
                <a:cs typeface="Montserrat"/>
                <a:sym typeface="Montserrat"/>
              </a:rPr>
              <a:t>Business Problem</a:t>
            </a:r>
            <a:endParaRPr sz="3500" b="1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441875" y="1386050"/>
            <a:ext cx="11507100" cy="47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lang="en-US" sz="22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know if a customer will soon stop doing business with them</a:t>
            </a:r>
            <a:r>
              <a:rPr lang="en-US" sz="2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889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lang="en-US" sz="2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information is important to </a:t>
            </a:r>
            <a:r>
              <a:rPr lang="en-US" sz="22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SyriaTel</a:t>
            </a:r>
            <a:r>
              <a:rPr lang="en-US" sz="2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Company because the high churn rates have made them </a:t>
            </a:r>
            <a:r>
              <a:rPr lang="en-US" sz="22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realise</a:t>
            </a:r>
            <a:r>
              <a:rPr lang="en-US" sz="2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losses in their business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2FC25-E173-F88B-EBE4-8DAFEF66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525" y="4277035"/>
            <a:ext cx="1897353" cy="2047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a772be537_1_1"/>
          <p:cNvSpPr txBox="1">
            <a:spLocks noGrp="1"/>
          </p:cNvSpPr>
          <p:nvPr>
            <p:ph type="title"/>
          </p:nvPr>
        </p:nvSpPr>
        <p:spPr>
          <a:xfrm>
            <a:off x="2579070" y="173475"/>
            <a:ext cx="75378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b="1" u="sng">
                <a:latin typeface="Montserrat"/>
                <a:ea typeface="Montserrat"/>
                <a:cs typeface="Montserrat"/>
                <a:sym typeface="Montserrat"/>
              </a:rPr>
              <a:t>Implications of the Analysis</a:t>
            </a:r>
            <a:endParaRPr sz="3500" b="1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2ca772be537_1_1"/>
          <p:cNvSpPr txBox="1">
            <a:spLocks noGrp="1"/>
          </p:cNvSpPr>
          <p:nvPr>
            <p:ph type="body" idx="1"/>
          </p:nvPr>
        </p:nvSpPr>
        <p:spPr>
          <a:xfrm>
            <a:off x="3614025" y="1119250"/>
            <a:ext cx="8371800" cy="5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endParaRPr lang="en-US" sz="22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endParaRPr lang="en-US" sz="22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company will eventually stop making losses due to the high churn rates</a:t>
            </a:r>
            <a:endParaRPr sz="22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will know the major reasons leading to high churn rates</a:t>
            </a:r>
            <a:endParaRPr sz="22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2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They will improve their service/product delivery to reduce the customer churns</a:t>
            </a:r>
            <a:endParaRPr sz="2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E7A0E-57AF-B4D2-1FE2-AB9512FF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6" y="2222340"/>
            <a:ext cx="3038658" cy="23550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2620369" y="0"/>
            <a:ext cx="5338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&amp; Methodology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162625" y="1512050"/>
            <a:ext cx="5795100" cy="507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Data provided was </a:t>
            </a:r>
            <a:r>
              <a:rPr lang="en-US" sz="1900" dirty="0">
                <a:solidFill>
                  <a:srgbClr val="2D3B4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</a:t>
            </a:r>
            <a:r>
              <a:rPr lang="en-US" sz="1900" dirty="0" err="1">
                <a:solidFill>
                  <a:srgbClr val="2D3B4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SyriaTel</a:t>
            </a:r>
            <a:r>
              <a:rPr lang="en-US" sz="1900" dirty="0">
                <a:solidFill>
                  <a:srgbClr val="2D3B4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00" dirty="0" err="1">
                <a:solidFill>
                  <a:srgbClr val="2D3B4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Companyto</a:t>
            </a:r>
            <a:r>
              <a:rPr lang="en-US" sz="1900" dirty="0">
                <a:solidFill>
                  <a:srgbClr val="2D3B45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solve a binary classification problem</a:t>
            </a:r>
            <a:r>
              <a:rPr lang="en-US" sz="1900" dirty="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-US" sz="1900" i="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target variable from this dataset is the customer churn rate</a:t>
            </a:r>
            <a:r>
              <a:rPr lang="en-US" sz="19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9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-US" sz="19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Main factors affecting the customer churn are the total day charge/minutes and the customer service calls</a:t>
            </a:r>
            <a:endParaRPr sz="1900" dirty="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013969" y="715706"/>
            <a:ext cx="256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r>
              <a:rPr lang="en-US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84F56-525B-9C11-12E7-B4482D82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32" y="2386158"/>
            <a:ext cx="4377800" cy="26951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0932" y="104519"/>
            <a:ext cx="4006858" cy="219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1894283" y="199929"/>
            <a:ext cx="322224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682"/>
              <a:buFont typeface="Calibri"/>
              <a:buNone/>
            </a:pPr>
            <a:r>
              <a:rPr lang="en-US" sz="3500" b="1" u="sng"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sz="3500" b="1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419550" y="1171750"/>
            <a:ext cx="11352900" cy="5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Font typeface="Montserrat Medium"/>
              <a:buChar char="●"/>
            </a:pPr>
            <a:r>
              <a:rPr lang="en-US" sz="2200" b="1" dirty="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Data preview/cleaning:</a:t>
            </a:r>
            <a:r>
              <a:rPr lang="en-US" sz="2200" dirty="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Check for missing, null values  and data summary</a:t>
            </a:r>
            <a:endParaRPr sz="2200" dirty="0">
              <a:solidFill>
                <a:srgbClr val="2D3B4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Font typeface="Montserrat Medium"/>
              <a:buChar char="●"/>
            </a:pPr>
            <a:r>
              <a:rPr lang="en-US" sz="2200" b="1" dirty="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EDA</a:t>
            </a:r>
            <a:r>
              <a:rPr lang="en-US" sz="2200" dirty="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Univariate and Bivariate Analysis</a:t>
            </a:r>
            <a:endParaRPr sz="2200" dirty="0">
              <a:solidFill>
                <a:srgbClr val="2D3B4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 Medium"/>
              <a:buChar char="●"/>
            </a:pPr>
            <a:r>
              <a:rPr lang="en-US" sz="2200" b="1" dirty="0">
                <a:solidFill>
                  <a:srgbClr val="0E1633"/>
                </a:solidFill>
                <a:latin typeface="Montserrat"/>
                <a:ea typeface="Montserrat"/>
                <a:cs typeface="Montserrat"/>
                <a:sym typeface="Montserrat"/>
              </a:rPr>
              <a:t>Preprocessing</a:t>
            </a:r>
            <a:r>
              <a:rPr lang="en-US" sz="2200" dirty="0">
                <a:solidFill>
                  <a:srgbClr val="0E1633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Correlation, OHE, </a:t>
            </a:r>
            <a:r>
              <a:rPr lang="en-US" sz="2200" dirty="0" err="1">
                <a:latin typeface="Montserrat"/>
                <a:ea typeface="Montserrat"/>
                <a:cs typeface="Montserrat"/>
                <a:sym typeface="Montserrat"/>
              </a:rPr>
              <a:t>Multicolleniarity</a:t>
            </a: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, scaling, handling imbalance</a:t>
            </a:r>
            <a:endParaRPr sz="2200" dirty="0">
              <a:solidFill>
                <a:srgbClr val="0E16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200"/>
              <a:buFont typeface="Montserrat Medium"/>
              <a:buChar char="●"/>
            </a:pPr>
            <a:r>
              <a:rPr lang="en-US" sz="2200" b="1" dirty="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Classification models</a:t>
            </a:r>
            <a:r>
              <a:rPr lang="en-US" sz="2200" dirty="0">
                <a:solidFill>
                  <a:srgbClr val="2D3B45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Logistic regression, Decision Trees, Random Forests, Gradient Boosting, KNN, </a:t>
            </a:r>
            <a:r>
              <a:rPr lang="en-US" sz="2200" dirty="0" err="1"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 and Cross Validation</a:t>
            </a:r>
            <a:endParaRPr sz="2000" dirty="0">
              <a:solidFill>
                <a:srgbClr val="2D3B45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a6d4f84d4_2_0"/>
          <p:cNvSpPr txBox="1">
            <a:spLocks noGrp="1"/>
          </p:cNvSpPr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b="1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3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2ca6d4f84d4_2_0"/>
          <p:cNvSpPr txBox="1">
            <a:spLocks noGrp="1"/>
          </p:cNvSpPr>
          <p:nvPr>
            <p:ph type="body" idx="1"/>
          </p:nvPr>
        </p:nvSpPr>
        <p:spPr>
          <a:xfrm>
            <a:off x="141500" y="1336350"/>
            <a:ext cx="5865300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Imbalance in the customer churn</a:t>
            </a:r>
            <a:endParaRPr sz="2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Most customers are not in the international plan</a:t>
            </a:r>
            <a:endParaRPr sz="2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7CC40-385F-AB49-AF75-70A8B2F4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41" y="1336350"/>
            <a:ext cx="5480608" cy="4104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FABBE-FD54-86E7-DA74-406E1C9D5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50" y="3545138"/>
            <a:ext cx="3469704" cy="27525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6d4f84d4_2_83"/>
          <p:cNvSpPr txBox="1">
            <a:spLocks noGrp="1"/>
          </p:cNvSpPr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b="1" dirty="0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3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g2ca6d4f84d4_2_83"/>
          <p:cNvSpPr txBox="1">
            <a:spLocks noGrp="1"/>
          </p:cNvSpPr>
          <p:nvPr>
            <p:ph type="body" idx="1"/>
          </p:nvPr>
        </p:nvSpPr>
        <p:spPr>
          <a:xfrm>
            <a:off x="459075" y="1369425"/>
            <a:ext cx="3660600" cy="4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endParaRPr lang="en-US" sz="2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endParaRPr lang="en-US" sz="2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endParaRPr lang="en-US" sz="2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The customer churn across all the 3 area codes is relatively the same, i.e., approximately 14%</a:t>
            </a:r>
            <a:endParaRPr sz="2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EEEAD-D8B7-27D5-9E85-A163BB67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23" y="952982"/>
            <a:ext cx="6524808" cy="48671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a6d4f84d4_2_165"/>
          <p:cNvSpPr txBox="1">
            <a:spLocks noGrp="1"/>
          </p:cNvSpPr>
          <p:nvPr>
            <p:ph type="title"/>
          </p:nvPr>
        </p:nvSpPr>
        <p:spPr>
          <a:xfrm>
            <a:off x="1380575" y="82925"/>
            <a:ext cx="8403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b="1"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sz="3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g2ca6d4f84d4_2_165"/>
          <p:cNvSpPr txBox="1">
            <a:spLocks noGrp="1"/>
          </p:cNvSpPr>
          <p:nvPr>
            <p:ph type="body" idx="1"/>
          </p:nvPr>
        </p:nvSpPr>
        <p:spPr>
          <a:xfrm>
            <a:off x="7798125" y="2146500"/>
            <a:ext cx="3821100" cy="2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endParaRPr lang="en-US" sz="2200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en-US" sz="2200" b="1" i="1" dirty="0">
                <a:latin typeface="Montserrat"/>
                <a:ea typeface="Montserrat"/>
                <a:cs typeface="Montserrat"/>
                <a:sym typeface="Montserrat"/>
              </a:rPr>
              <a:t>Random Forest Model </a:t>
            </a:r>
            <a:r>
              <a:rPr lang="en-US" sz="2200" dirty="0">
                <a:latin typeface="Montserrat"/>
                <a:ea typeface="Montserrat"/>
                <a:cs typeface="Montserrat"/>
                <a:sym typeface="Montserrat"/>
              </a:rPr>
              <a:t>had the best performance with 524 customers correctly predicted as not churned</a:t>
            </a:r>
            <a:endParaRPr sz="2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581C5-2DD7-659F-8AFF-A18A60E5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6" y="1470831"/>
            <a:ext cx="6353404" cy="4281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395</Words>
  <Application>Microsoft Office PowerPoint</Application>
  <PresentationFormat>Widescreen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Montserrat</vt:lpstr>
      <vt:lpstr>Montserrat Medium</vt:lpstr>
      <vt:lpstr>Calibri</vt:lpstr>
      <vt:lpstr>Arial</vt:lpstr>
      <vt:lpstr>Office Theme</vt:lpstr>
      <vt:lpstr>PowerPoint Presentation</vt:lpstr>
      <vt:lpstr>PowerPoint Presentation</vt:lpstr>
      <vt:lpstr>Business Problem</vt:lpstr>
      <vt:lpstr>Implications of the Analysis</vt:lpstr>
      <vt:lpstr>Data &amp; Methodology</vt:lpstr>
      <vt:lpstr>Methodology</vt:lpstr>
      <vt:lpstr>Results</vt:lpstr>
      <vt:lpstr>Results</vt:lpstr>
      <vt:lpstr>Results</vt:lpstr>
      <vt:lpstr>Results</vt:lpstr>
      <vt:lpstr>Conclusion</vt:lpstr>
      <vt:lpstr>Recommendations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Rosaline</dc:creator>
  <cp:lastModifiedBy>Steve Abonyo</cp:lastModifiedBy>
  <cp:revision>9</cp:revision>
  <dcterms:modified xsi:type="dcterms:W3CDTF">2024-05-24T00:56:46Z</dcterms:modified>
</cp:coreProperties>
</file>