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616" r:id="rId2"/>
    <p:sldId id="620" r:id="rId3"/>
    <p:sldId id="621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23" r:id="rId16"/>
    <p:sldId id="622" r:id="rId17"/>
    <p:sldId id="624" r:id="rId18"/>
    <p:sldId id="625" r:id="rId19"/>
    <p:sldId id="626" r:id="rId20"/>
    <p:sldId id="627" r:id="rId21"/>
    <p:sldId id="639" r:id="rId22"/>
    <p:sldId id="640" r:id="rId23"/>
    <p:sldId id="641" r:id="rId24"/>
    <p:sldId id="642" r:id="rId25"/>
    <p:sldId id="644" r:id="rId26"/>
    <p:sldId id="643" r:id="rId27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F6E6EA"/>
    <a:srgbClr val="FAE2F6"/>
    <a:srgbClr val="170981"/>
    <a:srgbClr val="121328"/>
    <a:srgbClr val="D7FDF9"/>
    <a:srgbClr val="003366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90" autoAdjust="0"/>
    <p:restoredTop sz="86856" autoAdjust="0"/>
  </p:normalViewPr>
  <p:slideViewPr>
    <p:cSldViewPr>
      <p:cViewPr>
        <p:scale>
          <a:sx n="50" d="100"/>
          <a:sy n="50" d="100"/>
        </p:scale>
        <p:origin x="-207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72"/>
        <p:guide pos="215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87D38-0868-41AC-809F-428ACCB6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F820BCD-BB19-4B0A-9F5A-E11F6C09E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99A304-CE04-4B07-BCCD-A87C1D89679C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4008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8481626-CDA2-47EF-A564-7BBCB884E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C5A7-6BE1-48EB-85EC-108EC9BF71C6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14973-F968-41B5-949C-005D0CA03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73875" y="685800"/>
            <a:ext cx="2062163" cy="5791200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6035675" cy="5791200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CB0A-93CE-4F61-8342-45D3429C3840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9B437-792C-47EC-9125-75AA29513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، ونص، وقصاصة فن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93038" cy="6096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153400" cy="4495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A99D2-50C0-4410-8511-11E0704AD930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عنوان، وقصاصة فنية، و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93038" cy="6096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قصاصة الفنية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/>
          <a:p>
            <a:pPr lvl="0"/>
            <a:endParaRPr lang="ar-SA" noProof="0" smtClean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800600" y="1981200"/>
            <a:ext cx="3962400" cy="44958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54DE4-DB4A-490D-8E91-45F858A50BCE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B54E2-09CE-48AA-931B-14CC3759D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1E38-242E-4C7C-B8AE-9879B95A889C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043B1-5923-4192-89FE-9961FE4A3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4CB32-D980-4348-9F28-C8A534D1BF78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E2CCC-657A-4D1C-B8A4-3C76799C7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F6326-504A-47E8-B1F3-F647122FD937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57238-B79C-44EF-991E-A1852E396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419CF-E7B1-4F75-B2A1-2E3B687C10FF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09BB5-2F43-4834-A3A4-30E4DC35E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7F19-B254-4A08-AA21-04457BC931EA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12CDE-8463-4BD5-8818-6B9B22D3D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5F4D2-FC26-4023-908E-D2D861E6654B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81244-4304-4D2E-A922-8FAA8C4D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DE748-159D-44D5-916B-13AF2602CE6B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DDDF9-F13A-4905-B3DC-CC2371F34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8C4F-60D2-483A-BB99-FCEF122D963D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C956-0248-4112-8F2E-10CFDF03A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ChangeArrowheads="1"/>
          </p:cNvSpPr>
          <p:nvPr/>
        </p:nvSpPr>
        <p:spPr bwMode="ltGray">
          <a:xfrm>
            <a:off x="333375" y="7207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27" name="Rectangle 2051"/>
          <p:cNvSpPr>
            <a:spLocks noChangeArrowheads="1"/>
          </p:cNvSpPr>
          <p:nvPr/>
        </p:nvSpPr>
        <p:spPr bwMode="ltGray">
          <a:xfrm>
            <a:off x="715963" y="720725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28" name="Rectangle 2052"/>
          <p:cNvSpPr>
            <a:spLocks noChangeArrowheads="1"/>
          </p:cNvSpPr>
          <p:nvPr/>
        </p:nvSpPr>
        <p:spPr bwMode="ltGray">
          <a:xfrm>
            <a:off x="457200" y="11430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29" name="Rectangle 2053"/>
          <p:cNvSpPr>
            <a:spLocks noChangeArrowheads="1"/>
          </p:cNvSpPr>
          <p:nvPr/>
        </p:nvSpPr>
        <p:spPr bwMode="ltGray">
          <a:xfrm>
            <a:off x="827088" y="1143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30" name="Rectangle 2054"/>
          <p:cNvSpPr>
            <a:spLocks noChangeArrowheads="1"/>
          </p:cNvSpPr>
          <p:nvPr/>
        </p:nvSpPr>
        <p:spPr bwMode="ltGray">
          <a:xfrm>
            <a:off x="157163" y="1254125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31" name="Rectangle 2055"/>
          <p:cNvSpPr>
            <a:spLocks noChangeArrowheads="1"/>
          </p:cNvSpPr>
          <p:nvPr/>
        </p:nvSpPr>
        <p:spPr bwMode="gray">
          <a:xfrm>
            <a:off x="677863" y="6127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32" name="Rectangle 2056"/>
          <p:cNvSpPr>
            <a:spLocks noChangeArrowheads="1"/>
          </p:cNvSpPr>
          <p:nvPr/>
        </p:nvSpPr>
        <p:spPr bwMode="gray">
          <a:xfrm>
            <a:off x="358775" y="14033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33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858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BC7B9110-1896-4B74-B47E-F17FF6531647}" type="datetime4">
              <a:rPr lang="en-US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0E0F92-4016-4060-B519-6144D7C83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A11DA5-CC60-4D01-A8A1-7F2AEE7A4994}" type="datetime4">
              <a:rPr lang="en-US" smtClean="0"/>
              <a:pPr/>
              <a:t>September 11, 2025</a:t>
            </a:fld>
            <a:endParaRPr lang="en-US" smtClean="0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ICS426: Introduction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D3B9CC-5CBD-4A0E-9E9C-A97EE52B5A7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1524000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sz="3600" b="1" dirty="0" smtClean="0"/>
              <a:t>Object-Oriented Programming</a:t>
            </a:r>
            <a:br>
              <a:rPr lang="en-US" sz="3600" b="1" dirty="0" smtClean="0"/>
            </a:br>
            <a:r>
              <a:rPr lang="en-US" sz="3600" b="1" dirty="0" smtClean="0"/>
              <a:t>OOP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with Structured Programming</a:t>
            </a:r>
            <a:endParaRPr lang="ar-SA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1" dirty="0" smtClean="0"/>
              <a:t>Real-World Modeling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third</a:t>
            </a:r>
            <a:r>
              <a:rPr lang="en-US" dirty="0" smtClean="0"/>
              <a:t> </a:t>
            </a:r>
            <a:r>
              <a:rPr lang="en-US" dirty="0" smtClean="0"/>
              <a:t>problem with the procedural paradigm is that its arrangement of separate data and functions does a poor job of modeling things in the real world</a:t>
            </a:r>
          </a:p>
          <a:p>
            <a:endParaRPr lang="en-US" dirty="0" smtClean="0"/>
          </a:p>
          <a:p>
            <a:r>
              <a:rPr lang="en-US" dirty="0" smtClean="0"/>
              <a:t>In the physical world we deal with objects such as people and cars. </a:t>
            </a:r>
          </a:p>
          <a:p>
            <a:r>
              <a:rPr lang="en-US" dirty="0" smtClean="0"/>
              <a:t>Such objects aren’t like data and they aren’t like functions. </a:t>
            </a:r>
          </a:p>
          <a:p>
            <a:r>
              <a:rPr lang="en-US" dirty="0" smtClean="0"/>
              <a:t>Complex real-world objects have both </a:t>
            </a:r>
            <a:r>
              <a:rPr lang="en-US" i="1" dirty="0" smtClean="0"/>
              <a:t>attributes</a:t>
            </a:r>
            <a:r>
              <a:rPr lang="en-US" dirty="0" smtClean="0"/>
              <a:t> and </a:t>
            </a:r>
            <a:r>
              <a:rPr lang="en-US" i="1" dirty="0" smtClean="0"/>
              <a:t>behavior.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The Object-Oriented Approach</a:t>
            </a:r>
            <a:endParaRPr lang="ar-SA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The idea in OOP is to combine into a single unit both </a:t>
            </a:r>
            <a:r>
              <a:rPr lang="en-US" b="1" i="1" u="sng" dirty="0" smtClean="0"/>
              <a:t>data</a:t>
            </a:r>
            <a:r>
              <a:rPr lang="en-US" dirty="0" smtClean="0"/>
              <a:t> and the </a:t>
            </a:r>
            <a:r>
              <a:rPr lang="en-US" b="1" i="1" u="sng" dirty="0" smtClean="0"/>
              <a:t>functions</a:t>
            </a:r>
            <a:r>
              <a:rPr lang="en-US" i="1" dirty="0" smtClean="0"/>
              <a:t> that operate on that data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Such a unit is called an </a:t>
            </a:r>
            <a:r>
              <a:rPr lang="en-US" i="1" dirty="0" smtClean="0"/>
              <a:t>object.</a:t>
            </a:r>
          </a:p>
          <a:p>
            <a:endParaRPr lang="en-US" i="1" dirty="0" smtClean="0"/>
          </a:p>
          <a:p>
            <a:r>
              <a:rPr lang="en-US" b="1" u="sng" dirty="0" smtClean="0"/>
              <a:t>These are often referred to as "class members".</a:t>
            </a:r>
          </a:p>
          <a:p>
            <a:r>
              <a:rPr lang="en-US" b="1" dirty="0" smtClean="0"/>
              <a:t>Attributes =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b="1" dirty="0" smtClean="0"/>
              <a:t> variables</a:t>
            </a:r>
          </a:p>
          <a:p>
            <a:r>
              <a:rPr lang="en-US" b="1" dirty="0" smtClean="0"/>
              <a:t>Methods =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b="1" dirty="0" smtClean="0"/>
              <a:t> functions</a:t>
            </a:r>
          </a:p>
          <a:p>
            <a:endParaRPr lang="en-US" i="1" dirty="0" smtClean="0"/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If you want to read a data item in an object, you call a member function in the object. </a:t>
            </a:r>
          </a:p>
          <a:p>
            <a:pPr lvl="1"/>
            <a:r>
              <a:rPr lang="en-US" dirty="0" smtClean="0"/>
              <a:t>It will access the data and return the value to you. </a:t>
            </a:r>
          </a:p>
          <a:p>
            <a:pPr lvl="1"/>
            <a:r>
              <a:rPr lang="en-US" dirty="0" smtClean="0"/>
              <a:t>You can’t access the data directly. </a:t>
            </a:r>
          </a:p>
          <a:p>
            <a:r>
              <a:rPr lang="en-US" dirty="0" smtClean="0"/>
              <a:t>The data is </a:t>
            </a:r>
            <a:r>
              <a:rPr lang="en-US" b="1" i="1" dirty="0" smtClean="0"/>
              <a:t>hidden</a:t>
            </a:r>
            <a:r>
              <a:rPr lang="en-US" dirty="0" smtClean="0"/>
              <a:t>, so it is safe from accidental alteration. </a:t>
            </a:r>
          </a:p>
          <a:p>
            <a:r>
              <a:rPr lang="en-US" dirty="0" smtClean="0"/>
              <a:t>Data and its functions are said to be </a:t>
            </a:r>
            <a:r>
              <a:rPr lang="en-US" b="1" i="1" dirty="0" smtClean="0"/>
              <a:t>encapsulated</a:t>
            </a:r>
            <a:r>
              <a:rPr lang="en-US" dirty="0" smtClean="0"/>
              <a:t> into a single entity. </a:t>
            </a:r>
          </a:p>
          <a:p>
            <a:r>
              <a:rPr lang="en-US" b="1" i="1" dirty="0" smtClean="0"/>
              <a:t>Data encapsulation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data hiding</a:t>
            </a:r>
            <a:r>
              <a:rPr lang="en-US" b="1" dirty="0" smtClean="0"/>
              <a:t> </a:t>
            </a:r>
            <a:r>
              <a:rPr lang="en-US" dirty="0" smtClean="0"/>
              <a:t>are key terms in the description of object-oriented languages.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23529" t="20833" r="50000" b="32292"/>
          <a:stretch>
            <a:fillRect/>
          </a:stretch>
        </p:blipFill>
        <p:spPr bwMode="auto">
          <a:xfrm>
            <a:off x="1905000" y="2133600"/>
            <a:ext cx="5638800" cy="3962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 and objects are the two main aspects of object-oriented programming: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  class is a template for objects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An  object is an instance of a class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34400" cy="44958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Example: in real life, a car is an </a:t>
            </a:r>
            <a:r>
              <a:rPr lang="en-US" sz="3200" b="1" dirty="0" smtClean="0">
                <a:solidFill>
                  <a:srgbClr val="002060"/>
                </a:solidFill>
              </a:rPr>
              <a:t>object</a:t>
            </a:r>
            <a:r>
              <a:rPr lang="en-US" sz="32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The car has </a:t>
            </a:r>
            <a:r>
              <a:rPr lang="en-US" sz="3200" b="1" dirty="0" smtClean="0">
                <a:solidFill>
                  <a:srgbClr val="002060"/>
                </a:solidFill>
              </a:rPr>
              <a:t>attributes</a:t>
            </a:r>
            <a:r>
              <a:rPr lang="en-US" sz="3200" dirty="0" smtClean="0">
                <a:solidFill>
                  <a:srgbClr val="002060"/>
                </a:solidFill>
              </a:rPr>
              <a:t>, such as 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</a:rPr>
              <a:t>weight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</a:rPr>
              <a:t>color </a:t>
            </a:r>
          </a:p>
          <a:p>
            <a:r>
              <a:rPr lang="en-US" sz="3200" dirty="0" smtClean="0">
                <a:solidFill>
                  <a:srgbClr val="002060"/>
                </a:solidFill>
              </a:rPr>
              <a:t>and </a:t>
            </a:r>
            <a:r>
              <a:rPr lang="en-US" sz="3200" b="1" dirty="0" smtClean="0">
                <a:solidFill>
                  <a:srgbClr val="002060"/>
                </a:solidFill>
              </a:rPr>
              <a:t>methods</a:t>
            </a:r>
            <a:r>
              <a:rPr lang="en-US" sz="3200" dirty="0" smtClean="0">
                <a:solidFill>
                  <a:srgbClr val="002060"/>
                </a:solidFill>
              </a:rPr>
              <a:t>, such as 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</a:rPr>
              <a:t>drive</a:t>
            </a:r>
          </a:p>
          <a:p>
            <a:pPr lvl="1"/>
            <a:r>
              <a:rPr lang="en-US" sz="2800" dirty="0" smtClean="0">
                <a:solidFill>
                  <a:srgbClr val="002060"/>
                </a:solidFill>
              </a:rPr>
              <a:t>brake</a:t>
            </a:r>
            <a:endParaRPr lang="ar-SA" sz="28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OOP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34400" cy="4495800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OOP provides a clear structure for the programs</a:t>
            </a:r>
          </a:p>
          <a:p>
            <a:pPr marL="514350" indent="-51435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OOP helps to make the code easier to maintain, modify and debug</a:t>
            </a:r>
          </a:p>
          <a:p>
            <a:pPr marL="514350" indent="-514350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OOP makes it possible to create full reusable applications with less code and shorter development time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Almost all computer languages have </a:t>
            </a:r>
            <a:r>
              <a:rPr lang="en-US" b="1" u="sng" dirty="0" smtClean="0"/>
              <a:t>built-in</a:t>
            </a:r>
            <a:r>
              <a:rPr lang="en-US" dirty="0" smtClean="0"/>
              <a:t> data types</a:t>
            </a:r>
          </a:p>
          <a:p>
            <a:pPr lvl="1"/>
            <a:r>
              <a:rPr lang="en-US" sz="2800" dirty="0" err="1" smtClean="0"/>
              <a:t>int</a:t>
            </a:r>
            <a:endParaRPr lang="en-US" sz="2800" dirty="0" smtClean="0"/>
          </a:p>
          <a:p>
            <a:pPr lvl="1"/>
            <a:r>
              <a:rPr lang="en-US" sz="2800" dirty="0" smtClean="0"/>
              <a:t>char</a:t>
            </a:r>
          </a:p>
          <a:p>
            <a:pPr lvl="1"/>
            <a:r>
              <a:rPr lang="en-US" sz="2800" dirty="0" smtClean="0"/>
              <a:t>float</a:t>
            </a:r>
          </a:p>
          <a:p>
            <a:endParaRPr lang="en-US" dirty="0" smtClean="0"/>
          </a:p>
          <a:p>
            <a:r>
              <a:rPr lang="en-US" b="1" u="sng" dirty="0" smtClean="0"/>
              <a:t>A class is a user-defined data type</a:t>
            </a:r>
          </a:p>
          <a:p>
            <a:pPr lvl="1"/>
            <a:r>
              <a:rPr lang="en-US" dirty="0" smtClean="0"/>
              <a:t>We can define many objects of the same class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Class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1" dirty="0" smtClean="0"/>
              <a:t>To create a class, use the </a:t>
            </a:r>
            <a:r>
              <a:rPr lang="en-US" b="1" u="sng" dirty="0" smtClean="0"/>
              <a:t>class</a:t>
            </a:r>
            <a:r>
              <a:rPr lang="en-US" b="1" dirty="0" smtClean="0"/>
              <a:t> keyword</a:t>
            </a:r>
          </a:p>
          <a:p>
            <a:endParaRPr lang="en-US" dirty="0" smtClean="0"/>
          </a:p>
          <a:p>
            <a:r>
              <a:rPr lang="en-US" dirty="0" smtClean="0"/>
              <a:t>Example 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  <p:pic>
        <p:nvPicPr>
          <p:cNvPr id="6" name="صورة 15"/>
          <p:cNvPicPr>
            <a:picLocks noChangeAspect="1"/>
          </p:cNvPicPr>
          <p:nvPr/>
        </p:nvPicPr>
        <p:blipFill>
          <a:blip r:embed="rId2"/>
          <a:srcRect l="4958" t="41253" r="61085" b="9430"/>
          <a:stretch>
            <a:fillRect/>
          </a:stretch>
        </p:blipFill>
        <p:spPr>
          <a:xfrm>
            <a:off x="1219200" y="3429000"/>
            <a:ext cx="5562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31176" t="26042" r="31765" b="15625"/>
          <a:stretch>
            <a:fillRect/>
          </a:stretch>
        </p:blipFill>
        <p:spPr bwMode="auto">
          <a:xfrm>
            <a:off x="381000" y="1371600"/>
            <a:ext cx="8458200" cy="5181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OUTLINES</a:t>
            </a:r>
            <a:endParaRPr lang="ar-SA" dirty="0" smtClean="0"/>
          </a:p>
        </p:txBody>
      </p:sp>
      <p:sp>
        <p:nvSpPr>
          <p:cNvPr id="4099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229600" cy="4953000"/>
          </a:xfrm>
        </p:spPr>
        <p:txBody>
          <a:bodyPr/>
          <a:lstStyle/>
          <a:p>
            <a:r>
              <a:rPr lang="en-US" b="1" dirty="0" smtClean="0"/>
              <a:t>What is OOP</a:t>
            </a:r>
          </a:p>
          <a:p>
            <a:r>
              <a:rPr lang="en-US" b="1" dirty="0" smtClean="0"/>
              <a:t>Why OOP</a:t>
            </a:r>
          </a:p>
          <a:p>
            <a:r>
              <a:rPr lang="en-US" b="1" dirty="0" smtClean="0"/>
              <a:t>Class and object</a:t>
            </a:r>
          </a:p>
          <a:p>
            <a:r>
              <a:rPr lang="en-US" b="1" dirty="0" smtClean="0"/>
              <a:t>Create a class</a:t>
            </a:r>
          </a:p>
          <a:p>
            <a:r>
              <a:rPr lang="en-US" b="1" dirty="0" smtClean="0"/>
              <a:t>Create an object</a:t>
            </a:r>
          </a:p>
        </p:txBody>
      </p:sp>
      <p:sp>
        <p:nvSpPr>
          <p:cNvPr id="4100" name="عنصر نائب للتاريخ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9F73D2-EE90-4EF6-909D-0838ED85A4C0}" type="datetime4">
              <a:rPr lang="en-US" smtClean="0"/>
              <a:pPr/>
              <a:t>September 11, 2025</a:t>
            </a:fld>
            <a:endParaRPr lang="en-US" smtClean="0"/>
          </a:p>
        </p:txBody>
      </p:sp>
      <p:sp>
        <p:nvSpPr>
          <p:cNvPr id="4101" name="عنصر نائب للتذييل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ICS426: Introduction</a:t>
            </a:r>
          </a:p>
        </p:txBody>
      </p:sp>
      <p:sp>
        <p:nvSpPr>
          <p:cNvPr id="4102" name="عنصر نائب لرقم الشريحة 6"/>
          <p:cNvSpPr>
            <a:spLocks noGrp="1"/>
          </p:cNvSpPr>
          <p:nvPr>
            <p:ph type="sldNum" sz="quarter" idx="4294967295"/>
          </p:nvPr>
        </p:nvSpPr>
        <p:spPr>
          <a:xfrm>
            <a:off x="7467600" y="6400800"/>
            <a:ext cx="16764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9098BF9-A49F-46EA-977A-DA029904B71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Methods</a:t>
            </a:r>
            <a:endParaRPr lang="ar-SA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are functions that belongs to the class.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There are two ways to define functions that belongs to a class: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Inside class definition.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Outside class definition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Inside class definition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 l="30588" t="21875" r="31176" b="19792"/>
          <a:stretch>
            <a:fillRect/>
          </a:stretch>
        </p:blipFill>
        <p:spPr bwMode="auto">
          <a:xfrm>
            <a:off x="990600" y="1371599"/>
            <a:ext cx="7086600" cy="518628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Inside class definition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26471" t="24595" r="42941" b="20023"/>
          <a:stretch>
            <a:fillRect/>
          </a:stretch>
        </p:blipFill>
        <p:spPr bwMode="auto">
          <a:xfrm>
            <a:off x="457200" y="1371600"/>
            <a:ext cx="8077200" cy="5257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class definition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To define a function outside the class: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Declare it inside the class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/>
              <a:t>Define it outside of the class</a:t>
            </a:r>
            <a:r>
              <a:rPr lang="en-US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This is done by </a:t>
            </a:r>
            <a:r>
              <a:rPr lang="en-US" b="1" dirty="0" err="1" smtClean="0"/>
              <a:t>specifiying</a:t>
            </a:r>
            <a:r>
              <a:rPr lang="en-US" b="1" dirty="0" smtClean="0"/>
              <a:t> the </a:t>
            </a:r>
            <a:r>
              <a:rPr lang="en-US" b="1" u="sng" dirty="0" smtClean="0"/>
              <a:t>name of the class</a:t>
            </a:r>
            <a:r>
              <a:rPr lang="en-US" b="1" dirty="0" smtClean="0"/>
              <a:t>, </a:t>
            </a:r>
            <a:r>
              <a:rPr lang="en-US" b="1" u="sng" dirty="0" smtClean="0"/>
              <a:t>followed the scope resolution </a:t>
            </a:r>
            <a:r>
              <a:rPr lang="en-US" b="1" u="sng" dirty="0" smtClean="0">
                <a:solidFill>
                  <a:srgbClr val="FF0000"/>
                </a:solidFill>
              </a:rPr>
              <a:t>:: operator</a:t>
            </a:r>
            <a:r>
              <a:rPr lang="en-US" b="1" u="sng" dirty="0" smtClean="0"/>
              <a:t>, followed by the name of the functio</a:t>
            </a:r>
            <a:r>
              <a:rPr lang="en-US" u="sng" dirty="0" smtClean="0"/>
              <a:t>n</a:t>
            </a:r>
            <a:r>
              <a:rPr lang="en-US" dirty="0" smtClean="0"/>
              <a:t>:</a:t>
            </a:r>
            <a:endParaRPr lang="ar-SA" dirty="0" smtClean="0"/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class definition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2941" t="23077" r="39412" b="10989"/>
          <a:stretch>
            <a:fillRect/>
          </a:stretch>
        </p:blipFill>
        <p:spPr bwMode="auto">
          <a:xfrm>
            <a:off x="762000" y="1371600"/>
            <a:ext cx="6629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رابط مستقيم 8"/>
          <p:cNvCxnSpPr/>
          <p:nvPr/>
        </p:nvCxnSpPr>
        <p:spPr>
          <a:xfrm flipH="1">
            <a:off x="4129873" y="294908"/>
            <a:ext cx="62645" cy="65630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ستطيل 10"/>
          <p:cNvSpPr/>
          <p:nvPr/>
        </p:nvSpPr>
        <p:spPr>
          <a:xfrm>
            <a:off x="238021" y="2362200"/>
            <a:ext cx="3495779" cy="369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Sum {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public: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x, y;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Result()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return x + y;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4451106" y="1119721"/>
            <a:ext cx="35279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ar-SA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4572000" y="2362201"/>
            <a:ext cx="38488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Sum {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public: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x, y;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Result();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};</a:t>
            </a:r>
          </a:p>
          <a:p>
            <a:pPr algn="l" rtl="0"/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Sum::Result()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x + y;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10" name="سهم إلى اليسار 9"/>
          <p:cNvSpPr/>
          <p:nvPr/>
        </p:nvSpPr>
        <p:spPr>
          <a:xfrm rot="19421217">
            <a:off x="1972145" y="498590"/>
            <a:ext cx="2048059" cy="1261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Inside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ar-S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سهم إلى اليسار 11"/>
          <p:cNvSpPr/>
          <p:nvPr/>
        </p:nvSpPr>
        <p:spPr>
          <a:xfrm rot="19421217">
            <a:off x="6867263" y="686044"/>
            <a:ext cx="2048059" cy="1261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Outside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endParaRPr lang="ar-S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926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Why Do We Need Object-Oriented Programming?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Object-Oriented Programming was developed because limitations were discovered in earlier approaches to programming. </a:t>
            </a:r>
          </a:p>
          <a:p>
            <a:pPr>
              <a:buNone/>
            </a:pPr>
            <a:r>
              <a:rPr lang="en-US" dirty="0" smtClean="0"/>
              <a:t>To appreciate what OOP does, we need to understand what these limitations are and how they arose from traditional programming languages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Procedural Languages</a:t>
            </a:r>
            <a:endParaRPr lang="ar-SA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C, Pascal, FORTRAN, and similar languages are </a:t>
            </a:r>
            <a:r>
              <a:rPr lang="en-US" i="1" dirty="0" smtClean="0"/>
              <a:t>procedural languages</a:t>
            </a:r>
          </a:p>
          <a:p>
            <a:endParaRPr lang="en-US" i="1" dirty="0" smtClean="0"/>
          </a:p>
          <a:p>
            <a:r>
              <a:rPr lang="en-US" dirty="0" smtClean="0"/>
              <a:t>A program in a procedural language is a list of instructions</a:t>
            </a:r>
          </a:p>
          <a:p>
            <a:endParaRPr lang="en-US" dirty="0" smtClean="0"/>
          </a:p>
          <a:p>
            <a:r>
              <a:rPr lang="en-US" dirty="0" smtClean="0"/>
              <a:t>For very small programs, no other organizing principle is needed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Procedural Languages</a:t>
            </a:r>
            <a:endParaRPr lang="ar-SA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 smtClean="0"/>
              <a:t>When programs become larger</a:t>
            </a:r>
          </a:p>
          <a:p>
            <a:endParaRPr lang="en-US" sz="2800" dirty="0" smtClean="0"/>
          </a:p>
          <a:p>
            <a:r>
              <a:rPr lang="en-US" sz="2800" dirty="0" smtClean="0"/>
              <a:t>A procedural program is divided into functions, each function has </a:t>
            </a:r>
          </a:p>
          <a:p>
            <a:pPr lvl="1"/>
            <a:r>
              <a:rPr lang="en-US" sz="2400" dirty="0" smtClean="0"/>
              <a:t>a clearly defined purpose and </a:t>
            </a:r>
          </a:p>
          <a:p>
            <a:pPr lvl="1"/>
            <a:r>
              <a:rPr lang="en-US" sz="2400" dirty="0" smtClean="0"/>
              <a:t>a clearly defined interface to the other functions in the program.</a:t>
            </a:r>
            <a:endParaRPr lang="ar-SA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Problems with Structured Programming</a:t>
            </a:r>
            <a:endParaRPr lang="ar-SA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As programs grow ever larger and more complex many problems may occur </a:t>
            </a:r>
          </a:p>
          <a:p>
            <a:pPr lvl="1">
              <a:lnSpc>
                <a:spcPct val="200000"/>
              </a:lnSpc>
            </a:pPr>
            <a:r>
              <a:rPr lang="en-US" b="1" dirty="0" smtClean="0"/>
              <a:t>The project is too complex</a:t>
            </a:r>
          </a:p>
          <a:p>
            <a:pPr lvl="1">
              <a:lnSpc>
                <a:spcPct val="200000"/>
              </a:lnSpc>
            </a:pPr>
            <a:r>
              <a:rPr lang="en-US" b="1" smtClean="0"/>
              <a:t>more </a:t>
            </a:r>
            <a:r>
              <a:rPr lang="en-US" b="1" dirty="0" smtClean="0"/>
              <a:t>programmers are added </a:t>
            </a:r>
          </a:p>
          <a:p>
            <a:pPr lvl="1">
              <a:lnSpc>
                <a:spcPct val="200000"/>
              </a:lnSpc>
            </a:pPr>
            <a:r>
              <a:rPr lang="en-US" b="1" dirty="0" smtClean="0"/>
              <a:t>complexity increases</a:t>
            </a:r>
          </a:p>
          <a:p>
            <a:pPr lvl="1">
              <a:lnSpc>
                <a:spcPct val="200000"/>
              </a:lnSpc>
            </a:pPr>
            <a:r>
              <a:rPr lang="en-US" b="1" dirty="0" smtClean="0"/>
              <a:t>……..</a:t>
            </a:r>
            <a:endParaRPr lang="ar-SA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Problems with Structured Programming</a:t>
            </a:r>
            <a:endParaRPr lang="ar-SA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two related problems. </a:t>
            </a:r>
          </a:p>
          <a:p>
            <a:r>
              <a:rPr lang="en-US" dirty="0" smtClean="0"/>
              <a:t>First, functions have unrestricted access to global data.</a:t>
            </a:r>
          </a:p>
          <a:p>
            <a:r>
              <a:rPr lang="en-US" dirty="0" smtClean="0"/>
              <a:t> Second, unrelated functions and data provide a poor model of the real world.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with Structured Programming</a:t>
            </a:r>
            <a:endParaRPr lang="ar-SA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153400" cy="4953000"/>
          </a:xfrm>
        </p:spPr>
        <p:txBody>
          <a:bodyPr/>
          <a:lstStyle/>
          <a:p>
            <a:r>
              <a:rPr lang="en-US" b="1" dirty="0" smtClean="0"/>
              <a:t>Unrestricted Access: </a:t>
            </a:r>
            <a:r>
              <a:rPr lang="en-US" dirty="0" smtClean="0"/>
              <a:t>Global data can be accessed by </a:t>
            </a:r>
            <a:r>
              <a:rPr lang="en-US" i="1" dirty="0" smtClean="0"/>
              <a:t>any</a:t>
            </a:r>
            <a:r>
              <a:rPr lang="en-US" dirty="0" smtClean="0"/>
              <a:t> function in the program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27647" t="19792" r="38824" b="43750"/>
          <a:stretch>
            <a:fillRect/>
          </a:stretch>
        </p:blipFill>
        <p:spPr bwMode="auto">
          <a:xfrm>
            <a:off x="1447800" y="2590800"/>
            <a:ext cx="5867400" cy="3962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Problems with Structured Programming</a:t>
            </a:r>
            <a:endParaRPr lang="ar-SA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1" dirty="0" smtClean="0"/>
              <a:t>The procedural paradigm</a:t>
            </a:r>
          </a:p>
          <a:p>
            <a:endParaRPr lang="ar-SA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September 11,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ICS426: Introduction</a:t>
            </a:r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l="25294" t="52083" r="39412" b="13542"/>
          <a:stretch>
            <a:fillRect/>
          </a:stretch>
        </p:blipFill>
        <p:spPr bwMode="auto">
          <a:xfrm>
            <a:off x="685800" y="2743200"/>
            <a:ext cx="7772400" cy="3581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نسق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7606</TotalTime>
  <Words>764</Words>
  <Application>Microsoft Office PowerPoint</Application>
  <PresentationFormat>On-screen Show (4:3)</PresentationFormat>
  <Paragraphs>167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Blends</vt:lpstr>
      <vt:lpstr>Object-Oriented Programming OOP</vt:lpstr>
      <vt:lpstr>OUTLINES</vt:lpstr>
      <vt:lpstr>Why Do We Need Object-Oriented Programming?</vt:lpstr>
      <vt:lpstr>Procedural Languages</vt:lpstr>
      <vt:lpstr>Procedural Languages</vt:lpstr>
      <vt:lpstr>Problems with Structured Programming</vt:lpstr>
      <vt:lpstr>Problems with Structured Programming</vt:lpstr>
      <vt:lpstr>Problems with Structured Programming</vt:lpstr>
      <vt:lpstr>Problems with Structured Programming</vt:lpstr>
      <vt:lpstr>Problems with Structured Programming</vt:lpstr>
      <vt:lpstr>The Object-Oriented Approach</vt:lpstr>
      <vt:lpstr>Slide 12</vt:lpstr>
      <vt:lpstr>Slide 13</vt:lpstr>
      <vt:lpstr>Slide 14</vt:lpstr>
      <vt:lpstr>Slide 15</vt:lpstr>
      <vt:lpstr>Why OOP</vt:lpstr>
      <vt:lpstr>Slide 17</vt:lpstr>
      <vt:lpstr>Create a Class</vt:lpstr>
      <vt:lpstr>Slide 19</vt:lpstr>
      <vt:lpstr>Class Methods</vt:lpstr>
      <vt:lpstr>Inside class definition</vt:lpstr>
      <vt:lpstr>Inside class definition</vt:lpstr>
      <vt:lpstr>Outside class definition</vt:lpstr>
      <vt:lpstr>Outside class definition</vt:lpstr>
      <vt:lpstr>Slide 25</vt:lpstr>
      <vt:lpstr>Slide 26</vt:lpstr>
    </vt:vector>
  </TitlesOfParts>
  <Company>S.F.U.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yses</cp:lastModifiedBy>
  <cp:revision>401</cp:revision>
  <cp:lastPrinted>1999-09-10T20:38:56Z</cp:lastPrinted>
  <dcterms:created xsi:type="dcterms:W3CDTF">1998-06-19T04:38:52Z</dcterms:created>
  <dcterms:modified xsi:type="dcterms:W3CDTF">2025-09-11T04:42:59Z</dcterms:modified>
</cp:coreProperties>
</file>