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4E1DF46-520F-E824-0274-2A6CB314A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DFA78515-1D69-7834-550A-CA22F5AF4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AFAB660-5266-0FD3-A8F2-B379BB6C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0BB1-F08E-41C9-9538-3AF01C6D2AE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9C0018D-E209-8D96-850D-60F60DD89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5C4A70B-B797-4321-02BC-0CCA52A8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2B6D-0829-40F7-9BF6-FD9EA9BB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4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1869B70-E786-338E-F1A9-66F3F447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68B2285-3562-29C4-9F2A-6206E92F9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768C6D4-93E8-EA34-5F06-2BE6AB63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0BB1-F08E-41C9-9538-3AF01C6D2AE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EED678B-75FE-1775-3FC0-12FC48D3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82B40530-5722-4EEA-1CC8-11149092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2B6D-0829-40F7-9BF6-FD9EA9BB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32197706-1430-97BC-1C62-D279AAC2D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841FBE80-40B9-8C88-E183-02792A908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05F154B8-3B77-C23A-B93D-6AF24411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0BB1-F08E-41C9-9538-3AF01C6D2AE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299585B-E525-3139-A50E-F0AA989E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09379A5D-0ACB-734A-FB23-A60F4D30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2B6D-0829-40F7-9BF6-FD9EA9BB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4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F6776DF-2DD5-0778-9391-270BD67B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B5296F46-7194-FA61-7356-E5CDF05D2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3A99E2C-C218-A4A3-EF23-D7D93A7C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0BB1-F08E-41C9-9538-3AF01C6D2AE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DD84E23-1381-B5BE-F612-AABC9E24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77F74CD-10FE-3740-270B-DF70FC85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2B6D-0829-40F7-9BF6-FD9EA9BB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3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F075926-A844-1F43-F5CC-8A2F3D0F0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126912F-D60D-916D-98ED-82EE88A42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14AE6FD-3CF8-7E9C-45B4-A8CA38F6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0BB1-F08E-41C9-9538-3AF01C6D2AE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EC0D573D-97C3-2604-AC09-79AC0E8C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7C6B856-E5B0-EAB9-4E9D-76B0FF3C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2B6D-0829-40F7-9BF6-FD9EA9BB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7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8D27E57-04A2-DE74-7758-43582514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670B01C-9CB3-D2DA-6FB9-6E0F17BED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9C2224E-CFCD-CEDA-9AB1-957BDB396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8A92670-E10E-702A-BF7C-6529AB44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0BB1-F08E-41C9-9538-3AF01C6D2AE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EA972AD-9617-EF57-B887-6DB2624E4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A8DFDF1B-05CF-2A53-0BCE-6A1BCCE4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2B6D-0829-40F7-9BF6-FD9EA9BB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2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934F7D7-EF49-5261-9A03-3300AE49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9C5905F8-2AB4-20F2-BBB6-08E158263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08066E6-5940-51F2-AFC7-B96C89580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F87ADCC9-7ECA-016D-A016-B5035B8FE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6AF6D184-FBEC-5E17-DD05-8F555DB6A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4C10FB58-4EE1-D538-AF32-CD0A4304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0BB1-F08E-41C9-9538-3AF01C6D2AE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A78FF1A8-070F-CA0B-7095-A55F63FEA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A79EAF71-CAA8-C849-8267-E891735D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2B6D-0829-40F7-9BF6-FD9EA9BB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4C45788-A459-FFF7-5282-AE866283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D16D7F2F-587C-D04E-84F4-5C282C74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0BB1-F08E-41C9-9538-3AF01C6D2AE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AC4BEFAF-DECE-DAED-801F-AF8EF354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4728C103-33AE-8B52-EE00-E0DCEAC6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2B6D-0829-40F7-9BF6-FD9EA9BB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4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4F6C6390-741B-8430-51E7-F8E33131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0BB1-F08E-41C9-9538-3AF01C6D2AE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0ECF6986-B500-8927-2047-8277A54B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872D19C7-E02B-D0CB-96F6-31521DEB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2B6D-0829-40F7-9BF6-FD9EA9BB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4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7406725-AC8A-D7C3-5D76-790F65E4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9435252-55ED-E961-75B5-B33EA184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510C0BA5-FE6E-543A-5885-4B537D2BB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98D72954-CD68-B503-E479-17EE4DE5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0BB1-F08E-41C9-9538-3AF01C6D2AE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789D164-0E62-9922-D88B-34096D40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5780F17-DA92-EAC8-C202-D68774F2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2B6D-0829-40F7-9BF6-FD9EA9BB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8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3E3426D-805F-5846-AFE6-7EE731EE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9BD58F01-5E4B-4B34-4149-C2B7A8E80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B282CED2-7682-3F0B-1702-81930BF43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A5EB3D07-7111-A533-8433-EE3251ED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60BB1-F08E-41C9-9538-3AF01C6D2AE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1CFAE194-9CB8-D1F8-B601-019778E7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6DB7B41D-9AEA-836A-F0A8-F0EE962E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62B6D-0829-40F7-9BF6-FD9EA9BB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6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A0256661-7304-0573-DFC7-0D313FFD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496B6A6-8844-4C55-2A54-4B8E49AF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EAAD181-47E9-065E-6B35-73836216F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0BB1-F08E-41C9-9538-3AF01C6D2AE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459EDB6-0491-1FCB-0EEA-F2E8927D8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7051BB0-61BC-F81A-6D02-A8C19AF35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62B6D-0829-40F7-9BF6-FD9EA9BB8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19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D86796F-BBB9-78DF-F43C-1AD8DA126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Boolean </a:t>
            </a:r>
            <a:r>
              <a:rPr lang="en-US" dirty="0" err="1"/>
              <a:t>Algebre</a:t>
            </a:r>
            <a:endParaRPr lang="en-US" dirty="0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38D6CCF-5ED3-FC31-F627-E81058CEE0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 </a:t>
            </a:r>
          </a:p>
          <a:p>
            <a:r>
              <a:rPr lang="en-US" dirty="0"/>
              <a:t>Prepared by : </a:t>
            </a:r>
            <a:r>
              <a:rPr lang="en-US" dirty="0" err="1"/>
              <a:t>Eng.Amani</a:t>
            </a:r>
            <a:r>
              <a:rPr lang="en-US" dirty="0"/>
              <a:t> Safwat </a:t>
            </a:r>
          </a:p>
        </p:txBody>
      </p:sp>
    </p:spTree>
    <p:extLst>
      <p:ext uri="{BB962C8B-B14F-4D97-AF65-F5344CB8AC3E}">
        <p14:creationId xmlns:p14="http://schemas.microsoft.com/office/powerpoint/2010/main" val="3543234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EFEC0-C227-5E29-7A18-606B44FEC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>
            <a:extLst>
              <a:ext uri="{FF2B5EF4-FFF2-40B4-BE49-F238E27FC236}">
                <a16:creationId xmlns:a16="http://schemas.microsoft.com/office/drawing/2014/main" id="{7830F5CF-2698-EFA5-FDC8-0A3603187992}"/>
              </a:ext>
            </a:extLst>
          </p:cNvPr>
          <p:cNvSpPr txBox="1"/>
          <p:nvPr/>
        </p:nvSpPr>
        <p:spPr>
          <a:xfrm>
            <a:off x="711200" y="2591527"/>
            <a:ext cx="10322560" cy="837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</a:pPr>
            <a:r>
              <a:rPr lang="en-US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946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42B5E-96A9-DC95-97CD-EFEE5F64A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>
            <a:extLst>
              <a:ext uri="{FF2B5EF4-FFF2-40B4-BE49-F238E27FC236}">
                <a16:creationId xmlns:a16="http://schemas.microsoft.com/office/drawing/2014/main" id="{DD014A7A-5723-41A0-7940-92E0266D2DDD}"/>
              </a:ext>
            </a:extLst>
          </p:cNvPr>
          <p:cNvSpPr txBox="1"/>
          <p:nvPr/>
        </p:nvSpPr>
        <p:spPr>
          <a:xfrm>
            <a:off x="528320" y="1862574"/>
            <a:ext cx="950976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Boolean Algebra is a branch of mathematics for digital logic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Founded by George Boole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Used in computers and digital systems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38C05444-85E4-FD25-38A6-6522566DD4AD}"/>
              </a:ext>
            </a:extLst>
          </p:cNvPr>
          <p:cNvSpPr txBox="1"/>
          <p:nvPr/>
        </p:nvSpPr>
        <p:spPr>
          <a:xfrm>
            <a:off x="3241040" y="52145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90789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E79F5-12FF-CFB7-DDB6-A1F2908B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>
            <a:extLst>
              <a:ext uri="{FF2B5EF4-FFF2-40B4-BE49-F238E27FC236}">
                <a16:creationId xmlns:a16="http://schemas.microsoft.com/office/drawing/2014/main" id="{E6802CE9-CC0B-E2D2-234B-6DE66E56BCF8}"/>
              </a:ext>
            </a:extLst>
          </p:cNvPr>
          <p:cNvSpPr txBox="1"/>
          <p:nvPr/>
        </p:nvSpPr>
        <p:spPr>
          <a:xfrm>
            <a:off x="528320" y="1862574"/>
            <a:ext cx="711200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Variables (A, B, C…..) → Its value is 0 or 1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AND (·)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OR (+)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NOT (′)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DABA6EE9-A73A-B2BA-20F1-AB925CF3F887}"/>
              </a:ext>
            </a:extLst>
          </p:cNvPr>
          <p:cNvSpPr txBox="1"/>
          <p:nvPr/>
        </p:nvSpPr>
        <p:spPr>
          <a:xfrm>
            <a:off x="3159760" y="5011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Basic Symbols</a:t>
            </a:r>
          </a:p>
        </p:txBody>
      </p:sp>
    </p:spTree>
    <p:extLst>
      <p:ext uri="{BB962C8B-B14F-4D97-AF65-F5344CB8AC3E}">
        <p14:creationId xmlns:p14="http://schemas.microsoft.com/office/powerpoint/2010/main" val="313184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3AAF-7AD1-1F8B-7196-AE55F0915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>
            <a:extLst>
              <a:ext uri="{FF2B5EF4-FFF2-40B4-BE49-F238E27FC236}">
                <a16:creationId xmlns:a16="http://schemas.microsoft.com/office/drawing/2014/main" id="{2BE2E37A-C0C7-36F4-751C-D7503318BDD6}"/>
              </a:ext>
            </a:extLst>
          </p:cNvPr>
          <p:cNvSpPr txBox="1"/>
          <p:nvPr/>
        </p:nvSpPr>
        <p:spPr>
          <a:xfrm>
            <a:off x="528320" y="1862574"/>
            <a:ext cx="1032256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Identity Law: A+0=A , A·1=A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Null Law: A+1=1 , A·0=0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Idempotent Law: A+A=A , A·A=A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Complement Law: A+A′=1 , A·A′=0</a:t>
            </a:r>
            <a:endParaRPr lang="ar-SA" sz="2000" dirty="0"/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Commutative Law : A+B=B+A , A.B = B.A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Associative Law : A+B+C=(A+B)+C , A.B.C=(A.B).C</a:t>
            </a:r>
            <a:endParaRPr lang="ar-SA" sz="2000" dirty="0"/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Distributive Law</a:t>
            </a:r>
            <a:r>
              <a:rPr lang="ar-SA" sz="2000" dirty="0"/>
              <a:t> :</a:t>
            </a:r>
            <a:r>
              <a:rPr lang="en-US" sz="2000" dirty="0"/>
              <a:t> A.(B+C)=A.B+A.C , A+(B.C)=(A+B).(A+C)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 Morgan’s Theorem :  (A+B)`=A`.B` , (A.B)`=A+B` 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BA7BD9CE-E778-BE44-12B3-AE9798668EE4}"/>
              </a:ext>
            </a:extLst>
          </p:cNvPr>
          <p:cNvSpPr txBox="1"/>
          <p:nvPr/>
        </p:nvSpPr>
        <p:spPr>
          <a:xfrm>
            <a:off x="3159760" y="5011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Basic Laws</a:t>
            </a:r>
          </a:p>
        </p:txBody>
      </p:sp>
    </p:spTree>
    <p:extLst>
      <p:ext uri="{BB962C8B-B14F-4D97-AF65-F5344CB8AC3E}">
        <p14:creationId xmlns:p14="http://schemas.microsoft.com/office/powerpoint/2010/main" val="227735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065AC-D015-FC55-8C9A-9F3819323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>
            <a:extLst>
              <a:ext uri="{FF2B5EF4-FFF2-40B4-BE49-F238E27FC236}">
                <a16:creationId xmlns:a16="http://schemas.microsoft.com/office/drawing/2014/main" id="{FEB57B88-3FD6-6EDB-04B4-A41D6E5F9847}"/>
              </a:ext>
            </a:extLst>
          </p:cNvPr>
          <p:cNvSpPr txBox="1"/>
          <p:nvPr/>
        </p:nvSpPr>
        <p:spPr>
          <a:xfrm>
            <a:off x="528320" y="1862574"/>
            <a:ext cx="10322560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EX 1: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F = A + AB 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We take out a common factor</a:t>
            </a:r>
            <a:r>
              <a:rPr lang="ar-SA" sz="2000" dirty="0"/>
              <a:t>   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A (1+B) =&gt; 1+B=1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So    F =A 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EX 2 :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F = AB + AB`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A(B +B`) =&gt; B+B`=1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So    F =A </a:t>
            </a:r>
          </a:p>
          <a:p>
            <a:pPr algn="l" rtl="0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AF71B266-74E3-5ECB-E637-B90094B57FFA}"/>
              </a:ext>
            </a:extLst>
          </p:cNvPr>
          <p:cNvSpPr txBox="1"/>
          <p:nvPr/>
        </p:nvSpPr>
        <p:spPr>
          <a:xfrm>
            <a:off x="3159760" y="5011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8047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ADEB9-9891-38A4-1DB1-A96F495B2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>
            <a:extLst>
              <a:ext uri="{FF2B5EF4-FFF2-40B4-BE49-F238E27FC236}">
                <a16:creationId xmlns:a16="http://schemas.microsoft.com/office/drawing/2014/main" id="{88B5FFF7-D2FE-47D5-2B42-B52F8CCE39FA}"/>
              </a:ext>
            </a:extLst>
          </p:cNvPr>
          <p:cNvSpPr txBox="1"/>
          <p:nvPr/>
        </p:nvSpPr>
        <p:spPr>
          <a:xfrm>
            <a:off x="386080" y="1517134"/>
            <a:ext cx="10322560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EX 3: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F = A (A`+B)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AA` +AB =&gt;A.A`=0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So   F=AB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EX 4 : 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F= AB+BC(B+C)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AB+B</a:t>
            </a:r>
            <a:r>
              <a:rPr lang="en-US" sz="2000" strike="sngStrike" dirty="0"/>
              <a:t>B</a:t>
            </a:r>
            <a:r>
              <a:rPr lang="en-US" sz="2000" dirty="0"/>
              <a:t>C+BC</a:t>
            </a:r>
            <a:r>
              <a:rPr lang="en-US" sz="2000" strike="sngStrike" dirty="0"/>
              <a:t>C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AB +BC +</a:t>
            </a:r>
            <a:r>
              <a:rPr lang="en-US" sz="2000" strike="sngStrike" dirty="0"/>
              <a:t>BC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B(A+C)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So    f= B(A+C)</a:t>
            </a:r>
          </a:p>
          <a:p>
            <a:pPr algn="l" rtl="0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AE5FC9A6-333C-7A7B-4ED5-405E88988B84}"/>
              </a:ext>
            </a:extLst>
          </p:cNvPr>
          <p:cNvSpPr txBox="1"/>
          <p:nvPr/>
        </p:nvSpPr>
        <p:spPr>
          <a:xfrm>
            <a:off x="3159760" y="5011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4807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72677-0DDD-9639-4E5A-12BA94B57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>
            <a:extLst>
              <a:ext uri="{FF2B5EF4-FFF2-40B4-BE49-F238E27FC236}">
                <a16:creationId xmlns:a16="http://schemas.microsoft.com/office/drawing/2014/main" id="{155B46A2-CC58-6974-4751-0069703CDE4D}"/>
              </a:ext>
            </a:extLst>
          </p:cNvPr>
          <p:cNvSpPr txBox="1"/>
          <p:nvPr/>
        </p:nvSpPr>
        <p:spPr>
          <a:xfrm>
            <a:off x="436880" y="2238494"/>
            <a:ext cx="1032256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EX 5: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F = AA+AC+AB+BC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A+AC+AB+BC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A(1+C+B)+BC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 So F= A+BC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	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BDD21791-ED45-0777-DFFB-6C5450AF0A76}"/>
              </a:ext>
            </a:extLst>
          </p:cNvPr>
          <p:cNvSpPr txBox="1"/>
          <p:nvPr/>
        </p:nvSpPr>
        <p:spPr>
          <a:xfrm>
            <a:off x="3159760" y="5011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4394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DFB1D-D8A2-1C89-1B5B-66688E27E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>
            <a:extLst>
              <a:ext uri="{FF2B5EF4-FFF2-40B4-BE49-F238E27FC236}">
                <a16:creationId xmlns:a16="http://schemas.microsoft.com/office/drawing/2014/main" id="{419586AD-CFD9-7B13-6CE5-4762F3D2C2A7}"/>
              </a:ext>
            </a:extLst>
          </p:cNvPr>
          <p:cNvSpPr txBox="1"/>
          <p:nvPr/>
        </p:nvSpPr>
        <p:spPr>
          <a:xfrm>
            <a:off x="386080" y="2021691"/>
            <a:ext cx="1032256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EX 6 :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AB+A(A+C)+B(A+C)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AB +AA+AC+AB+BC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AB+A+AC+BC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A(B+1+C)+BC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So F = A +BC	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AE0A1B4A-A763-1408-0B98-FDF044FC7C83}"/>
              </a:ext>
            </a:extLst>
          </p:cNvPr>
          <p:cNvSpPr txBox="1"/>
          <p:nvPr/>
        </p:nvSpPr>
        <p:spPr>
          <a:xfrm>
            <a:off x="3159760" y="5011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2798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41625-9700-8DF5-F07A-3D078F5E2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>
            <a:extLst>
              <a:ext uri="{FF2B5EF4-FFF2-40B4-BE49-F238E27FC236}">
                <a16:creationId xmlns:a16="http://schemas.microsoft.com/office/drawing/2014/main" id="{82F55798-B7EF-8B8E-3DE3-C942E4B23CE0}"/>
              </a:ext>
            </a:extLst>
          </p:cNvPr>
          <p:cNvSpPr txBox="1"/>
          <p:nvPr/>
        </p:nvSpPr>
        <p:spPr>
          <a:xfrm>
            <a:off x="386080" y="1517134"/>
            <a:ext cx="10322560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/>
              <a:t>EX 7: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F = ( ( (CD)` +A`)`	+( (C` D + A`))`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= C`+D`+A . (C+D`) .A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=(C` +D` +A) . (AC+AD`)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=ACC`+ACD` + AAC +AD`C`+A D`D`+ AAD`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=ACD` + AC +AD`C`+ AD`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=AC(D`+1)(AD`C+AD`)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=AC+AD`(C+1)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=AC+AD`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=A(C+D`)</a:t>
            </a: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3CF94454-BF1B-A262-D333-35F998C5DAF4}"/>
              </a:ext>
            </a:extLst>
          </p:cNvPr>
          <p:cNvSpPr txBox="1"/>
          <p:nvPr/>
        </p:nvSpPr>
        <p:spPr>
          <a:xfrm>
            <a:off x="3159760" y="5011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196454388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537</Words>
  <Application>Microsoft Office PowerPoint</Application>
  <PresentationFormat>شاشة عريضة</PresentationFormat>
  <Paragraphs>68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نسق Office</vt:lpstr>
      <vt:lpstr>Boolean Algebre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5</cp:revision>
  <dcterms:created xsi:type="dcterms:W3CDTF">2025-09-29T20:07:07Z</dcterms:created>
  <dcterms:modified xsi:type="dcterms:W3CDTF">2025-10-19T17:03:29Z</dcterms:modified>
</cp:coreProperties>
</file>