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9011875-F47C-AB9C-6477-7D80B998E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0542F006-C1B5-9DA3-D112-FDD95B13D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0EA5756-2B0A-1E2B-F890-96424388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EF67F91-68DB-4C0B-076D-4916F620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228C9EA-A0A8-00B9-DC41-EF323FD2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BFCD7A-9D36-72D1-0CFA-25379142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98733447-9497-3FE9-BAE7-84E3A7A44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D10D39F-E63C-8F45-6A6D-BF537CB9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67875D43-3F61-2942-5767-58467DBF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D1AEE77-C073-8AA2-CE7E-628906BC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D6E4C33A-520B-359E-4EC0-295F50966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53EDCD3-05C3-C206-AC4D-054B7D780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CF0CFA3-7671-0CB4-1D76-43DE4BD3D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FA4A465-C0CE-91EE-5842-17B3C2FE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418124D-B8F8-6757-63AA-C3426BBC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6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F05CB44-0AD2-2E3F-0D8B-F7BB6E491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3C4A663-7F01-7798-F306-9EB67831E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466C990-3B05-C655-8FF8-BCCD5B20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6BE56D1-2069-740C-0060-9ACD45BE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FD36546-1EF7-9406-7E69-D6513B5A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3466DA3-35EB-7EE3-40AC-328D5AA6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DCD883A-2D70-BFA7-B0F0-4792BECA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DF400F4-6AC7-38C3-738D-29E55C65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301D880-E215-584B-6FFD-A46438C5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40888BD-CC23-6FF3-A4D7-59D3883E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7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E57DBE8-C48B-D285-19EB-8A528B8B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DB2973F6-35AF-B5AC-D44F-AC7F8873A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BD731640-B662-3EB5-69E9-2E0A5B18F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AA28379-9CC1-577A-1E5B-5105E78A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459E272-F80C-8981-A9C1-3967C294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20B43F3-1858-8693-5107-CDADA49A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4C1632E-50FB-05C7-FEA6-C352619D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66016E5-69D9-93FA-BD7F-5B58A6EC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8746C9AD-E3B2-261D-DABF-E51966269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F710C668-A5DA-1B01-7A80-FCB36DB14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5FEBED81-BAA4-64B3-8878-CC7980E31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E92D3BC1-DD1D-1477-DDC2-146547E2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D92F36FC-ECFB-E6BE-CA89-2AB08890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0622AFD2-94F7-1558-1708-E60C428A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3980D1-E0C9-543C-277D-B0A31D51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689E1E62-A92D-BA95-B95E-D42A43F4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D06505AD-04C7-DF51-1287-7D3EDCEB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F928CF58-7A10-BF14-480E-E87B01C9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AF0CE919-10EF-55ED-0091-7D98B01F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BEFEF705-D0D7-034E-9F1E-7D21298F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4C755840-081F-4224-9AAD-EA6C246C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BE622C-B437-89AB-5999-952970F4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F8A2C2E-685F-0749-E388-01E9DE49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FA2FC1DB-30F8-C313-E03C-DA94F79DB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51242919-8325-74CB-C8D0-D2E0B614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CC41DF44-9A62-3189-158D-E1DA7B58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235C80F-6581-3B1B-6AF7-641C93F4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2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D28151-3CC3-34A3-D36A-D29180BC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A2FB09AB-3E42-6347-FA7E-F01248DD5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9A15248C-88FB-8988-CE3E-27A43AFE9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F71BD3C-1379-82B0-0F1D-0C819671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0D9BCCC-EA92-5F9E-A7CB-53F64764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8C581310-D700-DA59-82CB-CE9E9526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8D18B12B-271F-6150-275F-D163DC9D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2BBC25A-22C9-1916-1E48-4CFB51F5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3F78F80B-D9BF-E3FE-20A7-55931EF17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7F3A0-0CFF-4E8A-B624-39DB079BC99C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0A9B768-AD50-B81F-9B04-71454DE98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115269CD-C8D4-E2EE-5EDA-EDE55FEE4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FFE05-17BE-4A67-8823-1752A73D8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9E692A20-E98B-9183-C48D-06D85EAE1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sz="9600" b="1" dirty="0">
                <a:solidFill>
                  <a:schemeClr val="tx2">
                    <a:lumMod val="50000"/>
                  </a:schemeClr>
                </a:solidFill>
              </a:rPr>
              <a:t>Karnaugh map</a:t>
            </a:r>
            <a:endParaRPr lang="en-US" dirty="0"/>
          </a:p>
        </p:txBody>
      </p:sp>
      <p:sp>
        <p:nvSpPr>
          <p:cNvPr id="5" name="عنوان فرعي 2">
            <a:extLst>
              <a:ext uri="{FF2B5EF4-FFF2-40B4-BE49-F238E27FC236}">
                <a16:creationId xmlns:a16="http://schemas.microsoft.com/office/drawing/2014/main" id="{DBAD0586-F049-358C-2127-82CDD4482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Lecture 5</a:t>
            </a:r>
          </a:p>
          <a:p>
            <a:r>
              <a:rPr lang="en-US" dirty="0"/>
              <a:t>Prepared by : </a:t>
            </a:r>
            <a:r>
              <a:rPr lang="en-US" dirty="0" err="1"/>
              <a:t>Eng.Amani</a:t>
            </a:r>
            <a:r>
              <a:rPr lang="en-US" dirty="0"/>
              <a:t> Safwat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93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2328CE14-8ACD-19C5-2717-4C9CBA41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172" y="1388804"/>
            <a:ext cx="8259098" cy="7635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chemeClr val="tx2">
                    <a:lumMod val="50000"/>
                  </a:schemeClr>
                </a:solidFill>
              </a:rPr>
              <a:t>four Variables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EA0F9C3-C465-F678-6510-1AA7BF017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314" y="2152330"/>
            <a:ext cx="8741246" cy="3793663"/>
          </a:xfrm>
        </p:spPr>
        <p:txBody>
          <a:bodyPr>
            <a:normAutofit/>
          </a:bodyPr>
          <a:lstStyle/>
          <a:p>
            <a:pPr indent="-285750" algn="l">
              <a:buFont typeface="Wingdings" panose="05000000000000000000" pitchFamily="2" charset="2"/>
              <a:buChar char="Ø"/>
            </a:pPr>
            <a:r>
              <a:rPr lang="en-US" sz="1800" dirty="0"/>
              <a:t>Apply the Karnaugh map to the following table: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cxnSp>
        <p:nvCxnSpPr>
          <p:cNvPr id="23" name="رابط مستقيم 22">
            <a:extLst>
              <a:ext uri="{FF2B5EF4-FFF2-40B4-BE49-F238E27FC236}">
                <a16:creationId xmlns:a16="http://schemas.microsoft.com/office/drawing/2014/main" id="{80D8B01D-F786-5CD6-725D-D3EEF782D5EA}"/>
              </a:ext>
            </a:extLst>
          </p:cNvPr>
          <p:cNvCxnSpPr>
            <a:cxnSpLocks/>
          </p:cNvCxnSpPr>
          <p:nvPr/>
        </p:nvCxnSpPr>
        <p:spPr>
          <a:xfrm>
            <a:off x="3484033" y="3231484"/>
            <a:ext cx="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F0C0B8A9-40DB-93EB-1614-07E87CEE7154}"/>
              </a:ext>
            </a:extLst>
          </p:cNvPr>
          <p:cNvSpPr txBox="1"/>
          <p:nvPr/>
        </p:nvSpPr>
        <p:spPr>
          <a:xfrm>
            <a:off x="8411240" y="5545884"/>
            <a:ext cx="2550677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</a:rPr>
              <a:t>F= BC’D+B’D’ +AB’C’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D7ED5465-296C-0C01-80D3-8547025EA2FE}"/>
              </a:ext>
            </a:extLst>
          </p:cNvPr>
          <p:cNvSpPr txBox="1"/>
          <p:nvPr/>
        </p:nvSpPr>
        <p:spPr>
          <a:xfrm>
            <a:off x="4418788" y="3279952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A8AF6094-BCFA-78D3-CC8B-A8F64E83912F}"/>
              </a:ext>
            </a:extLst>
          </p:cNvPr>
          <p:cNvSpPr txBox="1"/>
          <p:nvPr/>
        </p:nvSpPr>
        <p:spPr>
          <a:xfrm>
            <a:off x="4719245" y="4799482"/>
            <a:ext cx="45463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graphicFrame>
        <p:nvGraphicFramePr>
          <p:cNvPr id="27" name="جدول 5">
            <a:extLst>
              <a:ext uri="{FF2B5EF4-FFF2-40B4-BE49-F238E27FC236}">
                <a16:creationId xmlns:a16="http://schemas.microsoft.com/office/drawing/2014/main" id="{CC8E7E91-3BD5-5C26-BF33-FFE485483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06949"/>
              </p:ext>
            </p:extLst>
          </p:nvPr>
        </p:nvGraphicFramePr>
        <p:xfrm>
          <a:off x="5106512" y="4079826"/>
          <a:ext cx="3454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375396662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52613322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9163481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367081387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741758547"/>
                    </a:ext>
                  </a:extLst>
                </a:gridCol>
              </a:tblGrid>
              <a:tr h="3076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6423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16010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970120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13177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58099"/>
                  </a:ext>
                </a:extLst>
              </a:tr>
            </a:tbl>
          </a:graphicData>
        </a:graphic>
      </p:graphicFrame>
      <p:sp>
        <p:nvSpPr>
          <p:cNvPr id="28" name="مربع نص 27">
            <a:extLst>
              <a:ext uri="{FF2B5EF4-FFF2-40B4-BE49-F238E27FC236}">
                <a16:creationId xmlns:a16="http://schemas.microsoft.com/office/drawing/2014/main" id="{DF821B27-C6FA-C3D9-965C-4DA8FFF3473F}"/>
              </a:ext>
            </a:extLst>
          </p:cNvPr>
          <p:cNvSpPr txBox="1"/>
          <p:nvPr/>
        </p:nvSpPr>
        <p:spPr>
          <a:xfrm>
            <a:off x="5372973" y="3971338"/>
            <a:ext cx="56365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AB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DA56A8F6-4306-AC3C-BA12-EAD8D6AC006D}"/>
              </a:ext>
            </a:extLst>
          </p:cNvPr>
          <p:cNvSpPr txBox="1"/>
          <p:nvPr/>
        </p:nvSpPr>
        <p:spPr>
          <a:xfrm>
            <a:off x="5189095" y="4206760"/>
            <a:ext cx="48518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CD</a:t>
            </a:r>
          </a:p>
        </p:txBody>
      </p:sp>
      <p:pic>
        <p:nvPicPr>
          <p:cNvPr id="30" name="صورة 29">
            <a:extLst>
              <a:ext uri="{FF2B5EF4-FFF2-40B4-BE49-F238E27FC236}">
                <a16:creationId xmlns:a16="http://schemas.microsoft.com/office/drawing/2014/main" id="{9291085E-B9CB-2698-729D-509030AB0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2951" y="2494235"/>
            <a:ext cx="2323120" cy="33307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مربع نص 30">
                <a:extLst>
                  <a:ext uri="{FF2B5EF4-FFF2-40B4-BE49-F238E27FC236}">
                    <a16:creationId xmlns:a16="http://schemas.microsoft.com/office/drawing/2014/main" id="{6129E277-6922-8413-FBA7-D8CB9B60955E}"/>
                  </a:ext>
                </a:extLst>
              </p:cNvPr>
              <p:cNvSpPr txBox="1"/>
              <p:nvPr/>
            </p:nvSpPr>
            <p:spPr>
              <a:xfrm>
                <a:off x="4946561" y="2890392"/>
                <a:ext cx="4701141" cy="120032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1.F=A’B’C’D’+A’B’CD’+A’BC’D+AB’C’D’ +AB’C’D +AB’CD’ + ABC’D </a:t>
                </a:r>
              </a:p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مربع نص 30">
                <a:extLst>
                  <a:ext uri="{FF2B5EF4-FFF2-40B4-BE49-F238E27FC236}">
                    <a16:creationId xmlns:a16="http://schemas.microsoft.com/office/drawing/2014/main" id="{6129E277-6922-8413-FBA7-D8CB9B609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61" y="2890392"/>
                <a:ext cx="4701141" cy="1200329"/>
              </a:xfrm>
              <a:prstGeom prst="rect">
                <a:avLst/>
              </a:prstGeom>
              <a:blipFill>
                <a:blip r:embed="rId3"/>
                <a:stretch>
                  <a:fillRect t="-2538" r="-2202" b="-3350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مربع نص 31">
            <a:extLst>
              <a:ext uri="{FF2B5EF4-FFF2-40B4-BE49-F238E27FC236}">
                <a16:creationId xmlns:a16="http://schemas.microsoft.com/office/drawing/2014/main" id="{4263B45C-5244-3AD5-D529-94AE5966C63C}"/>
              </a:ext>
            </a:extLst>
          </p:cNvPr>
          <p:cNvSpPr txBox="1"/>
          <p:nvPr/>
        </p:nvSpPr>
        <p:spPr>
          <a:xfrm>
            <a:off x="8060034" y="4471000"/>
            <a:ext cx="310515" cy="656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58E1C1FD-0F89-A15E-4757-CE9439B4BBFD}"/>
              </a:ext>
            </a:extLst>
          </p:cNvPr>
          <p:cNvSpPr txBox="1"/>
          <p:nvPr/>
        </p:nvSpPr>
        <p:spPr>
          <a:xfrm rot="5400000">
            <a:off x="7021762" y="4498123"/>
            <a:ext cx="283682" cy="97205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8577F52D-8AE0-D1CA-55CA-D5C9B67231BD}"/>
              </a:ext>
            </a:extLst>
          </p:cNvPr>
          <p:cNvSpPr txBox="1"/>
          <p:nvPr/>
        </p:nvSpPr>
        <p:spPr>
          <a:xfrm>
            <a:off x="8105997" y="4527130"/>
            <a:ext cx="218587" cy="1951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2274E951-4185-8550-D2E2-876CF3550A39}"/>
              </a:ext>
            </a:extLst>
          </p:cNvPr>
          <p:cNvSpPr txBox="1"/>
          <p:nvPr/>
        </p:nvSpPr>
        <p:spPr>
          <a:xfrm>
            <a:off x="8105997" y="5618465"/>
            <a:ext cx="218587" cy="1951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B1B8089E-8B18-A0FD-6DB9-187DF3BF6232}"/>
              </a:ext>
            </a:extLst>
          </p:cNvPr>
          <p:cNvSpPr txBox="1"/>
          <p:nvPr/>
        </p:nvSpPr>
        <p:spPr>
          <a:xfrm>
            <a:off x="6066068" y="5631511"/>
            <a:ext cx="218587" cy="1951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B112D987-3732-1E96-ED99-D8D8369BAAA7}"/>
              </a:ext>
            </a:extLst>
          </p:cNvPr>
          <p:cNvSpPr txBox="1"/>
          <p:nvPr/>
        </p:nvSpPr>
        <p:spPr>
          <a:xfrm>
            <a:off x="6066069" y="4528826"/>
            <a:ext cx="218587" cy="19519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5ABAD4DA-A79A-432F-AACA-B08529F5DFE3}"/>
              </a:ext>
            </a:extLst>
          </p:cNvPr>
          <p:cNvSpPr txBox="1"/>
          <p:nvPr/>
        </p:nvSpPr>
        <p:spPr>
          <a:xfrm>
            <a:off x="8035576" y="3867797"/>
            <a:ext cx="715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AB’C’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C9519BD4-8A0E-B9F2-CED2-E18FF475C795}"/>
              </a:ext>
            </a:extLst>
          </p:cNvPr>
          <p:cNvSpPr txBox="1"/>
          <p:nvPr/>
        </p:nvSpPr>
        <p:spPr>
          <a:xfrm>
            <a:off x="4866965" y="5554033"/>
            <a:ext cx="629024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B’D’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3A849E6D-9068-D182-19C5-A90513FF40A7}"/>
              </a:ext>
            </a:extLst>
          </p:cNvPr>
          <p:cNvSpPr txBox="1"/>
          <p:nvPr/>
        </p:nvSpPr>
        <p:spPr>
          <a:xfrm>
            <a:off x="8509466" y="4761594"/>
            <a:ext cx="86409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BC’D</a:t>
            </a:r>
          </a:p>
        </p:txBody>
      </p:sp>
    </p:spTree>
    <p:extLst>
      <p:ext uri="{BB962C8B-B14F-4D97-AF65-F5344CB8AC3E}">
        <p14:creationId xmlns:p14="http://schemas.microsoft.com/office/powerpoint/2010/main" val="91746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5C115E-F4CF-AD1C-6650-AF73F731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252" y="1212274"/>
            <a:ext cx="8259098" cy="7635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Exercise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C25E3A-2893-3684-A6B2-5B2062B4B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394" y="2123563"/>
            <a:ext cx="8246070" cy="3524861"/>
          </a:xfrm>
        </p:spPr>
        <p:txBody>
          <a:bodyPr>
            <a:normAutofit/>
          </a:bodyPr>
          <a:lstStyle/>
          <a:p>
            <a:pPr indent="-285750" algn="l" rtl="0">
              <a:buFont typeface="Wingdings" panose="05000000000000000000" pitchFamily="2" charset="2"/>
              <a:buChar char="Ø"/>
            </a:pPr>
            <a:r>
              <a:rPr lang="en-US" sz="1800" dirty="0"/>
              <a:t>Apply the Karnaugh map to the following table: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953C7EDD-1EBB-6A4E-D263-49720422D70B}"/>
              </a:ext>
            </a:extLst>
          </p:cNvPr>
          <p:cNvCxnSpPr>
            <a:cxnSpLocks/>
          </p:cNvCxnSpPr>
          <p:nvPr/>
        </p:nvCxnSpPr>
        <p:spPr>
          <a:xfrm>
            <a:off x="3362113" y="3054954"/>
            <a:ext cx="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جدول 8">
            <a:extLst>
              <a:ext uri="{FF2B5EF4-FFF2-40B4-BE49-F238E27FC236}">
                <a16:creationId xmlns:a16="http://schemas.microsoft.com/office/drawing/2014/main" id="{3E0306AA-524B-D0D9-1B6A-6B81E9C9C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75402"/>
              </p:ext>
            </p:extLst>
          </p:nvPr>
        </p:nvGraphicFramePr>
        <p:xfrm>
          <a:off x="4969506" y="2850796"/>
          <a:ext cx="21039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22">
                  <a:extLst>
                    <a:ext uri="{9D8B030D-6E8A-4147-A177-3AD203B41FA5}">
                      <a16:colId xmlns:a16="http://schemas.microsoft.com/office/drawing/2014/main" val="59544555"/>
                    </a:ext>
                  </a:extLst>
                </a:gridCol>
                <a:gridCol w="701322">
                  <a:extLst>
                    <a:ext uri="{9D8B030D-6E8A-4147-A177-3AD203B41FA5}">
                      <a16:colId xmlns:a16="http://schemas.microsoft.com/office/drawing/2014/main" val="478760379"/>
                    </a:ext>
                  </a:extLst>
                </a:gridCol>
                <a:gridCol w="701322">
                  <a:extLst>
                    <a:ext uri="{9D8B030D-6E8A-4147-A177-3AD203B41FA5}">
                      <a16:colId xmlns:a16="http://schemas.microsoft.com/office/drawing/2014/main" val="2640104162"/>
                    </a:ext>
                  </a:extLst>
                </a:gridCol>
              </a:tblGrid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50622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561084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461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14948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903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28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504B23-7879-B277-96E3-4AE6FF79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572" y="1212274"/>
            <a:ext cx="8259098" cy="7635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Answer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4483C-3942-D842-8E1B-AA707FA1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714" y="2123563"/>
            <a:ext cx="8246070" cy="3524861"/>
          </a:xfrm>
        </p:spPr>
        <p:txBody>
          <a:bodyPr>
            <a:normAutofit/>
          </a:bodyPr>
          <a:lstStyle/>
          <a:p>
            <a:pPr indent="-285750" algn="l" rtl="0">
              <a:buFont typeface="Wingdings" panose="05000000000000000000" pitchFamily="2" charset="2"/>
              <a:buChar char="Ø"/>
            </a:pPr>
            <a:r>
              <a:rPr lang="en-US" sz="1800" dirty="0"/>
              <a:t>Apply the Karnaugh map to the following table: 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2F722B3A-6AFB-5077-CD4F-A5B003D0D5B7}"/>
              </a:ext>
            </a:extLst>
          </p:cNvPr>
          <p:cNvCxnSpPr>
            <a:cxnSpLocks/>
          </p:cNvCxnSpPr>
          <p:nvPr/>
        </p:nvCxnSpPr>
        <p:spPr>
          <a:xfrm>
            <a:off x="3128433" y="3054954"/>
            <a:ext cx="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جدول 8">
            <a:extLst>
              <a:ext uri="{FF2B5EF4-FFF2-40B4-BE49-F238E27FC236}">
                <a16:creationId xmlns:a16="http://schemas.microsoft.com/office/drawing/2014/main" id="{DDA27A13-10EF-DF73-DAE2-07588D1F7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19832"/>
              </p:ext>
            </p:extLst>
          </p:nvPr>
        </p:nvGraphicFramePr>
        <p:xfrm>
          <a:off x="2170426" y="2605262"/>
          <a:ext cx="21039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22">
                  <a:extLst>
                    <a:ext uri="{9D8B030D-6E8A-4147-A177-3AD203B41FA5}">
                      <a16:colId xmlns:a16="http://schemas.microsoft.com/office/drawing/2014/main" val="59544555"/>
                    </a:ext>
                  </a:extLst>
                </a:gridCol>
                <a:gridCol w="701322">
                  <a:extLst>
                    <a:ext uri="{9D8B030D-6E8A-4147-A177-3AD203B41FA5}">
                      <a16:colId xmlns:a16="http://schemas.microsoft.com/office/drawing/2014/main" val="478760379"/>
                    </a:ext>
                  </a:extLst>
                </a:gridCol>
                <a:gridCol w="701322">
                  <a:extLst>
                    <a:ext uri="{9D8B030D-6E8A-4147-A177-3AD203B41FA5}">
                      <a16:colId xmlns:a16="http://schemas.microsoft.com/office/drawing/2014/main" val="2640104162"/>
                    </a:ext>
                  </a:extLst>
                </a:gridCol>
              </a:tblGrid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50622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61084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2461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14948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839"/>
                  </a:ext>
                </a:extLst>
              </a:tr>
            </a:tbl>
          </a:graphicData>
        </a:graphic>
      </p:graphicFrame>
      <p:graphicFrame>
        <p:nvGraphicFramePr>
          <p:cNvPr id="9" name="جدول 8">
            <a:extLst>
              <a:ext uri="{FF2B5EF4-FFF2-40B4-BE49-F238E27FC236}">
                <a16:creationId xmlns:a16="http://schemas.microsoft.com/office/drawing/2014/main" id="{AE1B08B4-4B8D-7972-FEF8-606C9F174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34610"/>
              </p:ext>
            </p:extLst>
          </p:nvPr>
        </p:nvGraphicFramePr>
        <p:xfrm>
          <a:off x="7931527" y="2927125"/>
          <a:ext cx="20726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375396662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52613322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91634815"/>
                    </a:ext>
                  </a:extLst>
                </a:gridCol>
              </a:tblGrid>
              <a:tr h="307639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6423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16010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970120"/>
                  </a:ext>
                </a:extLst>
              </a:tr>
            </a:tbl>
          </a:graphicData>
        </a:graphic>
      </p:graphicFrame>
      <p:sp>
        <p:nvSpPr>
          <p:cNvPr id="10" name="مربع نص 9">
            <a:extLst>
              <a:ext uri="{FF2B5EF4-FFF2-40B4-BE49-F238E27FC236}">
                <a16:creationId xmlns:a16="http://schemas.microsoft.com/office/drawing/2014/main" id="{D898BB4A-F19F-C705-3E17-768137490827}"/>
              </a:ext>
            </a:extLst>
          </p:cNvPr>
          <p:cNvSpPr txBox="1"/>
          <p:nvPr/>
        </p:nvSpPr>
        <p:spPr>
          <a:xfrm>
            <a:off x="8115461" y="3080480"/>
            <a:ext cx="32446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C56EC8AC-2C7F-C20C-D8DC-3AABC328C636}"/>
              </a:ext>
            </a:extLst>
          </p:cNvPr>
          <p:cNvSpPr txBox="1"/>
          <p:nvPr/>
        </p:nvSpPr>
        <p:spPr>
          <a:xfrm>
            <a:off x="8162882" y="2799801"/>
            <a:ext cx="32446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6DB03DEF-CC2B-E412-DBA7-5A1613D6094C}"/>
              </a:ext>
            </a:extLst>
          </p:cNvPr>
          <p:cNvSpPr txBox="1"/>
          <p:nvPr/>
        </p:nvSpPr>
        <p:spPr>
          <a:xfrm>
            <a:off x="5143274" y="4759837"/>
            <a:ext cx="3019608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</a:rPr>
              <a:t>F= A’B’ + AB’ + AB= &gt;A+B’</a:t>
            </a:r>
          </a:p>
          <a:p>
            <a:pPr algn="ctr"/>
            <a:r>
              <a:rPr lang="en-US" sz="2000" b="1" dirty="0">
                <a:solidFill>
                  <a:srgbClr val="0000CC"/>
                </a:solidFill>
              </a:rPr>
              <a:t>So F = A+B`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7BFD3416-A8D0-BC0E-97ED-74E97631DC74}"/>
              </a:ext>
            </a:extLst>
          </p:cNvPr>
          <p:cNvSpPr txBox="1"/>
          <p:nvPr/>
        </p:nvSpPr>
        <p:spPr>
          <a:xfrm>
            <a:off x="8773421" y="3319865"/>
            <a:ext cx="1142379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B285536F-1FA7-A7F0-346E-486619812D0F}"/>
              </a:ext>
            </a:extLst>
          </p:cNvPr>
          <p:cNvSpPr txBox="1"/>
          <p:nvPr/>
        </p:nvSpPr>
        <p:spPr>
          <a:xfrm>
            <a:off x="9684446" y="3265146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=B’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6ADA96EF-5C3C-1BB1-D647-0A1E95911C5A}"/>
                  </a:ext>
                </a:extLst>
              </p:cNvPr>
              <p:cNvSpPr txBox="1"/>
              <p:nvPr/>
            </p:nvSpPr>
            <p:spPr>
              <a:xfrm>
                <a:off x="4815315" y="3080480"/>
                <a:ext cx="2576919" cy="131709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F= A’B’ + AB’ + AB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6ADA96EF-5C3C-1BB1-D647-0A1E95911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315" y="3080480"/>
                <a:ext cx="2576919" cy="1317092"/>
              </a:xfrm>
              <a:prstGeom prst="rect">
                <a:avLst/>
              </a:prstGeom>
              <a:blipFill>
                <a:blip r:embed="rId2"/>
                <a:stretch>
                  <a:fillRect t="-2315" r="-212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مربع نص 18">
            <a:extLst>
              <a:ext uri="{FF2B5EF4-FFF2-40B4-BE49-F238E27FC236}">
                <a16:creationId xmlns:a16="http://schemas.microsoft.com/office/drawing/2014/main" id="{FB02200C-F9D6-D970-A08B-E750B09FF4A7}"/>
              </a:ext>
            </a:extLst>
          </p:cNvPr>
          <p:cNvSpPr txBox="1"/>
          <p:nvPr/>
        </p:nvSpPr>
        <p:spPr>
          <a:xfrm rot="16200000">
            <a:off x="9360242" y="3504531"/>
            <a:ext cx="585275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D78589E8-DE01-CEEC-BBB9-CCE156EE0187}"/>
              </a:ext>
            </a:extLst>
          </p:cNvPr>
          <p:cNvSpPr txBox="1"/>
          <p:nvPr/>
        </p:nvSpPr>
        <p:spPr>
          <a:xfrm>
            <a:off x="9152282" y="4050863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=A</a:t>
            </a:r>
          </a:p>
        </p:txBody>
      </p:sp>
    </p:spTree>
    <p:extLst>
      <p:ext uri="{BB962C8B-B14F-4D97-AF65-F5344CB8AC3E}">
        <p14:creationId xmlns:p14="http://schemas.microsoft.com/office/powerpoint/2010/main" val="60456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003241-5D60-82EE-B4FB-C503E16E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F292A7E-3374-9634-AABA-F77CE078A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 </a:t>
            </a:r>
            <a:r>
              <a:rPr lang="en-US" b="1" dirty="0"/>
              <a:t>Karnaugh Map (K-map)</a:t>
            </a:r>
            <a:r>
              <a:rPr lang="en-US" dirty="0"/>
              <a:t> is a graphical method used to </a:t>
            </a:r>
            <a:r>
              <a:rPr lang="en-US" b="1" dirty="0"/>
              <a:t>simplify Boolean functions</a:t>
            </a:r>
            <a:r>
              <a:rPr lang="en-US" dirty="0"/>
              <a:t> by organizing all possible combinations of variables in a visual grid.</a:t>
            </a:r>
            <a:br>
              <a:rPr lang="en-US" dirty="0"/>
            </a:br>
            <a:r>
              <a:rPr lang="en-US" dirty="0"/>
              <a:t>It helps to </a:t>
            </a:r>
            <a:r>
              <a:rPr lang="en-US" b="1" dirty="0"/>
              <a:t>minimize logic expressions</a:t>
            </a:r>
            <a:r>
              <a:rPr lang="en-US" dirty="0"/>
              <a:t> without using complex algebraic steps, making digital circuit design more efficient.</a:t>
            </a:r>
            <a:br>
              <a:rPr lang="en-US" dirty="0"/>
            </a:br>
            <a:r>
              <a:rPr lang="en-US" dirty="0"/>
              <a:t>Each cell in the map represents a </a:t>
            </a:r>
            <a:r>
              <a:rPr lang="en-US" b="1" dirty="0" err="1"/>
              <a:t>minterm</a:t>
            </a:r>
            <a:r>
              <a:rPr lang="en-US" dirty="0"/>
              <a:t> (for SOP) or </a:t>
            </a:r>
            <a:r>
              <a:rPr lang="en-US" b="1" dirty="0"/>
              <a:t>maxterm</a:t>
            </a:r>
            <a:r>
              <a:rPr lang="en-US" dirty="0"/>
              <a:t> (for POS),.</a:t>
            </a:r>
          </a:p>
          <a:p>
            <a:pPr algn="l" rtl="0"/>
            <a:r>
              <a:rPr lang="en-US" b="1" dirty="0"/>
              <a:t>In short:</a:t>
            </a:r>
            <a:br>
              <a:rPr lang="en-US" dirty="0"/>
            </a:br>
            <a:r>
              <a:rPr lang="en-US" dirty="0"/>
              <a:t>K-maps make it easier to find simplified logic equations by grouping 1s or 0s in patterns of </a:t>
            </a:r>
          </a:p>
        </p:txBody>
      </p:sp>
    </p:spTree>
    <p:extLst>
      <p:ext uri="{BB962C8B-B14F-4D97-AF65-F5344CB8AC3E}">
        <p14:creationId xmlns:p14="http://schemas.microsoft.com/office/powerpoint/2010/main" val="225200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5124D62-D0D3-3E37-CE1C-017048EE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Simplification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0B639C6-00FB-6604-AD82-93CBFD16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- To reduce the number of logic gates.</a:t>
            </a:r>
          </a:p>
          <a:p>
            <a:pPr algn="l" rtl="0"/>
            <a:r>
              <a:rPr lang="en-US" dirty="0"/>
              <a:t>- To simplify circuit design.</a:t>
            </a:r>
          </a:p>
          <a:p>
            <a:pPr algn="l" rtl="0"/>
            <a:r>
              <a:rPr lang="en-US" dirty="0"/>
              <a:t>- To save cost and power</a:t>
            </a:r>
          </a:p>
        </p:txBody>
      </p:sp>
    </p:spTree>
    <p:extLst>
      <p:ext uri="{BB962C8B-B14F-4D97-AF65-F5344CB8AC3E}">
        <p14:creationId xmlns:p14="http://schemas.microsoft.com/office/powerpoint/2010/main" val="187287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74A4778-A5BF-20CF-1421-98D8CBC6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K-map Layouts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1EABD44-0F96-53CB-0C64-CD874F8E5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fr-FR" dirty="0"/>
              <a:t>- 2-variable: 4 </a:t>
            </a:r>
            <a:r>
              <a:rPr lang="fr-FR" dirty="0" err="1"/>
              <a:t>cells</a:t>
            </a:r>
            <a:endParaRPr lang="fr-FR" dirty="0"/>
          </a:p>
          <a:p>
            <a:pPr algn="l" rtl="0"/>
            <a:r>
              <a:rPr lang="fr-FR" dirty="0"/>
              <a:t>- 3-variable: 8 </a:t>
            </a:r>
            <a:r>
              <a:rPr lang="fr-FR" dirty="0" err="1"/>
              <a:t>cells</a:t>
            </a:r>
            <a:endParaRPr lang="fr-FR" dirty="0"/>
          </a:p>
          <a:p>
            <a:pPr algn="l" rtl="0"/>
            <a:r>
              <a:rPr lang="fr-FR" dirty="0"/>
              <a:t>- 4-variable: 16 </a:t>
            </a:r>
            <a:r>
              <a:rPr lang="fr-FR" dirty="0" err="1"/>
              <a:t>cells</a:t>
            </a:r>
            <a:endParaRPr lang="fr-FR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6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DA3D965-9E53-5C9C-1F88-08F4A04C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12" y="1199574"/>
            <a:ext cx="8259098" cy="7635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Karnaugh map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6C864A-62EE-3C37-1428-63B9FE235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154" y="2110863"/>
            <a:ext cx="8246070" cy="3524861"/>
          </a:xfrm>
        </p:spPr>
        <p:txBody>
          <a:bodyPr/>
          <a:lstStyle/>
          <a:p>
            <a:pPr marL="400050"/>
            <a:endParaRPr lang="en-US" sz="1800" dirty="0"/>
          </a:p>
          <a:p>
            <a:pPr marL="400050"/>
            <a:endParaRPr lang="en-US" sz="1800" dirty="0"/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81039D53-9FBF-9421-9DB4-1EC1979E1183}"/>
              </a:ext>
            </a:extLst>
          </p:cNvPr>
          <p:cNvCxnSpPr>
            <a:cxnSpLocks/>
          </p:cNvCxnSpPr>
          <p:nvPr/>
        </p:nvCxnSpPr>
        <p:spPr>
          <a:xfrm>
            <a:off x="3219873" y="3042254"/>
            <a:ext cx="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جدول 5">
            <a:extLst>
              <a:ext uri="{FF2B5EF4-FFF2-40B4-BE49-F238E27FC236}">
                <a16:creationId xmlns:a16="http://schemas.microsoft.com/office/drawing/2014/main" id="{514DDFE2-A2DB-26FC-AE7C-06B71B4EE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71270"/>
              </p:ext>
            </p:extLst>
          </p:nvPr>
        </p:nvGraphicFramePr>
        <p:xfrm>
          <a:off x="2277048" y="2382220"/>
          <a:ext cx="3454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375396662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52613322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9163481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367081387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741758547"/>
                    </a:ext>
                  </a:extLst>
                </a:gridCol>
              </a:tblGrid>
              <a:tr h="3076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6423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16010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970120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13177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458099"/>
                  </a:ext>
                </a:extLst>
              </a:tr>
            </a:tbl>
          </a:graphicData>
        </a:graphic>
      </p:graphicFrame>
      <p:graphicFrame>
        <p:nvGraphicFramePr>
          <p:cNvPr id="9" name="جدول 5">
            <a:extLst>
              <a:ext uri="{FF2B5EF4-FFF2-40B4-BE49-F238E27FC236}">
                <a16:creationId xmlns:a16="http://schemas.microsoft.com/office/drawing/2014/main" id="{2DD7424C-1387-0B90-3062-A1B0E557C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53921"/>
              </p:ext>
            </p:extLst>
          </p:nvPr>
        </p:nvGraphicFramePr>
        <p:xfrm>
          <a:off x="6342866" y="3888266"/>
          <a:ext cx="3454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375396662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52613322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9163481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367081387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741758547"/>
                    </a:ext>
                  </a:extLst>
                </a:gridCol>
              </a:tblGrid>
              <a:tr h="3076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6423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16010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970120"/>
                  </a:ext>
                </a:extLst>
              </a:tr>
            </a:tbl>
          </a:graphicData>
        </a:graphic>
      </p:graphicFrame>
      <p:graphicFrame>
        <p:nvGraphicFramePr>
          <p:cNvPr id="10" name="جدول 5">
            <a:extLst>
              <a:ext uri="{FF2B5EF4-FFF2-40B4-BE49-F238E27FC236}">
                <a16:creationId xmlns:a16="http://schemas.microsoft.com/office/drawing/2014/main" id="{B350AF07-70CF-0FE4-12EC-E48C1C7C4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40982"/>
              </p:ext>
            </p:extLst>
          </p:nvPr>
        </p:nvGraphicFramePr>
        <p:xfrm>
          <a:off x="7249616" y="2146194"/>
          <a:ext cx="20726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375396662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52613322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91634815"/>
                    </a:ext>
                  </a:extLst>
                </a:gridCol>
              </a:tblGrid>
              <a:tr h="307639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6423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16010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970120"/>
                  </a:ext>
                </a:extLst>
              </a:tr>
            </a:tbl>
          </a:graphicData>
        </a:graphic>
      </p:graphicFrame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F31514A-C929-535D-96FE-800C08B0AE2D}"/>
              </a:ext>
            </a:extLst>
          </p:cNvPr>
          <p:cNvSpPr txBox="1"/>
          <p:nvPr/>
        </p:nvSpPr>
        <p:spPr>
          <a:xfrm>
            <a:off x="9524279" y="2655668"/>
            <a:ext cx="96725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2 inputs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AE69D966-B555-2AEF-02E6-E5A28172B1A6}"/>
              </a:ext>
            </a:extLst>
          </p:cNvPr>
          <p:cNvSpPr txBox="1"/>
          <p:nvPr/>
        </p:nvSpPr>
        <p:spPr>
          <a:xfrm>
            <a:off x="8070066" y="5168640"/>
            <a:ext cx="96725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 inputs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B7464115-9CD1-A87D-31A5-02446D1A562C}"/>
              </a:ext>
            </a:extLst>
          </p:cNvPr>
          <p:cNvSpPr txBox="1"/>
          <p:nvPr/>
        </p:nvSpPr>
        <p:spPr>
          <a:xfrm>
            <a:off x="3658624" y="2030493"/>
            <a:ext cx="967253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 inputs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419F7B02-1C1C-94DD-701D-1D4512753C85}"/>
              </a:ext>
            </a:extLst>
          </p:cNvPr>
          <p:cNvSpPr txBox="1"/>
          <p:nvPr/>
        </p:nvSpPr>
        <p:spPr>
          <a:xfrm>
            <a:off x="7479628" y="2026322"/>
            <a:ext cx="32446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FBBC61F2-D365-6EAA-03C6-7655F927FF5D}"/>
              </a:ext>
            </a:extLst>
          </p:cNvPr>
          <p:cNvSpPr txBox="1"/>
          <p:nvPr/>
        </p:nvSpPr>
        <p:spPr>
          <a:xfrm>
            <a:off x="7400552" y="2286336"/>
            <a:ext cx="32446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FA669AD9-FD8D-AB31-0E79-F89E35E9D0B9}"/>
              </a:ext>
            </a:extLst>
          </p:cNvPr>
          <p:cNvSpPr txBox="1"/>
          <p:nvPr/>
        </p:nvSpPr>
        <p:spPr>
          <a:xfrm>
            <a:off x="6616027" y="3778922"/>
            <a:ext cx="5311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AB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3D3243B5-C56F-FBC7-31C4-7C6080E78DCA}"/>
              </a:ext>
            </a:extLst>
          </p:cNvPr>
          <p:cNvSpPr txBox="1"/>
          <p:nvPr/>
        </p:nvSpPr>
        <p:spPr>
          <a:xfrm>
            <a:off x="6433595" y="4053891"/>
            <a:ext cx="5311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5C199815-8620-F905-5E19-516C0E570679}"/>
              </a:ext>
            </a:extLst>
          </p:cNvPr>
          <p:cNvSpPr txBox="1"/>
          <p:nvPr/>
        </p:nvSpPr>
        <p:spPr>
          <a:xfrm>
            <a:off x="2430162" y="2210988"/>
            <a:ext cx="5311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AB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C58956E-09B2-268F-DA0E-D16255768800}"/>
              </a:ext>
            </a:extLst>
          </p:cNvPr>
          <p:cNvSpPr txBox="1"/>
          <p:nvPr/>
        </p:nvSpPr>
        <p:spPr>
          <a:xfrm>
            <a:off x="2247730" y="2498017"/>
            <a:ext cx="53117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CD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DE27703F-1ECD-49F3-7AEE-167FED36C3E9}"/>
              </a:ext>
            </a:extLst>
          </p:cNvPr>
          <p:cNvSpPr txBox="1"/>
          <p:nvPr/>
        </p:nvSpPr>
        <p:spPr>
          <a:xfrm>
            <a:off x="5605423" y="2411043"/>
            <a:ext cx="145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 GARY CODE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CF6A8E45-CAC8-B50F-8D5A-FA7189730D87}"/>
              </a:ext>
            </a:extLst>
          </p:cNvPr>
          <p:cNvSpPr txBox="1"/>
          <p:nvPr/>
        </p:nvSpPr>
        <p:spPr>
          <a:xfrm rot="5400000">
            <a:off x="1513940" y="3399154"/>
            <a:ext cx="1454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sym typeface="Wingdings" panose="05000000000000000000" pitchFamily="2" charset="2"/>
              </a:rPr>
              <a:t> GARY CODE</a:t>
            </a:r>
            <a:endParaRPr lang="en-US" sz="1600" b="1" dirty="0">
              <a:solidFill>
                <a:srgbClr val="002060"/>
              </a:solidFill>
            </a:endParaRP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116FC1F0-38D8-10FD-304B-E8495E0A6708}"/>
              </a:ext>
            </a:extLst>
          </p:cNvPr>
          <p:cNvSpPr txBox="1"/>
          <p:nvPr/>
        </p:nvSpPr>
        <p:spPr>
          <a:xfrm>
            <a:off x="3658624" y="4488953"/>
            <a:ext cx="1852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2060"/>
                </a:solidFill>
                <a:highlight>
                  <a:srgbClr val="9EFF29"/>
                </a:highlight>
                <a:sym typeface="Wingdings" panose="05000000000000000000" pitchFamily="2" charset="2"/>
              </a:rPr>
              <a:t>2</a:t>
            </a:r>
            <a:r>
              <a:rPr lang="en-US" sz="1600" b="1" baseline="30000" dirty="0">
                <a:solidFill>
                  <a:srgbClr val="002060"/>
                </a:solidFill>
                <a:highlight>
                  <a:srgbClr val="9EFF29"/>
                </a:highlight>
                <a:sym typeface="Wingdings" panose="05000000000000000000" pitchFamily="2" charset="2"/>
              </a:rPr>
              <a:t>n</a:t>
            </a:r>
            <a:r>
              <a:rPr lang="en-US" sz="1600" b="1" dirty="0">
                <a:solidFill>
                  <a:srgbClr val="002060"/>
                </a:solidFill>
                <a:highlight>
                  <a:srgbClr val="9EFF29"/>
                </a:highlight>
                <a:sym typeface="Wingdings" panose="05000000000000000000" pitchFamily="2" charset="2"/>
              </a:rPr>
              <a:t> = n (1,2,3,4,…)</a:t>
            </a:r>
            <a:endParaRPr lang="en-US" sz="1600" b="1" dirty="0">
              <a:solidFill>
                <a:srgbClr val="002060"/>
              </a:solidFill>
              <a:highlight>
                <a:srgbClr val="9EFF29"/>
              </a:highlight>
            </a:endParaRP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7030FCD8-36B0-D9FD-F432-5E4D31B8F5DE}"/>
              </a:ext>
            </a:extLst>
          </p:cNvPr>
          <p:cNvSpPr txBox="1"/>
          <p:nvPr/>
        </p:nvSpPr>
        <p:spPr>
          <a:xfrm>
            <a:off x="2016975" y="4424159"/>
            <a:ext cx="1557504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implicant</a:t>
            </a:r>
          </a:p>
        </p:txBody>
      </p:sp>
      <p:cxnSp>
        <p:nvCxnSpPr>
          <p:cNvPr id="24" name="رابط كسهم مستقيم 23">
            <a:extLst>
              <a:ext uri="{FF2B5EF4-FFF2-40B4-BE49-F238E27FC236}">
                <a16:creationId xmlns:a16="http://schemas.microsoft.com/office/drawing/2014/main" id="{723BAF0D-18D0-3A5A-05B9-AB84CA3734C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795727" y="4147503"/>
            <a:ext cx="540986" cy="276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76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94DC172-E041-9E79-1BA9-E57A10A2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Simplification Steps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982B5AF-0C5B-6170-6824-CE5ABDCC7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1. Draw K-map</a:t>
            </a:r>
          </a:p>
          <a:p>
            <a:pPr algn="l" rtl="0"/>
            <a:r>
              <a:rPr lang="en-US" dirty="0"/>
              <a:t>2. Fill cells with 1’s  or 0</a:t>
            </a:r>
          </a:p>
          <a:p>
            <a:pPr algn="l" rtl="0"/>
            <a:r>
              <a:rPr lang="en-US" dirty="0"/>
              <a:t>3. Group adjacent 1’s (1,2,4,8,…)</a:t>
            </a:r>
          </a:p>
          <a:p>
            <a:pPr algn="l" rtl="0"/>
            <a:r>
              <a:rPr lang="en-US" dirty="0"/>
              <a:t>4. Write the simplified equation</a:t>
            </a:r>
          </a:p>
        </p:txBody>
      </p:sp>
    </p:spTree>
    <p:extLst>
      <p:ext uri="{BB962C8B-B14F-4D97-AF65-F5344CB8AC3E}">
        <p14:creationId xmlns:p14="http://schemas.microsoft.com/office/powerpoint/2010/main" val="229030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01FF366-A24D-E802-D226-881AD0BA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1292" y="1212274"/>
            <a:ext cx="8259098" cy="7635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Two Variables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4E679A9-3F84-CE2B-4CBD-E2F78BC7B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434" y="2123563"/>
            <a:ext cx="8246070" cy="3524861"/>
          </a:xfrm>
        </p:spPr>
        <p:txBody>
          <a:bodyPr>
            <a:normAutofit/>
          </a:bodyPr>
          <a:lstStyle/>
          <a:p>
            <a:pPr indent="-285750" algn="l" rtl="0">
              <a:buFont typeface="Wingdings" panose="05000000000000000000" pitchFamily="2" charset="2"/>
              <a:buChar char="Ø"/>
            </a:pPr>
            <a:r>
              <a:rPr lang="en-US" sz="1800" dirty="0"/>
              <a:t>Apply the Karnaugh map to the following table: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C8F57B21-F5C3-8F93-44F6-421B7D4CE933}"/>
              </a:ext>
            </a:extLst>
          </p:cNvPr>
          <p:cNvCxnSpPr>
            <a:cxnSpLocks/>
          </p:cNvCxnSpPr>
          <p:nvPr/>
        </p:nvCxnSpPr>
        <p:spPr>
          <a:xfrm>
            <a:off x="3301153" y="3054954"/>
            <a:ext cx="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جدول 8">
            <a:extLst>
              <a:ext uri="{FF2B5EF4-FFF2-40B4-BE49-F238E27FC236}">
                <a16:creationId xmlns:a16="http://schemas.microsoft.com/office/drawing/2014/main" id="{F8360298-8F5F-6F09-0F26-03253EDF9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968486"/>
              </p:ext>
            </p:extLst>
          </p:nvPr>
        </p:nvGraphicFramePr>
        <p:xfrm>
          <a:off x="2549809" y="2713242"/>
          <a:ext cx="21039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22">
                  <a:extLst>
                    <a:ext uri="{9D8B030D-6E8A-4147-A177-3AD203B41FA5}">
                      <a16:colId xmlns:a16="http://schemas.microsoft.com/office/drawing/2014/main" val="59544555"/>
                    </a:ext>
                  </a:extLst>
                </a:gridCol>
                <a:gridCol w="701322">
                  <a:extLst>
                    <a:ext uri="{9D8B030D-6E8A-4147-A177-3AD203B41FA5}">
                      <a16:colId xmlns:a16="http://schemas.microsoft.com/office/drawing/2014/main" val="478760379"/>
                    </a:ext>
                  </a:extLst>
                </a:gridCol>
                <a:gridCol w="701322">
                  <a:extLst>
                    <a:ext uri="{9D8B030D-6E8A-4147-A177-3AD203B41FA5}">
                      <a16:colId xmlns:a16="http://schemas.microsoft.com/office/drawing/2014/main" val="2640104162"/>
                    </a:ext>
                  </a:extLst>
                </a:gridCol>
              </a:tblGrid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50622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61084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2461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14948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839"/>
                  </a:ext>
                </a:extLst>
              </a:tr>
            </a:tbl>
          </a:graphicData>
        </a:graphic>
      </p:graphicFrame>
      <p:graphicFrame>
        <p:nvGraphicFramePr>
          <p:cNvPr id="29" name="جدول 28">
            <a:extLst>
              <a:ext uri="{FF2B5EF4-FFF2-40B4-BE49-F238E27FC236}">
                <a16:creationId xmlns:a16="http://schemas.microsoft.com/office/drawing/2014/main" id="{7560261D-ADD0-557E-328E-79F8E1131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47779"/>
              </p:ext>
            </p:extLst>
          </p:nvPr>
        </p:nvGraphicFramePr>
        <p:xfrm>
          <a:off x="8104247" y="2927125"/>
          <a:ext cx="20726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375396662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52613322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91634815"/>
                    </a:ext>
                  </a:extLst>
                </a:gridCol>
              </a:tblGrid>
              <a:tr h="307639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6423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16010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970120"/>
                  </a:ext>
                </a:extLst>
              </a:tr>
            </a:tbl>
          </a:graphicData>
        </a:graphic>
      </p:graphicFrame>
      <p:sp>
        <p:nvSpPr>
          <p:cNvPr id="30" name="مربع نص 29">
            <a:extLst>
              <a:ext uri="{FF2B5EF4-FFF2-40B4-BE49-F238E27FC236}">
                <a16:creationId xmlns:a16="http://schemas.microsoft.com/office/drawing/2014/main" id="{CC8E2B3C-35F8-BF2D-4CB0-93D5DFF03970}"/>
              </a:ext>
            </a:extLst>
          </p:cNvPr>
          <p:cNvSpPr txBox="1"/>
          <p:nvPr/>
        </p:nvSpPr>
        <p:spPr>
          <a:xfrm>
            <a:off x="8288181" y="3080480"/>
            <a:ext cx="32446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1ED15E8E-4BE0-D305-4E9F-53F4DDC7D728}"/>
              </a:ext>
            </a:extLst>
          </p:cNvPr>
          <p:cNvSpPr txBox="1"/>
          <p:nvPr/>
        </p:nvSpPr>
        <p:spPr>
          <a:xfrm>
            <a:off x="8335602" y="2799801"/>
            <a:ext cx="32446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6F9584E1-A8AD-EA35-F5EB-77B9F1424B2C}"/>
              </a:ext>
            </a:extLst>
          </p:cNvPr>
          <p:cNvSpPr txBox="1"/>
          <p:nvPr/>
        </p:nvSpPr>
        <p:spPr>
          <a:xfrm>
            <a:off x="5438963" y="4758975"/>
            <a:ext cx="207263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</a:rPr>
              <a:t>F= B’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1F3175FE-8549-9C54-1D52-6E5E8BDA397F}"/>
              </a:ext>
            </a:extLst>
          </p:cNvPr>
          <p:cNvSpPr txBox="1"/>
          <p:nvPr/>
        </p:nvSpPr>
        <p:spPr>
          <a:xfrm>
            <a:off x="8946142" y="3319865"/>
            <a:ext cx="1072426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01E83CFF-BC94-B5FB-639B-ABA8698E0725}"/>
              </a:ext>
            </a:extLst>
          </p:cNvPr>
          <p:cNvSpPr txBox="1"/>
          <p:nvPr/>
        </p:nvSpPr>
        <p:spPr>
          <a:xfrm>
            <a:off x="9857166" y="3265146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  =B’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9505E1C2-20E9-5BEA-3815-BF4208516238}"/>
              </a:ext>
            </a:extLst>
          </p:cNvPr>
          <p:cNvSpPr txBox="1"/>
          <p:nvPr/>
        </p:nvSpPr>
        <p:spPr>
          <a:xfrm>
            <a:off x="4629824" y="3429000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 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مربع نص 35">
                <a:extLst>
                  <a:ext uri="{FF2B5EF4-FFF2-40B4-BE49-F238E27FC236}">
                    <a16:creationId xmlns:a16="http://schemas.microsoft.com/office/drawing/2014/main" id="{A3576A29-F16D-DB5B-A072-62C234B6EFCE}"/>
                  </a:ext>
                </a:extLst>
              </p:cNvPr>
              <p:cNvSpPr txBox="1"/>
              <p:nvPr/>
            </p:nvSpPr>
            <p:spPr>
              <a:xfrm>
                <a:off x="5166038" y="3164270"/>
                <a:ext cx="2450638" cy="92333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F= A’B’ + AB’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6" name="مربع نص 35">
                <a:extLst>
                  <a:ext uri="{FF2B5EF4-FFF2-40B4-BE49-F238E27FC236}">
                    <a16:creationId xmlns:a16="http://schemas.microsoft.com/office/drawing/2014/main" id="{A3576A29-F16D-DB5B-A072-62C234B6E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038" y="3164270"/>
                <a:ext cx="2450638" cy="923330"/>
              </a:xfrm>
              <a:prstGeom prst="rect">
                <a:avLst/>
              </a:prstGeom>
              <a:blipFill>
                <a:blip r:embed="rId2"/>
                <a:stretch>
                  <a:fillRect t="-18421" r="-12189" b="-4342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مربع نص 36">
            <a:extLst>
              <a:ext uri="{FF2B5EF4-FFF2-40B4-BE49-F238E27FC236}">
                <a16:creationId xmlns:a16="http://schemas.microsoft.com/office/drawing/2014/main" id="{E53028E8-A8F3-6516-48BE-BE1C1AB3CD2D}"/>
              </a:ext>
            </a:extLst>
          </p:cNvPr>
          <p:cNvSpPr txBox="1"/>
          <p:nvPr/>
        </p:nvSpPr>
        <p:spPr>
          <a:xfrm>
            <a:off x="7511602" y="3473754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 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sz="1600" b="1" dirty="0"/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2CCCEEC1-FD5C-15DF-BCFE-695A8A9A2459}"/>
              </a:ext>
            </a:extLst>
          </p:cNvPr>
          <p:cNvSpPr txBox="1"/>
          <p:nvPr/>
        </p:nvSpPr>
        <p:spPr>
          <a:xfrm>
            <a:off x="2095178" y="2565479"/>
            <a:ext cx="45463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A.</a:t>
            </a:r>
          </a:p>
        </p:txBody>
      </p:sp>
    </p:spTree>
    <p:extLst>
      <p:ext uri="{BB962C8B-B14F-4D97-AF65-F5344CB8AC3E}">
        <p14:creationId xmlns:p14="http://schemas.microsoft.com/office/powerpoint/2010/main" val="146943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4533CF1-DCBC-097B-3CF2-BADCABDE9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852" y="1104324"/>
            <a:ext cx="8259098" cy="7635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Two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980FD2-A913-EBFC-E9B3-1C3BF83A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994" y="2015613"/>
            <a:ext cx="8246070" cy="3524861"/>
          </a:xfrm>
        </p:spPr>
        <p:txBody>
          <a:bodyPr>
            <a:normAutofit/>
          </a:bodyPr>
          <a:lstStyle/>
          <a:p>
            <a:pPr indent="-285750" algn="l" rtl="0">
              <a:buFont typeface="Wingdings" panose="05000000000000000000" pitchFamily="2" charset="2"/>
              <a:buChar char="Ø"/>
            </a:pPr>
            <a:r>
              <a:rPr lang="en-US" sz="1800" dirty="0"/>
              <a:t>Apply the Karnaugh map to the following table: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BBE9FC39-59E9-EFD4-918F-98B36C6A3320}"/>
              </a:ext>
            </a:extLst>
          </p:cNvPr>
          <p:cNvCxnSpPr>
            <a:cxnSpLocks/>
          </p:cNvCxnSpPr>
          <p:nvPr/>
        </p:nvCxnSpPr>
        <p:spPr>
          <a:xfrm>
            <a:off x="3209713" y="2947004"/>
            <a:ext cx="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جدول 8">
            <a:extLst>
              <a:ext uri="{FF2B5EF4-FFF2-40B4-BE49-F238E27FC236}">
                <a16:creationId xmlns:a16="http://schemas.microsoft.com/office/drawing/2014/main" id="{8C1E96D8-316C-6255-7D42-190973F8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231090"/>
              </p:ext>
            </p:extLst>
          </p:nvPr>
        </p:nvGraphicFramePr>
        <p:xfrm>
          <a:off x="2386997" y="2591316"/>
          <a:ext cx="21039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322">
                  <a:extLst>
                    <a:ext uri="{9D8B030D-6E8A-4147-A177-3AD203B41FA5}">
                      <a16:colId xmlns:a16="http://schemas.microsoft.com/office/drawing/2014/main" val="59544555"/>
                    </a:ext>
                  </a:extLst>
                </a:gridCol>
                <a:gridCol w="701322">
                  <a:extLst>
                    <a:ext uri="{9D8B030D-6E8A-4147-A177-3AD203B41FA5}">
                      <a16:colId xmlns:a16="http://schemas.microsoft.com/office/drawing/2014/main" val="478760379"/>
                    </a:ext>
                  </a:extLst>
                </a:gridCol>
                <a:gridCol w="701322">
                  <a:extLst>
                    <a:ext uri="{9D8B030D-6E8A-4147-A177-3AD203B41FA5}">
                      <a16:colId xmlns:a16="http://schemas.microsoft.com/office/drawing/2014/main" val="2640104162"/>
                    </a:ext>
                  </a:extLst>
                </a:gridCol>
              </a:tblGrid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50622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61084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2461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14948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839"/>
                  </a:ext>
                </a:extLst>
              </a:tr>
            </a:tbl>
          </a:graphicData>
        </a:graphic>
      </p:graphicFrame>
      <p:graphicFrame>
        <p:nvGraphicFramePr>
          <p:cNvPr id="9" name="جدول 8">
            <a:extLst>
              <a:ext uri="{FF2B5EF4-FFF2-40B4-BE49-F238E27FC236}">
                <a16:creationId xmlns:a16="http://schemas.microsoft.com/office/drawing/2014/main" id="{102B758F-EE16-2DF3-96AF-AC038F57A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106962"/>
              </p:ext>
            </p:extLst>
          </p:nvPr>
        </p:nvGraphicFramePr>
        <p:xfrm>
          <a:off x="8012807" y="2819175"/>
          <a:ext cx="20726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375396662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52613322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91634815"/>
                    </a:ext>
                  </a:extLst>
                </a:gridCol>
              </a:tblGrid>
              <a:tr h="307639"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6423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16010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970120"/>
                  </a:ext>
                </a:extLst>
              </a:tr>
            </a:tbl>
          </a:graphicData>
        </a:graphic>
      </p:graphicFrame>
      <p:sp>
        <p:nvSpPr>
          <p:cNvPr id="10" name="مربع نص 9">
            <a:extLst>
              <a:ext uri="{FF2B5EF4-FFF2-40B4-BE49-F238E27FC236}">
                <a16:creationId xmlns:a16="http://schemas.microsoft.com/office/drawing/2014/main" id="{DA5753C4-C3C9-BC13-6CA2-7B743B70B384}"/>
              </a:ext>
            </a:extLst>
          </p:cNvPr>
          <p:cNvSpPr txBox="1"/>
          <p:nvPr/>
        </p:nvSpPr>
        <p:spPr>
          <a:xfrm>
            <a:off x="8196741" y="2972530"/>
            <a:ext cx="32446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EA474C8F-6D86-4758-D185-00292BFD588F}"/>
              </a:ext>
            </a:extLst>
          </p:cNvPr>
          <p:cNvSpPr txBox="1"/>
          <p:nvPr/>
        </p:nvSpPr>
        <p:spPr>
          <a:xfrm>
            <a:off x="8244162" y="2691851"/>
            <a:ext cx="32446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16EC5BD4-3856-9B0D-4833-E25007D185BC}"/>
              </a:ext>
            </a:extLst>
          </p:cNvPr>
          <p:cNvSpPr txBox="1"/>
          <p:nvPr/>
        </p:nvSpPr>
        <p:spPr>
          <a:xfrm>
            <a:off x="5347523" y="4651025"/>
            <a:ext cx="207263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</a:rPr>
              <a:t>F= A’</a:t>
            </a: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3D70A69-3122-1FC1-5EFA-FA92206AAF0A}"/>
              </a:ext>
            </a:extLst>
          </p:cNvPr>
          <p:cNvSpPr txBox="1"/>
          <p:nvPr/>
        </p:nvSpPr>
        <p:spPr>
          <a:xfrm rot="5400000">
            <a:off x="8755770" y="3387787"/>
            <a:ext cx="621316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14E2DA73-C238-E234-E230-3469C5280950}"/>
              </a:ext>
            </a:extLst>
          </p:cNvPr>
          <p:cNvSpPr txBox="1"/>
          <p:nvPr/>
        </p:nvSpPr>
        <p:spPr>
          <a:xfrm>
            <a:off x="8564158" y="3912526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= A’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C0EC1EC1-7793-21FE-4D37-A4D20B50F165}"/>
              </a:ext>
            </a:extLst>
          </p:cNvPr>
          <p:cNvSpPr txBox="1"/>
          <p:nvPr/>
        </p:nvSpPr>
        <p:spPr>
          <a:xfrm>
            <a:off x="4538384" y="3321050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 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414B24F0-CB24-3022-A90B-4F44C8441F50}"/>
                  </a:ext>
                </a:extLst>
              </p:cNvPr>
              <p:cNvSpPr txBox="1"/>
              <p:nvPr/>
            </p:nvSpPr>
            <p:spPr>
              <a:xfrm>
                <a:off x="5074598" y="3056320"/>
                <a:ext cx="2450638" cy="92333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F= A’B’ + A’B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414B24F0-CB24-3022-A90B-4F44C844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8" y="3056320"/>
                <a:ext cx="2450638" cy="923330"/>
              </a:xfrm>
              <a:prstGeom prst="rect">
                <a:avLst/>
              </a:prstGeom>
              <a:blipFill>
                <a:blip r:embed="rId2"/>
                <a:stretch>
                  <a:fillRect t="-18421" r="-12189" b="-4342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مربع نص 18">
            <a:extLst>
              <a:ext uri="{FF2B5EF4-FFF2-40B4-BE49-F238E27FC236}">
                <a16:creationId xmlns:a16="http://schemas.microsoft.com/office/drawing/2014/main" id="{B3569EE0-34DE-43A4-F5C5-58C36D8D9E6D}"/>
              </a:ext>
            </a:extLst>
          </p:cNvPr>
          <p:cNvSpPr txBox="1"/>
          <p:nvPr/>
        </p:nvSpPr>
        <p:spPr>
          <a:xfrm>
            <a:off x="2003738" y="2457529"/>
            <a:ext cx="45463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B.</a:t>
            </a:r>
          </a:p>
        </p:txBody>
      </p:sp>
    </p:spTree>
    <p:extLst>
      <p:ext uri="{BB962C8B-B14F-4D97-AF65-F5344CB8AC3E}">
        <p14:creationId xmlns:p14="http://schemas.microsoft.com/office/powerpoint/2010/main" val="390787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C5C9C6-9237-71B8-0300-5D7AC5F6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892" y="1002724"/>
            <a:ext cx="8259098" cy="76352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Three Variables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FF37315-7D97-B115-A8E2-092D5C7D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034" y="1766251"/>
            <a:ext cx="8246070" cy="3672624"/>
          </a:xfrm>
        </p:spPr>
        <p:txBody>
          <a:bodyPr>
            <a:normAutofit/>
          </a:bodyPr>
          <a:lstStyle/>
          <a:p>
            <a:pPr indent="-285750" algn="l" rtl="0">
              <a:buFont typeface="Wingdings" panose="05000000000000000000" pitchFamily="2" charset="2"/>
              <a:buChar char="Ø"/>
            </a:pPr>
            <a:r>
              <a:rPr lang="en-US" sz="1800" dirty="0"/>
              <a:t>Apply the Karnaugh map to the following table:</a:t>
            </a:r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cxnSp>
        <p:nvCxnSpPr>
          <p:cNvPr id="7" name="رابط مستقيم 6">
            <a:extLst>
              <a:ext uri="{FF2B5EF4-FFF2-40B4-BE49-F238E27FC236}">
                <a16:creationId xmlns:a16="http://schemas.microsoft.com/office/drawing/2014/main" id="{578F5292-F25B-05E9-6AEC-D6F70464CA92}"/>
              </a:ext>
            </a:extLst>
          </p:cNvPr>
          <p:cNvCxnSpPr>
            <a:cxnSpLocks/>
          </p:cNvCxnSpPr>
          <p:nvPr/>
        </p:nvCxnSpPr>
        <p:spPr>
          <a:xfrm>
            <a:off x="3402753" y="2845404"/>
            <a:ext cx="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جدول 8">
            <a:extLst>
              <a:ext uri="{FF2B5EF4-FFF2-40B4-BE49-F238E27FC236}">
                <a16:creationId xmlns:a16="http://schemas.microsoft.com/office/drawing/2014/main" id="{3FDD6A1D-BBCC-8CA5-4DB3-F04CE3415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278347"/>
              </p:ext>
            </p:extLst>
          </p:nvPr>
        </p:nvGraphicFramePr>
        <p:xfrm>
          <a:off x="2531919" y="2165006"/>
          <a:ext cx="210396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992">
                  <a:extLst>
                    <a:ext uri="{9D8B030D-6E8A-4147-A177-3AD203B41FA5}">
                      <a16:colId xmlns:a16="http://schemas.microsoft.com/office/drawing/2014/main" val="59544555"/>
                    </a:ext>
                  </a:extLst>
                </a:gridCol>
                <a:gridCol w="525992">
                  <a:extLst>
                    <a:ext uri="{9D8B030D-6E8A-4147-A177-3AD203B41FA5}">
                      <a16:colId xmlns:a16="http://schemas.microsoft.com/office/drawing/2014/main" val="478760379"/>
                    </a:ext>
                  </a:extLst>
                </a:gridCol>
                <a:gridCol w="525992">
                  <a:extLst>
                    <a:ext uri="{9D8B030D-6E8A-4147-A177-3AD203B41FA5}">
                      <a16:colId xmlns:a16="http://schemas.microsoft.com/office/drawing/2014/main" val="3144604393"/>
                    </a:ext>
                  </a:extLst>
                </a:gridCol>
                <a:gridCol w="525992">
                  <a:extLst>
                    <a:ext uri="{9D8B030D-6E8A-4147-A177-3AD203B41FA5}">
                      <a16:colId xmlns:a16="http://schemas.microsoft.com/office/drawing/2014/main" val="2640104162"/>
                    </a:ext>
                  </a:extLst>
                </a:gridCol>
              </a:tblGrid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050622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561084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52461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14948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903839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69608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420134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12944"/>
                  </a:ext>
                </a:extLst>
              </a:tr>
              <a:tr h="2768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00919"/>
                  </a:ext>
                </a:extLst>
              </a:tr>
            </a:tbl>
          </a:graphicData>
        </a:graphic>
      </p:graphicFrame>
      <p:sp>
        <p:nvSpPr>
          <p:cNvPr id="9" name="مربع نص 8">
            <a:extLst>
              <a:ext uri="{FF2B5EF4-FFF2-40B4-BE49-F238E27FC236}">
                <a16:creationId xmlns:a16="http://schemas.microsoft.com/office/drawing/2014/main" id="{79FBDA75-1E34-7613-A8B9-60EAC95C02CB}"/>
              </a:ext>
            </a:extLst>
          </p:cNvPr>
          <p:cNvSpPr txBox="1"/>
          <p:nvPr/>
        </p:nvSpPr>
        <p:spPr>
          <a:xfrm>
            <a:off x="8654155" y="5174926"/>
            <a:ext cx="1959619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CC"/>
                </a:solidFill>
              </a:rPr>
              <a:t>F= A’ +C’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A311543A-D34D-1A45-3176-1526A950D6FD}"/>
              </a:ext>
            </a:extLst>
          </p:cNvPr>
          <p:cNvSpPr txBox="1"/>
          <p:nvPr/>
        </p:nvSpPr>
        <p:spPr>
          <a:xfrm>
            <a:off x="8388272" y="4340016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= C’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920F84F4-8DCB-1382-A87C-2701FC5CC1E0}"/>
              </a:ext>
            </a:extLst>
          </p:cNvPr>
          <p:cNvSpPr txBox="1"/>
          <p:nvPr/>
        </p:nvSpPr>
        <p:spPr>
          <a:xfrm>
            <a:off x="5004350" y="2881123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 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14CF7E74-C0F7-AF67-82D5-689E34F676E9}"/>
                  </a:ext>
                </a:extLst>
              </p:cNvPr>
              <p:cNvSpPr txBox="1"/>
              <p:nvPr/>
            </p:nvSpPr>
            <p:spPr>
              <a:xfrm>
                <a:off x="5662910" y="2794721"/>
                <a:ext cx="4701141" cy="92333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1.F=A’B’C’+A’B’C+A’BC’+A’BC+AB’C’+ABC’</a:t>
                </a:r>
              </a:p>
              <a:p>
                <a:r>
                  <a:rPr lang="en-US" dirty="0"/>
                  <a:t>2.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14CF7E74-C0F7-AF67-82D5-689E34F67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910" y="2794721"/>
                <a:ext cx="4701141" cy="923330"/>
              </a:xfrm>
              <a:prstGeom prst="rect">
                <a:avLst/>
              </a:prstGeom>
              <a:blipFill>
                <a:blip r:embed="rId2"/>
                <a:stretch>
                  <a:fillRect t="-18421" r="-1167" b="-4342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EF4B771-FB61-6859-45FA-C3348D9EA295}"/>
              </a:ext>
            </a:extLst>
          </p:cNvPr>
          <p:cNvSpPr txBox="1"/>
          <p:nvPr/>
        </p:nvSpPr>
        <p:spPr>
          <a:xfrm>
            <a:off x="9672508" y="2862818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  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endParaRPr lang="en-US" sz="1600" b="1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169CF9D1-B4ED-E1D2-90A4-85D37CC29EF9}"/>
              </a:ext>
            </a:extLst>
          </p:cNvPr>
          <p:cNvSpPr txBox="1"/>
          <p:nvPr/>
        </p:nvSpPr>
        <p:spPr>
          <a:xfrm>
            <a:off x="4847227" y="4731069"/>
            <a:ext cx="45463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graphicFrame>
        <p:nvGraphicFramePr>
          <p:cNvPr id="15" name="جدول 5">
            <a:extLst>
              <a:ext uri="{FF2B5EF4-FFF2-40B4-BE49-F238E27FC236}">
                <a16:creationId xmlns:a16="http://schemas.microsoft.com/office/drawing/2014/main" id="{5B1E9F51-6A34-6389-0B88-0170C5CC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486549"/>
              </p:ext>
            </p:extLst>
          </p:nvPr>
        </p:nvGraphicFramePr>
        <p:xfrm>
          <a:off x="5204839" y="4051927"/>
          <a:ext cx="3454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880">
                  <a:extLst>
                    <a:ext uri="{9D8B030D-6E8A-4147-A177-3AD203B41FA5}">
                      <a16:colId xmlns:a16="http://schemas.microsoft.com/office/drawing/2014/main" val="3753966624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1526133227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209163481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3670813875"/>
                    </a:ext>
                  </a:extLst>
                </a:gridCol>
                <a:gridCol w="690880">
                  <a:extLst>
                    <a:ext uri="{9D8B030D-6E8A-4147-A177-3AD203B41FA5}">
                      <a16:colId xmlns:a16="http://schemas.microsoft.com/office/drawing/2014/main" val="741758547"/>
                    </a:ext>
                  </a:extLst>
                </a:gridCol>
              </a:tblGrid>
              <a:tr h="3076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864231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716010"/>
                  </a:ext>
                </a:extLst>
              </a:tr>
              <a:tr h="307639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970120"/>
                  </a:ext>
                </a:extLst>
              </a:tr>
            </a:tbl>
          </a:graphicData>
        </a:graphic>
      </p:graphicFrame>
      <p:sp>
        <p:nvSpPr>
          <p:cNvPr id="16" name="مربع نص 15">
            <a:extLst>
              <a:ext uri="{FF2B5EF4-FFF2-40B4-BE49-F238E27FC236}">
                <a16:creationId xmlns:a16="http://schemas.microsoft.com/office/drawing/2014/main" id="{DE1C26B1-3CE3-7AAA-77D8-7007CACEFCD6}"/>
              </a:ext>
            </a:extLst>
          </p:cNvPr>
          <p:cNvSpPr txBox="1"/>
          <p:nvPr/>
        </p:nvSpPr>
        <p:spPr>
          <a:xfrm>
            <a:off x="5378333" y="4155350"/>
            <a:ext cx="324460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7" name="مربع نص 16">
            <a:extLst>
              <a:ext uri="{FF2B5EF4-FFF2-40B4-BE49-F238E27FC236}">
                <a16:creationId xmlns:a16="http://schemas.microsoft.com/office/drawing/2014/main" id="{84CCB92E-6CF2-F0C7-C525-56DF9BD6B408}"/>
              </a:ext>
            </a:extLst>
          </p:cNvPr>
          <p:cNvSpPr txBox="1"/>
          <p:nvPr/>
        </p:nvSpPr>
        <p:spPr>
          <a:xfrm>
            <a:off x="5427908" y="3867261"/>
            <a:ext cx="56365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AB</a:t>
            </a:r>
          </a:p>
        </p:txBody>
      </p:sp>
      <p:sp>
        <p:nvSpPr>
          <p:cNvPr id="18" name="مربع نص 17">
            <a:extLst>
              <a:ext uri="{FF2B5EF4-FFF2-40B4-BE49-F238E27FC236}">
                <a16:creationId xmlns:a16="http://schemas.microsoft.com/office/drawing/2014/main" id="{CC0CBE79-F6B1-38CC-3330-2D86D76B3460}"/>
              </a:ext>
            </a:extLst>
          </p:cNvPr>
          <p:cNvSpPr txBox="1"/>
          <p:nvPr/>
        </p:nvSpPr>
        <p:spPr>
          <a:xfrm rot="10800000">
            <a:off x="5948907" y="4446678"/>
            <a:ext cx="2613464" cy="3077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  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5C8C7898-AB49-2112-2F5E-8F91E7B0BE8B}"/>
              </a:ext>
            </a:extLst>
          </p:cNvPr>
          <p:cNvSpPr txBox="1"/>
          <p:nvPr/>
        </p:nvSpPr>
        <p:spPr>
          <a:xfrm>
            <a:off x="6076776" y="4524682"/>
            <a:ext cx="1047077" cy="5636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F9BDD8B6-3665-3484-40AC-005E2DCB16D3}"/>
              </a:ext>
            </a:extLst>
          </p:cNvPr>
          <p:cNvSpPr txBox="1"/>
          <p:nvPr/>
        </p:nvSpPr>
        <p:spPr>
          <a:xfrm>
            <a:off x="6074592" y="5188363"/>
            <a:ext cx="1072426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=A’</a:t>
            </a:r>
          </a:p>
        </p:txBody>
      </p:sp>
    </p:spTree>
    <p:extLst>
      <p:ext uri="{BB962C8B-B14F-4D97-AF65-F5344CB8AC3E}">
        <p14:creationId xmlns:p14="http://schemas.microsoft.com/office/powerpoint/2010/main" val="1913317879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657</Words>
  <Application>Microsoft Office PowerPoint</Application>
  <PresentationFormat>شاشة عريضة</PresentationFormat>
  <Paragraphs>317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نسق Office</vt:lpstr>
      <vt:lpstr>Karnaugh map</vt:lpstr>
      <vt:lpstr>Introduction</vt:lpstr>
      <vt:lpstr>Why Simplification</vt:lpstr>
      <vt:lpstr>K-map Layouts</vt:lpstr>
      <vt:lpstr>Karnaugh map</vt:lpstr>
      <vt:lpstr>Simplification Steps</vt:lpstr>
      <vt:lpstr>Two Variables</vt:lpstr>
      <vt:lpstr>Two Variables</vt:lpstr>
      <vt:lpstr>Three Variables</vt:lpstr>
      <vt:lpstr>four Variables</vt:lpstr>
      <vt:lpstr>Exercise 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3</cp:revision>
  <dcterms:created xsi:type="dcterms:W3CDTF">2025-10-18T19:26:33Z</dcterms:created>
  <dcterms:modified xsi:type="dcterms:W3CDTF">2025-10-20T18:26:43Z</dcterms:modified>
</cp:coreProperties>
</file>