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4" r:id="rId17"/>
    <p:sldId id="273" r:id="rId18"/>
    <p:sldId id="275" r:id="rId19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00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FCC0F29-D515-9F91-1C8A-527377FD3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A226E617-05EA-D6A2-5D14-AA0D495476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ar-SA"/>
              <a:t>انقر لتحرير نمط العنوان الفرعي للشكل الرئيسي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7EF3545B-BA29-AD8F-4FAB-12A5953E8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3BF6-8B07-4675-99DF-69125EB78FF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E2510E0-0A36-F3E4-E6A0-8312C263F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F41A9810-8CF7-C185-5746-E31021B7E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7C37-7C57-4BCD-9DA5-F0F591ACA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2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E9D1143-F4AA-1C02-3930-89E2138DB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D7DD9403-B367-AC67-BF22-9CB5B34F6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CEC20312-183E-C826-D043-C2F03DE47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3BF6-8B07-4675-99DF-69125EB78FF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7653BA1D-0BAA-305C-DF7F-F9E918F4A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CB2C3F41-DE78-DFF9-B150-F4C2399DD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7C37-7C57-4BCD-9DA5-F0F591ACA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48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>
            <a:extLst>
              <a:ext uri="{FF2B5EF4-FFF2-40B4-BE49-F238E27FC236}">
                <a16:creationId xmlns:a16="http://schemas.microsoft.com/office/drawing/2014/main" id="{7CF1488A-2154-6086-85B9-D49573B563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عنوان العمودي 2">
            <a:extLst>
              <a:ext uri="{FF2B5EF4-FFF2-40B4-BE49-F238E27FC236}">
                <a16:creationId xmlns:a16="http://schemas.microsoft.com/office/drawing/2014/main" id="{B7CBD156-5A79-3C0B-5EEC-B9FA67338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2236322E-25B6-7078-4793-D2956177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3BF6-8B07-4675-99DF-69125EB78FF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A748BCDE-971C-537E-FA41-BB581B66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D0F49F6A-26EB-7AF9-3D73-92FB2EE9D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7C37-7C57-4BCD-9DA5-F0F591ACA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37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703F758-32AA-AD9B-7E58-562AB598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F049EDCF-F7D4-F506-F616-3967B2B10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1F215453-D018-8E92-F134-A8C4A7FC0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3BF6-8B07-4675-99DF-69125EB78FF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09E90233-F2E1-B2DF-690A-AF05BEDC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EEFF1965-A953-BAB0-4864-73254022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7C37-7C57-4BCD-9DA5-F0F591ACA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3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6408468-80B9-0C31-8601-E6D8463CA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A0F555EE-4578-AFBA-5A78-C16E12211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90572AE5-2EA5-09FA-CD3E-EFB52753B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3BF6-8B07-4675-99DF-69125EB78FF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DAEBFEF1-24F7-0030-B6EB-47D7E0158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229AABCB-6603-DBA0-B49D-F287A9A23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7C37-7C57-4BCD-9DA5-F0F591ACA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2BC1558-FA96-C2C6-7593-CFC86BEC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8F363022-6BB6-5DFA-7300-BC621895D0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40CB6BC6-1B48-D10A-C34D-4E0511B23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8A685C1E-436D-2216-A3FF-5128AC275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3BF6-8B07-4675-99DF-69125EB78FF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A3B273A7-A72A-2602-DD4F-05DBA38B0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2770B1E9-7828-5E6F-6FD6-71E80B147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7C37-7C57-4BCD-9DA5-F0F591ACA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64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DBBE1FF-803C-B429-495B-C08794689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3A9EA88E-C754-DCC8-21D5-854AE9CAC4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4" name="عنصر نائب للمحتوى 3">
            <a:extLst>
              <a:ext uri="{FF2B5EF4-FFF2-40B4-BE49-F238E27FC236}">
                <a16:creationId xmlns:a16="http://schemas.microsoft.com/office/drawing/2014/main" id="{F94CC046-8977-BFBB-F243-FC16156E9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5" name="عنصر نائب للنص 4">
            <a:extLst>
              <a:ext uri="{FF2B5EF4-FFF2-40B4-BE49-F238E27FC236}">
                <a16:creationId xmlns:a16="http://schemas.microsoft.com/office/drawing/2014/main" id="{763A0A68-8BC6-B2BA-3E35-7770A6E3C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6" name="عنصر نائب للمحتوى 5">
            <a:extLst>
              <a:ext uri="{FF2B5EF4-FFF2-40B4-BE49-F238E27FC236}">
                <a16:creationId xmlns:a16="http://schemas.microsoft.com/office/drawing/2014/main" id="{AE20FE7B-6478-8C9D-4EC9-0183F26E7D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7" name="عنصر نائب للتاريخ 6">
            <a:extLst>
              <a:ext uri="{FF2B5EF4-FFF2-40B4-BE49-F238E27FC236}">
                <a16:creationId xmlns:a16="http://schemas.microsoft.com/office/drawing/2014/main" id="{7C49F7A1-8B4A-1CD6-99B9-1EF4EE5D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3BF6-8B07-4675-99DF-69125EB78FF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8" name="عنصر نائب للتذييل 7">
            <a:extLst>
              <a:ext uri="{FF2B5EF4-FFF2-40B4-BE49-F238E27FC236}">
                <a16:creationId xmlns:a16="http://schemas.microsoft.com/office/drawing/2014/main" id="{24ED3158-6172-E1EA-F951-D6CD2F5C3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عنصر نائب لرقم الشريحة 8">
            <a:extLst>
              <a:ext uri="{FF2B5EF4-FFF2-40B4-BE49-F238E27FC236}">
                <a16:creationId xmlns:a16="http://schemas.microsoft.com/office/drawing/2014/main" id="{BB53CAE0-41A9-44BA-1F89-EADD3F18C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7C37-7C57-4BCD-9DA5-F0F591ACA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4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ACDBABB-7C76-9201-8839-19F87EED7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تاريخ 2">
            <a:extLst>
              <a:ext uri="{FF2B5EF4-FFF2-40B4-BE49-F238E27FC236}">
                <a16:creationId xmlns:a16="http://schemas.microsoft.com/office/drawing/2014/main" id="{430F11C6-BA45-130B-8466-90BD5CE38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3BF6-8B07-4675-99DF-69125EB78FF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عنصر نائب للتذييل 3">
            <a:extLst>
              <a:ext uri="{FF2B5EF4-FFF2-40B4-BE49-F238E27FC236}">
                <a16:creationId xmlns:a16="http://schemas.microsoft.com/office/drawing/2014/main" id="{1C55E27A-22D2-CA65-EE70-15CD28FD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عنصر نائب لرقم الشريحة 4">
            <a:extLst>
              <a:ext uri="{FF2B5EF4-FFF2-40B4-BE49-F238E27FC236}">
                <a16:creationId xmlns:a16="http://schemas.microsoft.com/office/drawing/2014/main" id="{3A8C03EC-9193-02D7-4D8A-30002F6D7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7C37-7C57-4BCD-9DA5-F0F591ACA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54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>
            <a:extLst>
              <a:ext uri="{FF2B5EF4-FFF2-40B4-BE49-F238E27FC236}">
                <a16:creationId xmlns:a16="http://schemas.microsoft.com/office/drawing/2014/main" id="{BB27A5CB-9BC2-AAFD-1AED-FFFC56443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3BF6-8B07-4675-99DF-69125EB78FF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3" name="عنصر نائب للتذييل 2">
            <a:extLst>
              <a:ext uri="{FF2B5EF4-FFF2-40B4-BE49-F238E27FC236}">
                <a16:creationId xmlns:a16="http://schemas.microsoft.com/office/drawing/2014/main" id="{8D8223CE-DCEB-BEBC-0AFF-6588FD73F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عنصر نائب لرقم الشريحة 3">
            <a:extLst>
              <a:ext uri="{FF2B5EF4-FFF2-40B4-BE49-F238E27FC236}">
                <a16:creationId xmlns:a16="http://schemas.microsoft.com/office/drawing/2014/main" id="{1B48DE43-A458-8CF8-B9F9-A2692A5D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7C37-7C57-4BCD-9DA5-F0F591ACA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8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A4EE796-F51A-F633-6301-970D63B35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3F1E99F2-4FAF-9E59-14A6-75D9759FA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D304F54E-2D18-8C85-AC11-1A0A867A3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E56F11E8-F627-EAB9-97CA-BC8C5AE6E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3BF6-8B07-4675-99DF-69125EB78FF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FB31FEF4-D2A1-6B8A-B54B-FD8D8708C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C32B2B1F-4421-860E-876D-1382079CA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7C37-7C57-4BCD-9DA5-F0F591ACA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309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مع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D6FFA8F-42CE-CD8D-CD1C-702025D2F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صورة 2">
            <a:extLst>
              <a:ext uri="{FF2B5EF4-FFF2-40B4-BE49-F238E27FC236}">
                <a16:creationId xmlns:a16="http://schemas.microsoft.com/office/drawing/2014/main" id="{93C55EFF-6A48-0D86-2325-C046440AD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عنصر نائب للنص 3">
            <a:extLst>
              <a:ext uri="{FF2B5EF4-FFF2-40B4-BE49-F238E27FC236}">
                <a16:creationId xmlns:a16="http://schemas.microsoft.com/office/drawing/2014/main" id="{7BF83E4F-ED74-7589-9A1D-E01ABA999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ar-SA"/>
              <a:t>انقر لتحرير أنماط نص الشكل الرئيسي</a:t>
            </a:r>
          </a:p>
        </p:txBody>
      </p:sp>
      <p:sp>
        <p:nvSpPr>
          <p:cNvPr id="5" name="عنصر نائب للتاريخ 4">
            <a:extLst>
              <a:ext uri="{FF2B5EF4-FFF2-40B4-BE49-F238E27FC236}">
                <a16:creationId xmlns:a16="http://schemas.microsoft.com/office/drawing/2014/main" id="{4688103F-BB14-82C3-654C-1098A3598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13BF6-8B07-4675-99DF-69125EB78FF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عنصر نائب للتذييل 5">
            <a:extLst>
              <a:ext uri="{FF2B5EF4-FFF2-40B4-BE49-F238E27FC236}">
                <a16:creationId xmlns:a16="http://schemas.microsoft.com/office/drawing/2014/main" id="{B6804478-C9C4-038C-E10F-233DC6C5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عنصر نائب لرقم الشريحة 6">
            <a:extLst>
              <a:ext uri="{FF2B5EF4-FFF2-40B4-BE49-F238E27FC236}">
                <a16:creationId xmlns:a16="http://schemas.microsoft.com/office/drawing/2014/main" id="{1FFCF3FE-66C7-A805-603B-4CC70B98D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37C37-7C57-4BCD-9DA5-F0F591ACA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4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>
            <a:extLst>
              <a:ext uri="{FF2B5EF4-FFF2-40B4-BE49-F238E27FC236}">
                <a16:creationId xmlns:a16="http://schemas.microsoft.com/office/drawing/2014/main" id="{37176767-D86A-F84D-F875-23D27CD56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/>
              <a:t>انقر لتحرير نمط عنوان الشكل الرئيسي</a:t>
            </a:r>
            <a:endParaRPr lang="en-US"/>
          </a:p>
        </p:txBody>
      </p:sp>
      <p:sp>
        <p:nvSpPr>
          <p:cNvPr id="3" name="عنصر نائب للنص 2">
            <a:extLst>
              <a:ext uri="{FF2B5EF4-FFF2-40B4-BE49-F238E27FC236}">
                <a16:creationId xmlns:a16="http://schemas.microsoft.com/office/drawing/2014/main" id="{5359B222-4A02-D445-B0C1-DEA3FCB47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/>
              <a:t>انقر لتحرير أنماط نص الشكل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>
            <a:extLst>
              <a:ext uri="{FF2B5EF4-FFF2-40B4-BE49-F238E27FC236}">
                <a16:creationId xmlns:a16="http://schemas.microsoft.com/office/drawing/2014/main" id="{5E1FE3AB-6046-240C-269D-8458EAF380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513BF6-8B07-4675-99DF-69125EB78FF3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عنصر نائب للتذييل 4">
            <a:extLst>
              <a:ext uri="{FF2B5EF4-FFF2-40B4-BE49-F238E27FC236}">
                <a16:creationId xmlns:a16="http://schemas.microsoft.com/office/drawing/2014/main" id="{245E61D1-26C3-6AA5-4455-DDF839046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عنصر نائب لرقم الشريحة 5">
            <a:extLst>
              <a:ext uri="{FF2B5EF4-FFF2-40B4-BE49-F238E27FC236}">
                <a16:creationId xmlns:a16="http://schemas.microsoft.com/office/drawing/2014/main" id="{66DAD850-196F-2918-5E82-6DA9051DF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37C37-7C57-4BCD-9DA5-F0F591ACAC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975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F29F65D-75A5-737C-E1C6-8575C53AE2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Logic gates</a:t>
            </a:r>
          </a:p>
        </p:txBody>
      </p:sp>
      <p:sp>
        <p:nvSpPr>
          <p:cNvPr id="3" name="عنوان فرعي 2">
            <a:extLst>
              <a:ext uri="{FF2B5EF4-FFF2-40B4-BE49-F238E27FC236}">
                <a16:creationId xmlns:a16="http://schemas.microsoft.com/office/drawing/2014/main" id="{E28BAED0-3D26-5177-8400-EAB849CFC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Lecture 3</a:t>
            </a:r>
          </a:p>
          <a:p>
            <a:r>
              <a:rPr lang="en-US" dirty="0"/>
              <a:t>Prepared by : </a:t>
            </a:r>
            <a:r>
              <a:rPr lang="en-US" dirty="0" err="1"/>
              <a:t>Eng.Amani</a:t>
            </a:r>
            <a:r>
              <a:rPr lang="en-US" dirty="0"/>
              <a:t> Safwat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807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55825-2A9F-62AF-44D8-39DB47BD9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صورة 6">
            <a:extLst>
              <a:ext uri="{FF2B5EF4-FFF2-40B4-BE49-F238E27FC236}">
                <a16:creationId xmlns:a16="http://schemas.microsoft.com/office/drawing/2014/main" id="{7D188962-5A22-A5C6-B64C-CE3AD9B68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32714" y="3104065"/>
            <a:ext cx="2106194" cy="1188535"/>
          </a:xfrm>
          <a:prstGeom prst="rect">
            <a:avLst/>
          </a:prstGeom>
        </p:spPr>
      </p:pic>
      <p:sp>
        <p:nvSpPr>
          <p:cNvPr id="8" name="مربع نص 7">
            <a:extLst>
              <a:ext uri="{FF2B5EF4-FFF2-40B4-BE49-F238E27FC236}">
                <a16:creationId xmlns:a16="http://schemas.microsoft.com/office/drawing/2014/main" id="{6CA236A6-54C7-ED98-69F9-D2CCBCA74797}"/>
              </a:ext>
            </a:extLst>
          </p:cNvPr>
          <p:cNvSpPr txBox="1"/>
          <p:nvPr/>
        </p:nvSpPr>
        <p:spPr>
          <a:xfrm>
            <a:off x="8442960" y="2734733"/>
            <a:ext cx="96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CC"/>
                </a:solidFill>
              </a:rPr>
              <a:t>Symbol</a:t>
            </a:r>
          </a:p>
        </p:txBody>
      </p:sp>
      <p:sp>
        <p:nvSpPr>
          <p:cNvPr id="9" name="مربع نص 8">
            <a:extLst>
              <a:ext uri="{FF2B5EF4-FFF2-40B4-BE49-F238E27FC236}">
                <a16:creationId xmlns:a16="http://schemas.microsoft.com/office/drawing/2014/main" id="{806C792B-8DD7-B822-0D70-209D6B3D4391}"/>
              </a:ext>
            </a:extLst>
          </p:cNvPr>
          <p:cNvSpPr txBox="1"/>
          <p:nvPr/>
        </p:nvSpPr>
        <p:spPr>
          <a:xfrm>
            <a:off x="4743979" y="5443199"/>
            <a:ext cx="298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CC"/>
                </a:solidFill>
              </a:rPr>
              <a:t>Equation</a:t>
            </a:r>
            <a:r>
              <a:rPr lang="en-US" dirty="0"/>
              <a:t> :</a:t>
            </a:r>
            <a:r>
              <a:rPr lang="en-US" b="1" dirty="0"/>
              <a:t>Y=A    B</a:t>
            </a:r>
            <a:endParaRPr lang="en-US" dirty="0">
              <a:effectLst/>
            </a:endParaRPr>
          </a:p>
        </p:txBody>
      </p:sp>
      <p:graphicFrame>
        <p:nvGraphicFramePr>
          <p:cNvPr id="11" name="جدول 5">
            <a:extLst>
              <a:ext uri="{FF2B5EF4-FFF2-40B4-BE49-F238E27FC236}">
                <a16:creationId xmlns:a16="http://schemas.microsoft.com/office/drawing/2014/main" id="{25C7F9CB-9503-5999-C916-61E045FA71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7005034"/>
              </p:ext>
            </p:extLst>
          </p:nvPr>
        </p:nvGraphicFramePr>
        <p:xfrm>
          <a:off x="2273774" y="2910031"/>
          <a:ext cx="3183465" cy="1859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1155">
                  <a:extLst>
                    <a:ext uri="{9D8B030D-6E8A-4147-A177-3AD203B41FA5}">
                      <a16:colId xmlns:a16="http://schemas.microsoft.com/office/drawing/2014/main" val="396309943"/>
                    </a:ext>
                  </a:extLst>
                </a:gridCol>
                <a:gridCol w="1061155">
                  <a:extLst>
                    <a:ext uri="{9D8B030D-6E8A-4147-A177-3AD203B41FA5}">
                      <a16:colId xmlns:a16="http://schemas.microsoft.com/office/drawing/2014/main" val="2971354874"/>
                    </a:ext>
                  </a:extLst>
                </a:gridCol>
                <a:gridCol w="1061155">
                  <a:extLst>
                    <a:ext uri="{9D8B030D-6E8A-4147-A177-3AD203B41FA5}">
                      <a16:colId xmlns:a16="http://schemas.microsoft.com/office/drawing/2014/main" val="3264312042"/>
                    </a:ext>
                  </a:extLst>
                </a:gridCol>
              </a:tblGrid>
              <a:tr h="27436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CC"/>
                          </a:solidFill>
                        </a:rPr>
                        <a:t>Truth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446578"/>
                  </a:ext>
                </a:extLst>
              </a:tr>
              <a:tr h="24942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191742"/>
                  </a:ext>
                </a:extLst>
              </a:tr>
              <a:tr h="2494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864755"/>
                  </a:ext>
                </a:extLst>
              </a:tr>
              <a:tr h="2494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229543"/>
                  </a:ext>
                </a:extLst>
              </a:tr>
              <a:tr h="2494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65802"/>
                  </a:ext>
                </a:extLst>
              </a:tr>
              <a:tr h="2494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761034"/>
                  </a:ext>
                </a:extLst>
              </a:tr>
            </a:tbl>
          </a:graphicData>
        </a:graphic>
      </p:graphicFrame>
      <p:sp>
        <p:nvSpPr>
          <p:cNvPr id="13" name="مخطط انسيابي: أو 12">
            <a:extLst>
              <a:ext uri="{FF2B5EF4-FFF2-40B4-BE49-F238E27FC236}">
                <a16:creationId xmlns:a16="http://schemas.microsoft.com/office/drawing/2014/main" id="{9362F328-F28E-FF0D-1377-A202637FC476}"/>
              </a:ext>
            </a:extLst>
          </p:cNvPr>
          <p:cNvSpPr/>
          <p:nvPr/>
        </p:nvSpPr>
        <p:spPr>
          <a:xfrm>
            <a:off x="6758094" y="5560132"/>
            <a:ext cx="160867" cy="135466"/>
          </a:xfrm>
          <a:prstGeom prst="flowChartOr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عنوان 1">
            <a:extLst>
              <a:ext uri="{FF2B5EF4-FFF2-40B4-BE49-F238E27FC236}">
                <a16:creationId xmlns:a16="http://schemas.microsoft.com/office/drawing/2014/main" id="{37E83353-AF63-EF4E-7C44-F76A33EBE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 algn="ctr" rt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dirty="0"/>
              <a:t>XOR Gate </a:t>
            </a:r>
            <a:endParaRPr lang="ar-SA" altLang="en-US" dirty="0"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DCB86D35-833F-6D32-F43A-5E08E377AF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6240" y="1622364"/>
            <a:ext cx="8412480" cy="71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>
              <a:buNone/>
            </a:pPr>
            <a:r>
              <a:rPr lang="en-US" sz="1800" dirty="0"/>
              <a:t>Outputs 1 only when inputs are different</a:t>
            </a:r>
          </a:p>
          <a:p>
            <a:pPr marL="0" indent="0" algn="l">
              <a:buNone/>
            </a:pPr>
            <a:r>
              <a:rPr lang="en-US" sz="1800" dirty="0"/>
              <a:t>Used in adder and comparator circuits</a:t>
            </a:r>
          </a:p>
        </p:txBody>
      </p:sp>
    </p:spTree>
    <p:extLst>
      <p:ext uri="{BB962C8B-B14F-4D97-AF65-F5344CB8AC3E}">
        <p14:creationId xmlns:p14="http://schemas.microsoft.com/office/powerpoint/2010/main" val="1243222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B20D8-5939-8E94-7D7F-C84849D38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صورة 9">
            <a:extLst>
              <a:ext uri="{FF2B5EF4-FFF2-40B4-BE49-F238E27FC236}">
                <a16:creationId xmlns:a16="http://schemas.microsoft.com/office/drawing/2014/main" id="{5AAA1A56-EDD4-5D14-BDEC-FA74C41E6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09194" y="3254140"/>
            <a:ext cx="2106194" cy="1169545"/>
          </a:xfrm>
          <a:prstGeom prst="rect">
            <a:avLst/>
          </a:prstGeom>
        </p:spPr>
      </p:pic>
      <p:sp>
        <p:nvSpPr>
          <p:cNvPr id="12" name="مربع نص 11">
            <a:extLst>
              <a:ext uri="{FF2B5EF4-FFF2-40B4-BE49-F238E27FC236}">
                <a16:creationId xmlns:a16="http://schemas.microsoft.com/office/drawing/2014/main" id="{9A17FD8D-42BF-1506-895D-DFFC1D8FD1CE}"/>
              </a:ext>
            </a:extLst>
          </p:cNvPr>
          <p:cNvSpPr txBox="1"/>
          <p:nvPr/>
        </p:nvSpPr>
        <p:spPr>
          <a:xfrm>
            <a:off x="8219440" y="2795693"/>
            <a:ext cx="96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CC"/>
                </a:solidFill>
              </a:rPr>
              <a:t>Symbol</a:t>
            </a:r>
          </a:p>
        </p:txBody>
      </p:sp>
      <p:sp>
        <p:nvSpPr>
          <p:cNvPr id="14" name="مربع نص 13">
            <a:extLst>
              <a:ext uri="{FF2B5EF4-FFF2-40B4-BE49-F238E27FC236}">
                <a16:creationId xmlns:a16="http://schemas.microsoft.com/office/drawing/2014/main" id="{94D3908E-B7D9-E4CA-B403-D70BE40B9260}"/>
              </a:ext>
            </a:extLst>
          </p:cNvPr>
          <p:cNvSpPr txBox="1"/>
          <p:nvPr/>
        </p:nvSpPr>
        <p:spPr>
          <a:xfrm>
            <a:off x="4520459" y="5504159"/>
            <a:ext cx="298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CC"/>
                </a:solidFill>
              </a:rPr>
              <a:t>Equation</a:t>
            </a:r>
            <a:r>
              <a:rPr lang="en-US" dirty="0"/>
              <a:t> :</a:t>
            </a:r>
            <a:r>
              <a:rPr lang="en-US" b="1" dirty="0"/>
              <a:t>Y=A    B</a:t>
            </a:r>
            <a:endParaRPr lang="en-US" dirty="0">
              <a:effectLst/>
            </a:endParaRPr>
          </a:p>
        </p:txBody>
      </p:sp>
      <p:graphicFrame>
        <p:nvGraphicFramePr>
          <p:cNvPr id="15" name="جدول 5">
            <a:extLst>
              <a:ext uri="{FF2B5EF4-FFF2-40B4-BE49-F238E27FC236}">
                <a16:creationId xmlns:a16="http://schemas.microsoft.com/office/drawing/2014/main" id="{6091AF43-8D00-3B57-F83D-19CA8F86ED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859588"/>
              </p:ext>
            </p:extLst>
          </p:nvPr>
        </p:nvGraphicFramePr>
        <p:xfrm>
          <a:off x="2050254" y="2970991"/>
          <a:ext cx="3183465" cy="1859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1155">
                  <a:extLst>
                    <a:ext uri="{9D8B030D-6E8A-4147-A177-3AD203B41FA5}">
                      <a16:colId xmlns:a16="http://schemas.microsoft.com/office/drawing/2014/main" val="396309943"/>
                    </a:ext>
                  </a:extLst>
                </a:gridCol>
                <a:gridCol w="1061155">
                  <a:extLst>
                    <a:ext uri="{9D8B030D-6E8A-4147-A177-3AD203B41FA5}">
                      <a16:colId xmlns:a16="http://schemas.microsoft.com/office/drawing/2014/main" val="2971354874"/>
                    </a:ext>
                  </a:extLst>
                </a:gridCol>
                <a:gridCol w="1061155">
                  <a:extLst>
                    <a:ext uri="{9D8B030D-6E8A-4147-A177-3AD203B41FA5}">
                      <a16:colId xmlns:a16="http://schemas.microsoft.com/office/drawing/2014/main" val="3264312042"/>
                    </a:ext>
                  </a:extLst>
                </a:gridCol>
              </a:tblGrid>
              <a:tr h="27436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CC"/>
                          </a:solidFill>
                        </a:rPr>
                        <a:t>Truth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446578"/>
                  </a:ext>
                </a:extLst>
              </a:tr>
              <a:tr h="24942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191742"/>
                  </a:ext>
                </a:extLst>
              </a:tr>
              <a:tr h="2494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864755"/>
                  </a:ext>
                </a:extLst>
              </a:tr>
              <a:tr h="2494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229543"/>
                  </a:ext>
                </a:extLst>
              </a:tr>
              <a:tr h="2494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65802"/>
                  </a:ext>
                </a:extLst>
              </a:tr>
              <a:tr h="2494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761034"/>
                  </a:ext>
                </a:extLst>
              </a:tr>
            </a:tbl>
          </a:graphicData>
        </a:graphic>
      </p:graphicFrame>
      <p:sp>
        <p:nvSpPr>
          <p:cNvPr id="16" name="مخطط انسيابي: أو 15">
            <a:extLst>
              <a:ext uri="{FF2B5EF4-FFF2-40B4-BE49-F238E27FC236}">
                <a16:creationId xmlns:a16="http://schemas.microsoft.com/office/drawing/2014/main" id="{0652C942-76EF-B9C0-26A1-B3419549B084}"/>
              </a:ext>
            </a:extLst>
          </p:cNvPr>
          <p:cNvSpPr/>
          <p:nvPr/>
        </p:nvSpPr>
        <p:spPr>
          <a:xfrm>
            <a:off x="6534574" y="5621092"/>
            <a:ext cx="160867" cy="135466"/>
          </a:xfrm>
          <a:prstGeom prst="flowChartOr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رابط مستقيم 16">
            <a:extLst>
              <a:ext uri="{FF2B5EF4-FFF2-40B4-BE49-F238E27FC236}">
                <a16:creationId xmlns:a16="http://schemas.microsoft.com/office/drawing/2014/main" id="{653B6A50-5D43-93F9-73EB-D18C9AC13667}"/>
              </a:ext>
            </a:extLst>
          </p:cNvPr>
          <p:cNvCxnSpPr>
            <a:cxnSpLocks/>
          </p:cNvCxnSpPr>
          <p:nvPr/>
        </p:nvCxnSpPr>
        <p:spPr>
          <a:xfrm>
            <a:off x="6374765" y="5545930"/>
            <a:ext cx="4804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عنوان 1">
            <a:extLst>
              <a:ext uri="{FF2B5EF4-FFF2-40B4-BE49-F238E27FC236}">
                <a16:creationId xmlns:a16="http://schemas.microsoft.com/office/drawing/2014/main" id="{0545C4BB-5DC3-6D57-6DA8-6360FAFD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800" y="389656"/>
            <a:ext cx="10515600" cy="1325563"/>
          </a:xfrm>
        </p:spPr>
        <p:txBody>
          <a:bodyPr/>
          <a:lstStyle/>
          <a:p>
            <a:pPr lvl="0" algn="ctr" rt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dirty="0"/>
              <a:t>XNOR Gate </a:t>
            </a:r>
            <a:endParaRPr lang="ar-SA" altLang="en-US" dirty="0"/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B86CACB7-A7B3-B451-F5FB-092CA541EB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6240" y="1622364"/>
            <a:ext cx="8412480" cy="71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>
              <a:buNone/>
            </a:pPr>
            <a:r>
              <a:rPr lang="en-US" sz="1800" dirty="0"/>
              <a:t>Outputs 1 only when inputs are the same</a:t>
            </a:r>
          </a:p>
          <a:p>
            <a:pPr marL="0" indent="0" algn="l">
              <a:buNone/>
            </a:pPr>
            <a:r>
              <a:rPr lang="en-US" sz="1800" dirty="0"/>
              <a:t>Used in equality comparator circuits</a:t>
            </a:r>
          </a:p>
        </p:txBody>
      </p:sp>
    </p:spTree>
    <p:extLst>
      <p:ext uri="{BB962C8B-B14F-4D97-AF65-F5344CB8AC3E}">
        <p14:creationId xmlns:p14="http://schemas.microsoft.com/office/powerpoint/2010/main" val="2470123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2F04F-07F2-79DE-754F-275EC1022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مربع نص 4">
            <a:extLst>
              <a:ext uri="{FF2B5EF4-FFF2-40B4-BE49-F238E27FC236}">
                <a16:creationId xmlns:a16="http://schemas.microsoft.com/office/drawing/2014/main" id="{E099E752-4BDB-1B36-44E5-86E7FDFF03AA}"/>
              </a:ext>
            </a:extLst>
          </p:cNvPr>
          <p:cNvSpPr txBox="1"/>
          <p:nvPr/>
        </p:nvSpPr>
        <p:spPr>
          <a:xfrm>
            <a:off x="3048000" y="2563614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Universal Gates</a:t>
            </a:r>
          </a:p>
        </p:txBody>
      </p:sp>
    </p:spTree>
    <p:extLst>
      <p:ext uri="{BB962C8B-B14F-4D97-AF65-F5344CB8AC3E}">
        <p14:creationId xmlns:p14="http://schemas.microsoft.com/office/powerpoint/2010/main" val="1878889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8A1D1-142E-6EA8-A522-95755CEB1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id="{AE423C38-259C-9CE7-7BAB-CB8542A34888}"/>
              </a:ext>
            </a:extLst>
          </p:cNvPr>
          <p:cNvSpPr txBox="1"/>
          <p:nvPr/>
        </p:nvSpPr>
        <p:spPr>
          <a:xfrm>
            <a:off x="589280" y="205863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/>
              <a:t>NOT using NAND:</a:t>
            </a:r>
          </a:p>
          <a:p>
            <a:pPr algn="l"/>
            <a:r>
              <a:rPr lang="en-US" dirty="0"/>
              <a:t>Y = (A · A)′ → gives the same output as NOT.</a:t>
            </a:r>
          </a:p>
          <a:p>
            <a:pPr algn="l"/>
            <a:endParaRPr lang="en-US" dirty="0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1D4888A1-57E2-3FE0-F8FA-3FD689CEC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451" y="3429000"/>
            <a:ext cx="3245017" cy="1263715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5702694B-2BCB-7CB3-37ED-03BFE735B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9811" y="3536955"/>
            <a:ext cx="3245017" cy="1047804"/>
          </a:xfrm>
          <a:prstGeom prst="rect">
            <a:avLst/>
          </a:prstGeom>
        </p:spPr>
      </p:pic>
      <p:sp>
        <p:nvSpPr>
          <p:cNvPr id="9" name="عنوان 1">
            <a:extLst>
              <a:ext uri="{FF2B5EF4-FFF2-40B4-BE49-F238E27FC236}">
                <a16:creationId xmlns:a16="http://schemas.microsoft.com/office/drawing/2014/main" id="{2D9D34DA-5336-8DBA-A9B1-1A9FBC407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800" y="389656"/>
            <a:ext cx="10515600" cy="1325563"/>
          </a:xfrm>
        </p:spPr>
        <p:txBody>
          <a:bodyPr/>
          <a:lstStyle/>
          <a:p>
            <a:pPr lvl="0" algn="ctr" rt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dirty="0"/>
              <a:t>NAND Gate </a:t>
            </a:r>
            <a:endParaRPr lang="ar-SA" altLang="en-US" dirty="0"/>
          </a:p>
        </p:txBody>
      </p:sp>
    </p:spTree>
    <p:extLst>
      <p:ext uri="{BB962C8B-B14F-4D97-AF65-F5344CB8AC3E}">
        <p14:creationId xmlns:p14="http://schemas.microsoft.com/office/powerpoint/2010/main" val="544197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E19E4-5F4A-478C-109F-24F528E29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id="{C6FBD3C4-3DF7-33F2-ED36-460694D79E64}"/>
              </a:ext>
            </a:extLst>
          </p:cNvPr>
          <p:cNvSpPr txBox="1"/>
          <p:nvPr/>
        </p:nvSpPr>
        <p:spPr>
          <a:xfrm>
            <a:off x="701040" y="1951672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AND using NAND:</a:t>
            </a:r>
          </a:p>
          <a:p>
            <a:pPr algn="l"/>
            <a:r>
              <a:rPr lang="en-US" dirty="0"/>
              <a:t>Y = ((A · B)′)′ → We use two NAND gates.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126ABA38-61AF-B1CC-35A7-FFB4EDCE4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040" y="3256280"/>
            <a:ext cx="3886400" cy="2067560"/>
          </a:xfrm>
          <a:prstGeom prst="rect">
            <a:avLst/>
          </a:prstGeom>
        </p:spPr>
      </p:pic>
      <p:sp>
        <p:nvSpPr>
          <p:cNvPr id="5" name="عنوان 1">
            <a:extLst>
              <a:ext uri="{FF2B5EF4-FFF2-40B4-BE49-F238E27FC236}">
                <a16:creationId xmlns:a16="http://schemas.microsoft.com/office/drawing/2014/main" id="{DB3A85D0-AAB9-B452-01C5-D7FFB5E11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800" y="389656"/>
            <a:ext cx="10515600" cy="1325563"/>
          </a:xfrm>
        </p:spPr>
        <p:txBody>
          <a:bodyPr/>
          <a:lstStyle/>
          <a:p>
            <a:pPr lvl="0" algn="ctr" rt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dirty="0"/>
              <a:t>NAND Gate </a:t>
            </a:r>
            <a:endParaRPr lang="ar-SA" altLang="en-US" dirty="0"/>
          </a:p>
        </p:txBody>
      </p:sp>
    </p:spTree>
    <p:extLst>
      <p:ext uri="{BB962C8B-B14F-4D97-AF65-F5344CB8AC3E}">
        <p14:creationId xmlns:p14="http://schemas.microsoft.com/office/powerpoint/2010/main" val="3923570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5AD07-8BCC-E79B-FB13-59E5B9ECC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id="{59AE6706-9448-0098-C0B3-83367DE04B46}"/>
              </a:ext>
            </a:extLst>
          </p:cNvPr>
          <p:cNvSpPr txBox="1"/>
          <p:nvPr/>
        </p:nvSpPr>
        <p:spPr>
          <a:xfrm>
            <a:off x="863600" y="1845439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OR using NAND:</a:t>
            </a:r>
          </a:p>
          <a:p>
            <a:pPr algn="l"/>
            <a:r>
              <a:rPr lang="en-US" dirty="0"/>
              <a:t>Y = ((A′) · (B′))′ → We use three NAND gates.</a:t>
            </a:r>
          </a:p>
          <a:p>
            <a:pPr algn="l"/>
            <a:endParaRPr lang="en-US" dirty="0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75CF6474-0798-059B-DA9D-6AE90DF14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7162" y="3429000"/>
            <a:ext cx="4388076" cy="2125389"/>
          </a:xfrm>
          <a:prstGeom prst="rect">
            <a:avLst/>
          </a:prstGeom>
        </p:spPr>
      </p:pic>
      <p:sp>
        <p:nvSpPr>
          <p:cNvPr id="5" name="عنوان 1">
            <a:extLst>
              <a:ext uri="{FF2B5EF4-FFF2-40B4-BE49-F238E27FC236}">
                <a16:creationId xmlns:a16="http://schemas.microsoft.com/office/drawing/2014/main" id="{B4B9F9EA-1B9E-AB46-5458-D531162AB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800" y="389656"/>
            <a:ext cx="10515600" cy="1325563"/>
          </a:xfrm>
        </p:spPr>
        <p:txBody>
          <a:bodyPr/>
          <a:lstStyle/>
          <a:p>
            <a:pPr lvl="0" algn="ctr" rt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dirty="0"/>
              <a:t>NAND Gate </a:t>
            </a:r>
            <a:endParaRPr lang="ar-SA" altLang="en-US" dirty="0"/>
          </a:p>
        </p:txBody>
      </p:sp>
    </p:spTree>
    <p:extLst>
      <p:ext uri="{BB962C8B-B14F-4D97-AF65-F5344CB8AC3E}">
        <p14:creationId xmlns:p14="http://schemas.microsoft.com/office/powerpoint/2010/main" val="2919713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5493E6-F326-AE6A-E7F2-4963A3D79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id="{CADF36EA-7376-C785-D48D-B30DFE0DCFCF}"/>
              </a:ext>
            </a:extLst>
          </p:cNvPr>
          <p:cNvSpPr txBox="1"/>
          <p:nvPr/>
        </p:nvSpPr>
        <p:spPr>
          <a:xfrm>
            <a:off x="863600" y="184543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NOT using NOR:</a:t>
            </a:r>
          </a:p>
          <a:p>
            <a:pPr algn="l" rtl="0"/>
            <a:r>
              <a:rPr lang="en-US" dirty="0"/>
              <a:t>Y = (A + A)′ → Same result as NOT</a:t>
            </a:r>
          </a:p>
        </p:txBody>
      </p:sp>
      <p:sp>
        <p:nvSpPr>
          <p:cNvPr id="5" name="عنوان 1">
            <a:extLst>
              <a:ext uri="{FF2B5EF4-FFF2-40B4-BE49-F238E27FC236}">
                <a16:creationId xmlns:a16="http://schemas.microsoft.com/office/drawing/2014/main" id="{B2D65E62-F099-62AE-43C5-294D8875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800" y="389656"/>
            <a:ext cx="10515600" cy="1325563"/>
          </a:xfrm>
        </p:spPr>
        <p:txBody>
          <a:bodyPr/>
          <a:lstStyle/>
          <a:p>
            <a:pPr lvl="0" algn="ctr" rt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dirty="0"/>
              <a:t>NOR Gate </a:t>
            </a:r>
            <a:endParaRPr lang="ar-SA" altLang="en-US" dirty="0"/>
          </a:p>
        </p:txBody>
      </p:sp>
      <p:pic>
        <p:nvPicPr>
          <p:cNvPr id="6" name="صورة 5">
            <a:extLst>
              <a:ext uri="{FF2B5EF4-FFF2-40B4-BE49-F238E27FC236}">
                <a16:creationId xmlns:a16="http://schemas.microsoft.com/office/drawing/2014/main" id="{A06B9BC7-22C5-3B26-B981-4F689611F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415" y="3185070"/>
            <a:ext cx="2844946" cy="1181161"/>
          </a:xfrm>
          <a:prstGeom prst="rect">
            <a:avLst/>
          </a:prstGeom>
        </p:spPr>
      </p:pic>
      <p:pic>
        <p:nvPicPr>
          <p:cNvPr id="8" name="صورة 7">
            <a:extLst>
              <a:ext uri="{FF2B5EF4-FFF2-40B4-BE49-F238E27FC236}">
                <a16:creationId xmlns:a16="http://schemas.microsoft.com/office/drawing/2014/main" id="{1D02B918-CFBA-AC8C-E628-05C81751BB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525" y="3106353"/>
            <a:ext cx="2711589" cy="133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57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DF800-376D-3D38-848D-7D251C496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id="{9356D3F0-90A3-8582-AF06-81FE6C9E9267}"/>
              </a:ext>
            </a:extLst>
          </p:cNvPr>
          <p:cNvSpPr txBox="1"/>
          <p:nvPr/>
        </p:nvSpPr>
        <p:spPr>
          <a:xfrm>
            <a:off x="863600" y="184543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OR using NOR:</a:t>
            </a:r>
          </a:p>
          <a:p>
            <a:pPr algn="l" rtl="0"/>
            <a:r>
              <a:rPr lang="en-US" dirty="0"/>
              <a:t>Y = ((A + B)′)′ → We use two NOR gates</a:t>
            </a:r>
          </a:p>
        </p:txBody>
      </p:sp>
      <p:sp>
        <p:nvSpPr>
          <p:cNvPr id="5" name="عنوان 1">
            <a:extLst>
              <a:ext uri="{FF2B5EF4-FFF2-40B4-BE49-F238E27FC236}">
                <a16:creationId xmlns:a16="http://schemas.microsoft.com/office/drawing/2014/main" id="{549EDAEA-72D8-C6DD-362A-0A2F1BEA7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800" y="389656"/>
            <a:ext cx="10515600" cy="1325563"/>
          </a:xfrm>
        </p:spPr>
        <p:txBody>
          <a:bodyPr/>
          <a:lstStyle/>
          <a:p>
            <a:pPr lvl="0" algn="ctr" rt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dirty="0"/>
              <a:t>NOR Gate </a:t>
            </a:r>
            <a:endParaRPr lang="ar-SA" altLang="en-US" dirty="0"/>
          </a:p>
        </p:txBody>
      </p:sp>
      <p:pic>
        <p:nvPicPr>
          <p:cNvPr id="10" name="صورة 9">
            <a:extLst>
              <a:ext uri="{FF2B5EF4-FFF2-40B4-BE49-F238E27FC236}">
                <a16:creationId xmlns:a16="http://schemas.microsoft.com/office/drawing/2014/main" id="{4EAB3D67-5AA8-A071-A2A6-4A8388739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3003502"/>
            <a:ext cx="5283200" cy="213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65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C459A-490A-CE31-4B85-B0B2353F3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مربع نص 2">
            <a:extLst>
              <a:ext uri="{FF2B5EF4-FFF2-40B4-BE49-F238E27FC236}">
                <a16:creationId xmlns:a16="http://schemas.microsoft.com/office/drawing/2014/main" id="{84F81BBF-251F-F09C-E9EB-647A4C8371A5}"/>
              </a:ext>
            </a:extLst>
          </p:cNvPr>
          <p:cNvSpPr txBox="1"/>
          <p:nvPr/>
        </p:nvSpPr>
        <p:spPr>
          <a:xfrm>
            <a:off x="863600" y="184543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/>
            <a:r>
              <a:rPr lang="en-US" dirty="0"/>
              <a:t>AND using NOR:</a:t>
            </a:r>
          </a:p>
          <a:p>
            <a:pPr algn="l" rtl="0"/>
            <a:r>
              <a:rPr lang="en-US" dirty="0"/>
              <a:t>Y = ((A′) + (B′))′ → We use three NOR gates</a:t>
            </a:r>
          </a:p>
        </p:txBody>
      </p:sp>
      <p:sp>
        <p:nvSpPr>
          <p:cNvPr id="5" name="عنوان 1">
            <a:extLst>
              <a:ext uri="{FF2B5EF4-FFF2-40B4-BE49-F238E27FC236}">
                <a16:creationId xmlns:a16="http://schemas.microsoft.com/office/drawing/2014/main" id="{4CBBDB6A-BD4F-47C3-1610-7E1E9C576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3800" y="389656"/>
            <a:ext cx="10515600" cy="1325563"/>
          </a:xfrm>
        </p:spPr>
        <p:txBody>
          <a:bodyPr/>
          <a:lstStyle/>
          <a:p>
            <a:pPr lvl="0" algn="ctr" rt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dirty="0"/>
              <a:t>NOR Gate </a:t>
            </a:r>
            <a:endParaRPr lang="ar-SA" altLang="en-US" dirty="0"/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0FEA4603-F7E0-9FC0-24AE-A12F96027F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678" y="3003499"/>
            <a:ext cx="4724643" cy="196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273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CCA703E-214E-BCDB-B2A3-52934E0F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Logic Gates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07E5117A-6CFA-E0C2-5B24-99513A8D9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br>
              <a:rPr lang="en-US" dirty="0"/>
            </a:br>
            <a:r>
              <a:rPr lang="en-US" dirty="0"/>
              <a:t>Logic gates are electronic circuits used to perform logical operations on binary signals (0 and 1).</a:t>
            </a:r>
            <a:endParaRPr lang="ar-SA" dirty="0"/>
          </a:p>
          <a:p>
            <a:pPr marL="0" indent="0" algn="l">
              <a:buNone/>
            </a:pPr>
            <a:br>
              <a:rPr lang="en-US" dirty="0"/>
            </a:br>
            <a:r>
              <a:rPr lang="en-US" dirty="0"/>
              <a:t>They are the basic building blocks of digital circuits such as computers, processors, and embedded systems.</a:t>
            </a:r>
          </a:p>
        </p:txBody>
      </p:sp>
    </p:spTree>
    <p:extLst>
      <p:ext uri="{BB962C8B-B14F-4D97-AF65-F5344CB8AC3E}">
        <p14:creationId xmlns:p14="http://schemas.microsoft.com/office/powerpoint/2010/main" val="70388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EE740-6A8E-8078-FBCA-BEA01DE9E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8AD87913-EDDB-058C-312C-D7349AC5D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We Use Logic Gates</a:t>
            </a:r>
          </a:p>
        </p:txBody>
      </p:sp>
      <p:sp>
        <p:nvSpPr>
          <p:cNvPr id="3" name="عنصر نائب للمحتوى 2">
            <a:extLst>
              <a:ext uri="{FF2B5EF4-FFF2-40B4-BE49-F238E27FC236}">
                <a16:creationId xmlns:a16="http://schemas.microsoft.com/office/drawing/2014/main" id="{E965582D-C4E9-0EB7-17DA-339613290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br>
              <a:rPr lang="en-US" dirty="0"/>
            </a:br>
            <a:r>
              <a:rPr lang="en-US" dirty="0"/>
              <a:t>We use logic gates to control the flow of signals within digital systems and to perform logical and arithmetic operations such as addition, comparison, and data storage.</a:t>
            </a:r>
            <a:br>
              <a:rPr lang="en-US" dirty="0"/>
            </a:br>
            <a:r>
              <a:rPr lang="en-US" dirty="0"/>
              <a:t>They form the foundation of all digital systems</a:t>
            </a:r>
          </a:p>
        </p:txBody>
      </p:sp>
    </p:spTree>
    <p:extLst>
      <p:ext uri="{BB962C8B-B14F-4D97-AF65-F5344CB8AC3E}">
        <p14:creationId xmlns:p14="http://schemas.microsoft.com/office/powerpoint/2010/main" val="2526813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B0A41-7759-8437-F143-F2E2DC693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621287CE-0305-BD82-EA71-E62A947CD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Logic Gates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B061B8F-0D4E-9291-8BE4-87C83ADFD7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6240" y="2431634"/>
            <a:ext cx="841248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(Basic Gates):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AND Gate </a:t>
            </a:r>
            <a:endParaRPr kumimoji="0" lang="ar-S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OR Gate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NOT Gate </a:t>
            </a:r>
            <a:endParaRPr kumimoji="0" lang="ar-S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(Universal Gates):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NAND Gate</a:t>
            </a:r>
            <a:endParaRPr kumimoji="0" lang="ar-S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NOR Gate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(Special Gates):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XOR Gate (Exclusive OR)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XNOR Gate (Exclusive NOR 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1497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9DE06-EB5F-2D7D-37F1-6EBEAB7F4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755DB81F-AEB2-31FD-E313-AC586421E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rt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dirty="0"/>
              <a:t>AND Gate </a:t>
            </a:r>
            <a:endParaRPr lang="ar-SA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0695C0D-EC5E-1681-924B-5F4B0DAA06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5393" y="1690688"/>
            <a:ext cx="841248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/>
              <a:t>Outputs 1 only if all inputs are 1</a:t>
            </a:r>
          </a:p>
          <a:p>
            <a:pPr marL="0" lv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/>
              <a:t>Used when all conditions must be true</a:t>
            </a:r>
            <a:endParaRPr lang="ar-SA" sz="1800" dirty="0"/>
          </a:p>
          <a:p>
            <a:pPr marL="0" lv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E7037AC1-4723-A84D-EED0-905C1E1C0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956" y="1912614"/>
            <a:ext cx="2734057" cy="1686160"/>
          </a:xfrm>
          <a:prstGeom prst="rect">
            <a:avLst/>
          </a:prstGeom>
        </p:spPr>
      </p:pic>
      <p:sp>
        <p:nvSpPr>
          <p:cNvPr id="4" name="مربع نص 3">
            <a:extLst>
              <a:ext uri="{FF2B5EF4-FFF2-40B4-BE49-F238E27FC236}">
                <a16:creationId xmlns:a16="http://schemas.microsoft.com/office/drawing/2014/main" id="{A2181AAB-9548-DCF3-27A4-FE9DA92A8033}"/>
              </a:ext>
            </a:extLst>
          </p:cNvPr>
          <p:cNvSpPr txBox="1"/>
          <p:nvPr/>
        </p:nvSpPr>
        <p:spPr>
          <a:xfrm>
            <a:off x="9366697" y="1658784"/>
            <a:ext cx="96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CC"/>
                </a:solidFill>
              </a:rPr>
              <a:t>Symbol</a:t>
            </a:r>
          </a:p>
        </p:txBody>
      </p:sp>
      <p:graphicFrame>
        <p:nvGraphicFramePr>
          <p:cNvPr id="6" name="جدول 5">
            <a:extLst>
              <a:ext uri="{FF2B5EF4-FFF2-40B4-BE49-F238E27FC236}">
                <a16:creationId xmlns:a16="http://schemas.microsoft.com/office/drawing/2014/main" id="{689850C2-B885-D06F-20C6-F88C3A9F3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453171"/>
              </p:ext>
            </p:extLst>
          </p:nvPr>
        </p:nvGraphicFramePr>
        <p:xfrm>
          <a:off x="526580" y="2984347"/>
          <a:ext cx="3183465" cy="1859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1155">
                  <a:extLst>
                    <a:ext uri="{9D8B030D-6E8A-4147-A177-3AD203B41FA5}">
                      <a16:colId xmlns:a16="http://schemas.microsoft.com/office/drawing/2014/main" val="396309943"/>
                    </a:ext>
                  </a:extLst>
                </a:gridCol>
                <a:gridCol w="1061155">
                  <a:extLst>
                    <a:ext uri="{9D8B030D-6E8A-4147-A177-3AD203B41FA5}">
                      <a16:colId xmlns:a16="http://schemas.microsoft.com/office/drawing/2014/main" val="2971354874"/>
                    </a:ext>
                  </a:extLst>
                </a:gridCol>
                <a:gridCol w="1061155">
                  <a:extLst>
                    <a:ext uri="{9D8B030D-6E8A-4147-A177-3AD203B41FA5}">
                      <a16:colId xmlns:a16="http://schemas.microsoft.com/office/drawing/2014/main" val="3264312042"/>
                    </a:ext>
                  </a:extLst>
                </a:gridCol>
              </a:tblGrid>
              <a:tr h="27436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CC"/>
                          </a:solidFill>
                        </a:rPr>
                        <a:t>Truth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446578"/>
                  </a:ext>
                </a:extLst>
              </a:tr>
              <a:tr h="24942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191742"/>
                  </a:ext>
                </a:extLst>
              </a:tr>
              <a:tr h="2494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864755"/>
                  </a:ext>
                </a:extLst>
              </a:tr>
              <a:tr h="2494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229543"/>
                  </a:ext>
                </a:extLst>
              </a:tr>
              <a:tr h="2494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65802"/>
                  </a:ext>
                </a:extLst>
              </a:tr>
              <a:tr h="2494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761034"/>
                  </a:ext>
                </a:extLst>
              </a:tr>
            </a:tbl>
          </a:graphicData>
        </a:graphic>
      </p:graphicFrame>
      <p:sp>
        <p:nvSpPr>
          <p:cNvPr id="7" name="مربع نص 6">
            <a:extLst>
              <a:ext uri="{FF2B5EF4-FFF2-40B4-BE49-F238E27FC236}">
                <a16:creationId xmlns:a16="http://schemas.microsoft.com/office/drawing/2014/main" id="{2CF7E3EB-09E6-6029-0D02-90E7B7B22EB7}"/>
              </a:ext>
            </a:extLst>
          </p:cNvPr>
          <p:cNvSpPr txBox="1"/>
          <p:nvPr/>
        </p:nvSpPr>
        <p:spPr>
          <a:xfrm>
            <a:off x="4601633" y="3967368"/>
            <a:ext cx="298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CC"/>
                </a:solidFill>
              </a:rPr>
              <a:t>Equation</a:t>
            </a:r>
            <a:r>
              <a:rPr lang="en-US" dirty="0"/>
              <a:t> :</a:t>
            </a:r>
            <a:r>
              <a:rPr lang="en-US" b="1" dirty="0"/>
              <a:t>Y= AB OR Y=A.B</a:t>
            </a:r>
          </a:p>
        </p:txBody>
      </p:sp>
    </p:spTree>
    <p:extLst>
      <p:ext uri="{BB962C8B-B14F-4D97-AF65-F5344CB8AC3E}">
        <p14:creationId xmlns:p14="http://schemas.microsoft.com/office/powerpoint/2010/main" val="1485636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A42B4-FC31-8C6C-459D-CDE1B0D94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BA19004-AFD5-FDC9-C956-03FB8A0ED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rt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dirty="0"/>
              <a:t>OR Gate </a:t>
            </a:r>
            <a:endParaRPr lang="ar-SA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80B36D5-BEA1-86A9-4FFD-C0DBB74933C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6240" y="1520285"/>
            <a:ext cx="841248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/>
              <a:t>Outputs 1 if at least one input is 1</a:t>
            </a:r>
          </a:p>
          <a:p>
            <a:pPr mar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/>
              <a:t>Used when only one condition needs to be true.</a:t>
            </a:r>
          </a:p>
          <a:p>
            <a:pPr marL="0" lvl="0" indent="0" algn="l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" name="مربع نص 3">
            <a:extLst>
              <a:ext uri="{FF2B5EF4-FFF2-40B4-BE49-F238E27FC236}">
                <a16:creationId xmlns:a16="http://schemas.microsoft.com/office/drawing/2014/main" id="{9DC7049A-8F4F-9D68-E6D0-BC50497DD19A}"/>
              </a:ext>
            </a:extLst>
          </p:cNvPr>
          <p:cNvSpPr txBox="1"/>
          <p:nvPr/>
        </p:nvSpPr>
        <p:spPr>
          <a:xfrm>
            <a:off x="9366697" y="1658784"/>
            <a:ext cx="96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CC"/>
                </a:solidFill>
              </a:rPr>
              <a:t>Symbol</a:t>
            </a:r>
          </a:p>
        </p:txBody>
      </p:sp>
      <p:sp>
        <p:nvSpPr>
          <p:cNvPr id="7" name="مربع نص 6">
            <a:extLst>
              <a:ext uri="{FF2B5EF4-FFF2-40B4-BE49-F238E27FC236}">
                <a16:creationId xmlns:a16="http://schemas.microsoft.com/office/drawing/2014/main" id="{C3AB0836-8A94-3C9E-272D-E871BB4B67F1}"/>
              </a:ext>
            </a:extLst>
          </p:cNvPr>
          <p:cNvSpPr txBox="1"/>
          <p:nvPr/>
        </p:nvSpPr>
        <p:spPr>
          <a:xfrm>
            <a:off x="4754033" y="3729321"/>
            <a:ext cx="298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CC"/>
                </a:solidFill>
              </a:rPr>
              <a:t>Equation</a:t>
            </a:r>
            <a:r>
              <a:rPr lang="en-US" dirty="0"/>
              <a:t> :</a:t>
            </a:r>
            <a:r>
              <a:rPr lang="en-US" b="1" dirty="0"/>
              <a:t>Y=A+B</a:t>
            </a:r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204D2B1A-215A-ED23-316D-FA35C34A5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1956" y="2127561"/>
            <a:ext cx="2734057" cy="1471213"/>
          </a:xfrm>
          <a:prstGeom prst="rect">
            <a:avLst/>
          </a:prstGeom>
        </p:spPr>
      </p:pic>
      <p:graphicFrame>
        <p:nvGraphicFramePr>
          <p:cNvPr id="10" name="جدول 5">
            <a:extLst>
              <a:ext uri="{FF2B5EF4-FFF2-40B4-BE49-F238E27FC236}">
                <a16:creationId xmlns:a16="http://schemas.microsoft.com/office/drawing/2014/main" id="{698013E6-979F-00B6-6A45-D7AC9BDFA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8224246"/>
              </p:ext>
            </p:extLst>
          </p:nvPr>
        </p:nvGraphicFramePr>
        <p:xfrm>
          <a:off x="526580" y="2984347"/>
          <a:ext cx="3183465" cy="1859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1155">
                  <a:extLst>
                    <a:ext uri="{9D8B030D-6E8A-4147-A177-3AD203B41FA5}">
                      <a16:colId xmlns:a16="http://schemas.microsoft.com/office/drawing/2014/main" val="396309943"/>
                    </a:ext>
                  </a:extLst>
                </a:gridCol>
                <a:gridCol w="1061155">
                  <a:extLst>
                    <a:ext uri="{9D8B030D-6E8A-4147-A177-3AD203B41FA5}">
                      <a16:colId xmlns:a16="http://schemas.microsoft.com/office/drawing/2014/main" val="2971354874"/>
                    </a:ext>
                  </a:extLst>
                </a:gridCol>
                <a:gridCol w="1061155">
                  <a:extLst>
                    <a:ext uri="{9D8B030D-6E8A-4147-A177-3AD203B41FA5}">
                      <a16:colId xmlns:a16="http://schemas.microsoft.com/office/drawing/2014/main" val="3264312042"/>
                    </a:ext>
                  </a:extLst>
                </a:gridCol>
              </a:tblGrid>
              <a:tr h="27436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CC"/>
                          </a:solidFill>
                        </a:rPr>
                        <a:t>Truth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446578"/>
                  </a:ext>
                </a:extLst>
              </a:tr>
              <a:tr h="24942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191742"/>
                  </a:ext>
                </a:extLst>
              </a:tr>
              <a:tr h="2494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864755"/>
                  </a:ext>
                </a:extLst>
              </a:tr>
              <a:tr h="2494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229543"/>
                  </a:ext>
                </a:extLst>
              </a:tr>
              <a:tr h="2494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65802"/>
                  </a:ext>
                </a:extLst>
              </a:tr>
              <a:tr h="2494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7610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338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58864-2DFF-E4DD-654F-25D91BB84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49540D57-E3BD-D901-6113-006EB7F5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rt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dirty="0"/>
              <a:t>NOT Gate </a:t>
            </a:r>
            <a:endParaRPr lang="ar-SA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ADD04F-9869-33C9-C454-AFF018DEE0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6240" y="1622364"/>
            <a:ext cx="8412480" cy="71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>
              <a:buNone/>
            </a:pPr>
            <a:r>
              <a:rPr lang="en-US" sz="1800" dirty="0"/>
              <a:t>Inverts the input; if input is 1, output is 0</a:t>
            </a:r>
          </a:p>
          <a:p>
            <a:pPr marL="0" indent="0" algn="l">
              <a:buNone/>
            </a:pPr>
            <a:r>
              <a:rPr lang="en-US" sz="1800" dirty="0"/>
              <a:t>Used to reverse logical states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6" name="جدول 5">
            <a:extLst>
              <a:ext uri="{FF2B5EF4-FFF2-40B4-BE49-F238E27FC236}">
                <a16:creationId xmlns:a16="http://schemas.microsoft.com/office/drawing/2014/main" id="{47750FBF-CE7C-1B61-057C-7CA1670F47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68818"/>
              </p:ext>
            </p:extLst>
          </p:nvPr>
        </p:nvGraphicFramePr>
        <p:xfrm>
          <a:off x="1416076" y="2944984"/>
          <a:ext cx="2122310" cy="1249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1155">
                  <a:extLst>
                    <a:ext uri="{9D8B030D-6E8A-4147-A177-3AD203B41FA5}">
                      <a16:colId xmlns:a16="http://schemas.microsoft.com/office/drawing/2014/main" val="396309943"/>
                    </a:ext>
                  </a:extLst>
                </a:gridCol>
                <a:gridCol w="1061155">
                  <a:extLst>
                    <a:ext uri="{9D8B030D-6E8A-4147-A177-3AD203B41FA5}">
                      <a16:colId xmlns:a16="http://schemas.microsoft.com/office/drawing/2014/main" val="3264312042"/>
                    </a:ext>
                  </a:extLst>
                </a:gridCol>
              </a:tblGrid>
              <a:tr h="243017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CC"/>
                          </a:solidFill>
                        </a:rPr>
                        <a:t>Truth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446578"/>
                  </a:ext>
                </a:extLst>
              </a:tr>
              <a:tr h="24942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191742"/>
                  </a:ext>
                </a:extLst>
              </a:tr>
              <a:tr h="2494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864755"/>
                  </a:ext>
                </a:extLst>
              </a:tr>
              <a:tr h="2494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229543"/>
                  </a:ext>
                </a:extLst>
              </a:tr>
            </a:tbl>
          </a:graphicData>
        </a:graphic>
      </p:graphicFrame>
      <p:pic>
        <p:nvPicPr>
          <p:cNvPr id="8" name="صورة 7">
            <a:extLst>
              <a:ext uri="{FF2B5EF4-FFF2-40B4-BE49-F238E27FC236}">
                <a16:creationId xmlns:a16="http://schemas.microsoft.com/office/drawing/2014/main" id="{DBAFC80C-0A62-E891-3FF4-66B4125570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38687" y="2971985"/>
            <a:ext cx="2535906" cy="1471213"/>
          </a:xfrm>
          <a:prstGeom prst="rect">
            <a:avLst/>
          </a:prstGeom>
        </p:spPr>
      </p:pic>
      <p:sp>
        <p:nvSpPr>
          <p:cNvPr id="11" name="مربع نص 10">
            <a:extLst>
              <a:ext uri="{FF2B5EF4-FFF2-40B4-BE49-F238E27FC236}">
                <a16:creationId xmlns:a16="http://schemas.microsoft.com/office/drawing/2014/main" id="{796A484B-5D48-6F0A-AC93-461EF5EBD971}"/>
              </a:ext>
            </a:extLst>
          </p:cNvPr>
          <p:cNvSpPr txBox="1"/>
          <p:nvPr/>
        </p:nvSpPr>
        <p:spPr>
          <a:xfrm>
            <a:off x="7406640" y="2602653"/>
            <a:ext cx="96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CC"/>
                </a:solidFill>
              </a:rPr>
              <a:t>Symbol</a:t>
            </a:r>
          </a:p>
        </p:txBody>
      </p:sp>
      <p:sp>
        <p:nvSpPr>
          <p:cNvPr id="12" name="مربع نص 11">
            <a:extLst>
              <a:ext uri="{FF2B5EF4-FFF2-40B4-BE49-F238E27FC236}">
                <a16:creationId xmlns:a16="http://schemas.microsoft.com/office/drawing/2014/main" id="{1617E263-DD4B-C9C9-D32A-613595BB749C}"/>
              </a:ext>
            </a:extLst>
          </p:cNvPr>
          <p:cNvSpPr txBox="1"/>
          <p:nvPr/>
        </p:nvSpPr>
        <p:spPr>
          <a:xfrm>
            <a:off x="3707659" y="5311119"/>
            <a:ext cx="298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CC"/>
                </a:solidFill>
              </a:rPr>
              <a:t>Equation</a:t>
            </a:r>
            <a:r>
              <a:rPr lang="en-US" dirty="0"/>
              <a:t> :</a:t>
            </a:r>
            <a:r>
              <a:rPr lang="en-US" b="1" dirty="0"/>
              <a:t>Y=A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794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40C7D-7082-C1BB-8AAA-59825797B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9B4C4CF2-2C7E-4F5D-40F1-15FD4DB1D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rt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dirty="0"/>
              <a:t>NAND Gate </a:t>
            </a:r>
            <a:endParaRPr lang="ar-SA" alt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1B73DDE-B014-EAA9-2F1A-94CB80769D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6240" y="1433595"/>
            <a:ext cx="8412480" cy="109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>
              <a:buNone/>
            </a:pPr>
            <a:r>
              <a:rPr lang="en-US" sz="1800" dirty="0"/>
              <a:t>The output is 0 only if all inputs are 1 (inverse of AND).</a:t>
            </a:r>
          </a:p>
          <a:p>
            <a:pPr marL="0" indent="0" algn="l">
              <a:buNone/>
            </a:pPr>
            <a:r>
              <a:rPr lang="en-US" sz="1800" dirty="0"/>
              <a:t>Used as a universal gate to build any logic circuit.</a:t>
            </a:r>
          </a:p>
          <a:p>
            <a:pPr marL="0" indent="0" algn="l">
              <a:buNone/>
            </a:pPr>
            <a:endParaRPr lang="en-US" sz="1800" dirty="0"/>
          </a:p>
        </p:txBody>
      </p:sp>
      <p:sp>
        <p:nvSpPr>
          <p:cNvPr id="11" name="مربع نص 10">
            <a:extLst>
              <a:ext uri="{FF2B5EF4-FFF2-40B4-BE49-F238E27FC236}">
                <a16:creationId xmlns:a16="http://schemas.microsoft.com/office/drawing/2014/main" id="{3D48FCD3-D685-9C2E-9F5A-E2F3C20D5041}"/>
              </a:ext>
            </a:extLst>
          </p:cNvPr>
          <p:cNvSpPr txBox="1"/>
          <p:nvPr/>
        </p:nvSpPr>
        <p:spPr>
          <a:xfrm>
            <a:off x="7406640" y="2602653"/>
            <a:ext cx="96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CC"/>
                </a:solidFill>
              </a:rPr>
              <a:t>Symbol</a:t>
            </a:r>
          </a:p>
        </p:txBody>
      </p:sp>
      <p:pic>
        <p:nvPicPr>
          <p:cNvPr id="9" name="صورة 8">
            <a:extLst>
              <a:ext uri="{FF2B5EF4-FFF2-40B4-BE49-F238E27FC236}">
                <a16:creationId xmlns:a16="http://schemas.microsoft.com/office/drawing/2014/main" id="{5ED3E7A6-8E7A-AE41-A663-8BEC51C5B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44453" y="3246482"/>
            <a:ext cx="2535906" cy="1124553"/>
          </a:xfrm>
          <a:prstGeom prst="rect">
            <a:avLst/>
          </a:prstGeom>
        </p:spPr>
      </p:pic>
      <p:sp>
        <p:nvSpPr>
          <p:cNvPr id="13" name="مربع نص 12">
            <a:extLst>
              <a:ext uri="{FF2B5EF4-FFF2-40B4-BE49-F238E27FC236}">
                <a16:creationId xmlns:a16="http://schemas.microsoft.com/office/drawing/2014/main" id="{DB2DA6A6-F057-228F-B2DC-46A50779E84F}"/>
              </a:ext>
            </a:extLst>
          </p:cNvPr>
          <p:cNvSpPr txBox="1"/>
          <p:nvPr/>
        </p:nvSpPr>
        <p:spPr>
          <a:xfrm>
            <a:off x="5008139" y="4961282"/>
            <a:ext cx="298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CC"/>
                </a:solidFill>
              </a:rPr>
              <a:t>Equation</a:t>
            </a:r>
            <a:r>
              <a:rPr lang="en-US" dirty="0"/>
              <a:t> :</a:t>
            </a:r>
            <a:r>
              <a:rPr lang="en-US" b="1" dirty="0"/>
              <a:t>Y=AB</a:t>
            </a:r>
            <a:endParaRPr lang="en-US" dirty="0">
              <a:effectLst/>
            </a:endParaRPr>
          </a:p>
        </p:txBody>
      </p:sp>
      <p:graphicFrame>
        <p:nvGraphicFramePr>
          <p:cNvPr id="14" name="جدول 5">
            <a:extLst>
              <a:ext uri="{FF2B5EF4-FFF2-40B4-BE49-F238E27FC236}">
                <a16:creationId xmlns:a16="http://schemas.microsoft.com/office/drawing/2014/main" id="{B84E4A14-D1F2-6E4E-5A18-7847CC82A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144076"/>
              </p:ext>
            </p:extLst>
          </p:nvPr>
        </p:nvGraphicFramePr>
        <p:xfrm>
          <a:off x="1336408" y="2759158"/>
          <a:ext cx="3183465" cy="1859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1155">
                  <a:extLst>
                    <a:ext uri="{9D8B030D-6E8A-4147-A177-3AD203B41FA5}">
                      <a16:colId xmlns:a16="http://schemas.microsoft.com/office/drawing/2014/main" val="396309943"/>
                    </a:ext>
                  </a:extLst>
                </a:gridCol>
                <a:gridCol w="1061155">
                  <a:extLst>
                    <a:ext uri="{9D8B030D-6E8A-4147-A177-3AD203B41FA5}">
                      <a16:colId xmlns:a16="http://schemas.microsoft.com/office/drawing/2014/main" val="2971354874"/>
                    </a:ext>
                  </a:extLst>
                </a:gridCol>
                <a:gridCol w="1061155">
                  <a:extLst>
                    <a:ext uri="{9D8B030D-6E8A-4147-A177-3AD203B41FA5}">
                      <a16:colId xmlns:a16="http://schemas.microsoft.com/office/drawing/2014/main" val="3264312042"/>
                    </a:ext>
                  </a:extLst>
                </a:gridCol>
              </a:tblGrid>
              <a:tr h="27436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CC"/>
                          </a:solidFill>
                        </a:rPr>
                        <a:t>Truth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446578"/>
                  </a:ext>
                </a:extLst>
              </a:tr>
              <a:tr h="24942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191742"/>
                  </a:ext>
                </a:extLst>
              </a:tr>
              <a:tr h="2494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864755"/>
                  </a:ext>
                </a:extLst>
              </a:tr>
              <a:tr h="2494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229543"/>
                  </a:ext>
                </a:extLst>
              </a:tr>
              <a:tr h="2494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65802"/>
                  </a:ext>
                </a:extLst>
              </a:tr>
              <a:tr h="2494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761034"/>
                  </a:ext>
                </a:extLst>
              </a:tr>
            </a:tbl>
          </a:graphicData>
        </a:graphic>
      </p:graphicFrame>
      <p:cxnSp>
        <p:nvCxnSpPr>
          <p:cNvPr id="15" name="رابط مستقيم 14">
            <a:extLst>
              <a:ext uri="{FF2B5EF4-FFF2-40B4-BE49-F238E27FC236}">
                <a16:creationId xmlns:a16="http://schemas.microsoft.com/office/drawing/2014/main" id="{B60DDE02-A4E2-67DB-E1C3-3937F8207FC6}"/>
              </a:ext>
            </a:extLst>
          </p:cNvPr>
          <p:cNvCxnSpPr>
            <a:cxnSpLocks/>
          </p:cNvCxnSpPr>
          <p:nvPr/>
        </p:nvCxnSpPr>
        <p:spPr>
          <a:xfrm>
            <a:off x="6946053" y="5017223"/>
            <a:ext cx="29633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138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E7797-1B88-B5AB-8744-11C0286E9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صورة 9">
            <a:extLst>
              <a:ext uri="{FF2B5EF4-FFF2-40B4-BE49-F238E27FC236}">
                <a16:creationId xmlns:a16="http://schemas.microsoft.com/office/drawing/2014/main" id="{58D647C4-1703-872A-E023-993361903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62577" y="3124385"/>
            <a:ext cx="2050289" cy="1124553"/>
          </a:xfrm>
          <a:prstGeom prst="rect">
            <a:avLst/>
          </a:prstGeom>
        </p:spPr>
      </p:pic>
      <p:sp>
        <p:nvSpPr>
          <p:cNvPr id="12" name="مربع نص 11">
            <a:extLst>
              <a:ext uri="{FF2B5EF4-FFF2-40B4-BE49-F238E27FC236}">
                <a16:creationId xmlns:a16="http://schemas.microsoft.com/office/drawing/2014/main" id="{BE4B0A2D-9195-6493-1F37-CC91688F788B}"/>
              </a:ext>
            </a:extLst>
          </p:cNvPr>
          <p:cNvSpPr txBox="1"/>
          <p:nvPr/>
        </p:nvSpPr>
        <p:spPr>
          <a:xfrm>
            <a:off x="9018388" y="2755053"/>
            <a:ext cx="96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CC"/>
                </a:solidFill>
              </a:rPr>
              <a:t>Symbol</a:t>
            </a:r>
          </a:p>
        </p:txBody>
      </p:sp>
      <p:sp>
        <p:nvSpPr>
          <p:cNvPr id="16" name="مربع نص 15">
            <a:extLst>
              <a:ext uri="{FF2B5EF4-FFF2-40B4-BE49-F238E27FC236}">
                <a16:creationId xmlns:a16="http://schemas.microsoft.com/office/drawing/2014/main" id="{3DD09717-C11F-344F-2904-4BE26A9C23CC}"/>
              </a:ext>
            </a:extLst>
          </p:cNvPr>
          <p:cNvSpPr txBox="1"/>
          <p:nvPr/>
        </p:nvSpPr>
        <p:spPr>
          <a:xfrm>
            <a:off x="4683019" y="5613728"/>
            <a:ext cx="2988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CC"/>
                </a:solidFill>
              </a:rPr>
              <a:t>Equation</a:t>
            </a:r>
            <a:r>
              <a:rPr lang="en-US" dirty="0"/>
              <a:t> :</a:t>
            </a:r>
            <a:r>
              <a:rPr lang="en-US" b="1" dirty="0"/>
              <a:t>Y=A+B</a:t>
            </a:r>
            <a:endParaRPr lang="en-US" dirty="0">
              <a:effectLst/>
            </a:endParaRPr>
          </a:p>
        </p:txBody>
      </p:sp>
      <p:cxnSp>
        <p:nvCxnSpPr>
          <p:cNvPr id="17" name="رابط مستقيم 16">
            <a:extLst>
              <a:ext uri="{FF2B5EF4-FFF2-40B4-BE49-F238E27FC236}">
                <a16:creationId xmlns:a16="http://schemas.microsoft.com/office/drawing/2014/main" id="{8824D980-1F1A-8FA4-0778-EF1FE835969D}"/>
              </a:ext>
            </a:extLst>
          </p:cNvPr>
          <p:cNvCxnSpPr>
            <a:cxnSpLocks/>
          </p:cNvCxnSpPr>
          <p:nvPr/>
        </p:nvCxnSpPr>
        <p:spPr>
          <a:xfrm>
            <a:off x="6620933" y="5669669"/>
            <a:ext cx="33866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جدول 5">
            <a:extLst>
              <a:ext uri="{FF2B5EF4-FFF2-40B4-BE49-F238E27FC236}">
                <a16:creationId xmlns:a16="http://schemas.microsoft.com/office/drawing/2014/main" id="{72BC27E8-125B-1231-15E3-2B28D82F2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614537"/>
              </p:ext>
            </p:extLst>
          </p:nvPr>
        </p:nvGraphicFramePr>
        <p:xfrm>
          <a:off x="1206974" y="3031951"/>
          <a:ext cx="3183465" cy="1859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61155">
                  <a:extLst>
                    <a:ext uri="{9D8B030D-6E8A-4147-A177-3AD203B41FA5}">
                      <a16:colId xmlns:a16="http://schemas.microsoft.com/office/drawing/2014/main" val="396309943"/>
                    </a:ext>
                  </a:extLst>
                </a:gridCol>
                <a:gridCol w="1061155">
                  <a:extLst>
                    <a:ext uri="{9D8B030D-6E8A-4147-A177-3AD203B41FA5}">
                      <a16:colId xmlns:a16="http://schemas.microsoft.com/office/drawing/2014/main" val="2971354874"/>
                    </a:ext>
                  </a:extLst>
                </a:gridCol>
                <a:gridCol w="1061155">
                  <a:extLst>
                    <a:ext uri="{9D8B030D-6E8A-4147-A177-3AD203B41FA5}">
                      <a16:colId xmlns:a16="http://schemas.microsoft.com/office/drawing/2014/main" val="3264312042"/>
                    </a:ext>
                  </a:extLst>
                </a:gridCol>
              </a:tblGrid>
              <a:tr h="27436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CC"/>
                          </a:solidFill>
                        </a:rPr>
                        <a:t>Truth Table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6446578"/>
                  </a:ext>
                </a:extLst>
              </a:tr>
              <a:tr h="24942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7191742"/>
                  </a:ext>
                </a:extLst>
              </a:tr>
              <a:tr h="2494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864755"/>
                  </a:ext>
                </a:extLst>
              </a:tr>
              <a:tr h="2494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229543"/>
                  </a:ext>
                </a:extLst>
              </a:tr>
              <a:tr h="2494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4365802"/>
                  </a:ext>
                </a:extLst>
              </a:tr>
              <a:tr h="2494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5761034"/>
                  </a:ext>
                </a:extLst>
              </a:tr>
            </a:tbl>
          </a:graphicData>
        </a:graphic>
      </p:graphicFrame>
      <p:sp>
        <p:nvSpPr>
          <p:cNvPr id="23" name="عنوان 1">
            <a:extLst>
              <a:ext uri="{FF2B5EF4-FFF2-40B4-BE49-F238E27FC236}">
                <a16:creationId xmlns:a16="http://schemas.microsoft.com/office/drawing/2014/main" id="{D28FE1E5-BE26-5F55-49CE-0372DF6C4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lvl="0" algn="ctr" rt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dirty="0"/>
              <a:t>NOR Gate </a:t>
            </a:r>
            <a:endParaRPr lang="ar-SA" altLang="en-US" dirty="0"/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F1A00DF0-CE71-A9A2-CD43-5363E40B2D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6240" y="1622364"/>
            <a:ext cx="8412480" cy="719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l">
              <a:buNone/>
            </a:pPr>
            <a:r>
              <a:rPr lang="en-US" sz="1800" dirty="0"/>
              <a:t>Outputs 1 only when all inputs are 0 (inverse of OR).</a:t>
            </a:r>
          </a:p>
          <a:p>
            <a:pPr marL="0" indent="0" algn="l">
              <a:buNone/>
            </a:pPr>
            <a:r>
              <a:rPr lang="en-US" sz="1800" dirty="0"/>
              <a:t>Used as a universal gate to build any circuit</a:t>
            </a:r>
          </a:p>
        </p:txBody>
      </p:sp>
    </p:spTree>
    <p:extLst>
      <p:ext uri="{BB962C8B-B14F-4D97-AF65-F5344CB8AC3E}">
        <p14:creationId xmlns:p14="http://schemas.microsoft.com/office/powerpoint/2010/main" val="2818906757"/>
      </p:ext>
    </p:extLst>
  </p:cSld>
  <p:clrMapOvr>
    <a:masterClrMapping/>
  </p:clrMapOvr>
</p:sld>
</file>

<file path=ppt/theme/theme1.xml><?xml version="1.0" encoding="utf-8"?>
<a:theme xmlns:a="http://schemas.openxmlformats.org/drawingml/2006/main" name="نسق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562</Words>
  <Application>Microsoft Office PowerPoint</Application>
  <PresentationFormat>شاشة عريضة</PresentationFormat>
  <Paragraphs>178</Paragraphs>
  <Slides>18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نسق Office</vt:lpstr>
      <vt:lpstr>Logic gates</vt:lpstr>
      <vt:lpstr>Logic Gates</vt:lpstr>
      <vt:lpstr>Why We Use Logic Gates</vt:lpstr>
      <vt:lpstr>Types of Logic Gates</vt:lpstr>
      <vt:lpstr>AND Gate </vt:lpstr>
      <vt:lpstr>OR Gate </vt:lpstr>
      <vt:lpstr>NOT Gate </vt:lpstr>
      <vt:lpstr>NAND Gate </vt:lpstr>
      <vt:lpstr>NOR Gate </vt:lpstr>
      <vt:lpstr>XOR Gate </vt:lpstr>
      <vt:lpstr>XNOR Gate </vt:lpstr>
      <vt:lpstr>عرض تقديمي في PowerPoint</vt:lpstr>
      <vt:lpstr>NAND Gate </vt:lpstr>
      <vt:lpstr>NAND Gate </vt:lpstr>
      <vt:lpstr>NAND Gate </vt:lpstr>
      <vt:lpstr>NOR Gate </vt:lpstr>
      <vt:lpstr>NOR Gate </vt:lpstr>
      <vt:lpstr>NOR Gate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Lenovo</dc:creator>
  <cp:lastModifiedBy>Lenovo</cp:lastModifiedBy>
  <cp:revision>2</cp:revision>
  <dcterms:created xsi:type="dcterms:W3CDTF">2025-10-09T09:30:41Z</dcterms:created>
  <dcterms:modified xsi:type="dcterms:W3CDTF">2025-10-09T19:06:27Z</dcterms:modified>
</cp:coreProperties>
</file>