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EDB1D31-712F-DCC6-3DAC-5B9268B77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AF6E6E7-5063-7DB0-CFEA-0B4E607C5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F3E9F16-D79A-CDA4-B8BE-E8CF5735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7BD4449-35CE-2583-9492-8669DA49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690DBC8-25BB-3FF9-03FA-D57051ED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F9BE20-1359-426A-673B-D9EF745E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7D3F7D4-669D-EBC4-84A4-98B9C3E74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3AD3495-7AAA-2C99-ABA7-4B79E274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B293B3A-51BD-D1D5-20B3-924FE8E6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C4A0C19-D48D-EDC9-FB59-0E3AE0E5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58AA77E-5EEB-F22E-6764-E37C34615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93E71AB-3347-73E4-E9AC-2106E97C4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75984ED-E03A-5681-7766-C7C4A85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F8F6474-BEBE-8E85-BB27-9AE291254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FE0338F-CAF8-7542-3283-CE930A83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C3CD24-F836-AF1D-54A6-9C7FFE0B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22317A9-2748-2ACA-C4C1-1F5CFECE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C6C2BBC-C3F3-D0C9-7BE0-1B8E30FE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2B7E17D-3D99-CFEF-CEFD-111A7729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97F159D-7299-E0C7-C25A-4CED5140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5BBC04-DA18-6197-C3F8-D168E428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4D0A8FDA-F43C-D3DB-3C93-5CE21192D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E72A00F-EACF-3DE0-9088-CA9107BF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DD316F3-54A8-6A3C-F69A-650B86DB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4A10430-B5DA-A7F5-548F-A5EA4FEC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7C41BB-8A0B-2481-8540-EB999014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FF29521-BA2C-B9C2-EAB5-DE79ED9D6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9CC059D2-2144-5C86-28E3-BFE5F3D72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A8A1512-A861-2EE8-7874-675EEEF5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49A5561-1C79-FCFC-EC30-0909504D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8E0F231-007D-3E32-AD52-CD80D2A2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C567E7-5C84-5159-990C-0AA086D4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CB27AE0-1553-FA3A-FA25-03A5D73A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3027896-387B-C021-C6DE-45B8DF19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A7D3A859-BDB2-224B-7659-E48E1E5E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6EBF1F3-6266-37DF-E012-6E33C8096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86569793-9012-7277-6BEE-24A47B08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763903F-86B9-3506-4E2C-156D1CCD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27D020A7-D4A4-E96A-6A04-58D2E6EE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80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52A4D33-D4EF-2372-C682-16624BB4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CAA72F81-3526-5CF1-7156-40225050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0E530582-0BF6-1D35-408F-A32E0DBA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B144D4F9-BCD7-8C57-C7C9-890041DA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10373F7F-E3DF-78C2-95D0-77FFB115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DA15989-CAB8-6D1D-83DF-D57E39DF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76B8763A-7FD3-9D2B-F780-C70FEBBF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7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578726D-0F68-B80A-99FC-DB03C8D8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D34151A-48F4-9455-F76E-24C0D3EF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4E6A200-DCD1-A454-37B9-1663C9D96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D344C5B-D7CF-C4CB-0DB4-DE273DBDD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B98C788-8F8B-0E70-0C5B-76426E62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09186CA2-DEFC-3CFA-C91B-1C696EFE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2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E630B1-40C2-FADC-910D-10CA7B37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DB4CF3D-7E3A-2F1F-34A8-702012452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FCB563F-195F-FC3E-3027-017F4B2A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C7089BA7-0AAC-E4EF-5E6B-2D4C44B1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2D18A84-A64F-7CF6-A915-7EADB73E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A9AD73A-9F57-DD1B-8640-FEED5B33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C10D1273-0430-A9AB-BB2D-D684AF6A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F498308-3355-7B86-A9B3-89BE7255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80F6293-DCCC-637F-1C3D-01732330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6307B-2263-4D5B-B0BE-FA362C7CBCD6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09307F7-60A9-76E2-1589-7A70EC0E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01B468E-2E48-D444-139F-3B238C72C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5A8DB-72CC-4AE4-8DB7-FD69AF431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1C32DF-DE1F-9C1A-1672-37787B8D3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Simplification of Logic Functions Using SOP, POS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B2693B8B-299D-A2A8-6E02-D410A4556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  <a:p>
            <a:r>
              <a:rPr lang="en-US" dirty="0"/>
              <a:t>Prepared by : </a:t>
            </a:r>
            <a:r>
              <a:rPr lang="en-US" dirty="0" err="1"/>
              <a:t>Eng.Amani</a:t>
            </a:r>
            <a:r>
              <a:rPr lang="en-US" dirty="0"/>
              <a:t> Safwat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9FBDD-B666-1383-ED64-A22BB23D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6E23447-59B4-E8D4-0FFE-9F336E4FA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6964680" cy="457168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To find SOP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: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We look at the number of one in the result, write the number of variables, and then add negation to the input whose value is zero.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highlight>
                  <a:srgbClr val="C0C0C0"/>
                </a:highlight>
              </a:rPr>
              <a:t>F = A`B`C+A`BC+AB`C`+ABC`</a:t>
            </a:r>
            <a:endParaRPr lang="ar-SA" dirty="0">
              <a:highlight>
                <a:srgbClr val="C0C0C0"/>
              </a:highlight>
            </a:endParaRPr>
          </a:p>
          <a:p>
            <a:pPr marL="0" indent="0" algn="l" rtl="0">
              <a:buNone/>
            </a:pPr>
            <a:endParaRPr lang="ar-SA" dirty="0"/>
          </a:p>
        </p:txBody>
      </p:sp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DF88DB3A-460F-0DD1-270D-882AC144B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0489"/>
              </p:ext>
            </p:extLst>
          </p:nvPr>
        </p:nvGraphicFramePr>
        <p:xfrm>
          <a:off x="8382000" y="1711111"/>
          <a:ext cx="3124200" cy="343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310905592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74388341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20907447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538801262"/>
                    </a:ext>
                  </a:extLst>
                </a:gridCol>
              </a:tblGrid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39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28189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7061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697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8440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77618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62356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096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3359"/>
                  </a:ext>
                </a:extLst>
              </a:tr>
            </a:tbl>
          </a:graphicData>
        </a:graphic>
      </p:graphicFrame>
      <p:sp>
        <p:nvSpPr>
          <p:cNvPr id="8" name="عنوان 1">
            <a:extLst>
              <a:ext uri="{FF2B5EF4-FFF2-40B4-BE49-F238E27FC236}">
                <a16:creationId xmlns:a16="http://schemas.microsoft.com/office/drawing/2014/main" id="{19214685-6765-2544-CC93-B8012A08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55188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9FF20-17F8-6DB6-450F-9534090EC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D3897B7-AEBD-74D3-076E-A28253F3C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6964680" cy="457168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To find POS</a:t>
            </a:r>
            <a:r>
              <a:rPr lang="ar-SA" dirty="0"/>
              <a:t> </a:t>
            </a:r>
            <a:r>
              <a:rPr lang="en-US" dirty="0"/>
              <a:t> </a:t>
            </a:r>
            <a:r>
              <a:rPr lang="ar-SA" dirty="0"/>
              <a:t>: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We look at the zero in the result, write down the number of variables, and then add the negative to the input whose value is one.</a:t>
            </a:r>
            <a:endParaRPr lang="ar-SA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>
                <a:highlight>
                  <a:srgbClr val="C0C0C0"/>
                </a:highlight>
              </a:rPr>
              <a:t>F =</a:t>
            </a:r>
            <a:r>
              <a:rPr lang="ar-SA" dirty="0">
                <a:highlight>
                  <a:srgbClr val="C0C0C0"/>
                </a:highlight>
              </a:rPr>
              <a:t>)</a:t>
            </a:r>
            <a:r>
              <a:rPr lang="en-US" dirty="0">
                <a:highlight>
                  <a:srgbClr val="C0C0C0"/>
                </a:highlight>
              </a:rPr>
              <a:t>A+B+C).(A+B`+C).(A`+B+C`).(A`+B`+C`)</a:t>
            </a:r>
            <a:endParaRPr lang="ar-SA" dirty="0"/>
          </a:p>
        </p:txBody>
      </p:sp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C961B0B2-4BD6-29DB-D3FC-6AFC86A32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512541"/>
              </p:ext>
            </p:extLst>
          </p:nvPr>
        </p:nvGraphicFramePr>
        <p:xfrm>
          <a:off x="8382000" y="1711111"/>
          <a:ext cx="3124200" cy="343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310905592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74388341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20907447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538801262"/>
                    </a:ext>
                  </a:extLst>
                </a:gridCol>
              </a:tblGrid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39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28189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7061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697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8440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77618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62356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096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3359"/>
                  </a:ext>
                </a:extLst>
              </a:tr>
            </a:tbl>
          </a:graphicData>
        </a:graphic>
      </p:graphicFrame>
      <p:sp>
        <p:nvSpPr>
          <p:cNvPr id="8" name="عنوان 1">
            <a:extLst>
              <a:ext uri="{FF2B5EF4-FFF2-40B4-BE49-F238E27FC236}">
                <a16:creationId xmlns:a16="http://schemas.microsoft.com/office/drawing/2014/main" id="{B7B54D8B-8CE7-8036-6E38-F970F95F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82414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7DBBB-4025-F6EA-1B5E-9CD67DAB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3235601-4DB7-E545-8301-57C8C45D5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6964680" cy="457168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Canonical SOP</a:t>
            </a:r>
            <a:r>
              <a:rPr lang="ar-SA" dirty="0"/>
              <a:t>:</a:t>
            </a:r>
            <a:r>
              <a:rPr lang="en-US" dirty="0"/>
              <a:t> </a:t>
            </a:r>
          </a:p>
          <a:p>
            <a:pPr marL="0" indent="0" algn="l" rtl="0">
              <a:buNone/>
            </a:pPr>
            <a:r>
              <a:rPr lang="en-US" dirty="0"/>
              <a:t> 0 0 1   0 1 1    1 0 0   1 1 0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0" indent="0" algn="l" rtl="0">
              <a:buNone/>
            </a:pPr>
            <a:r>
              <a:rPr lang="en-US" dirty="0">
                <a:highlight>
                  <a:srgbClr val="C0C0C0"/>
                </a:highlight>
              </a:rPr>
              <a:t>F </a:t>
            </a:r>
            <a:r>
              <a:rPr lang="en-US" baseline="-25000" dirty="0">
                <a:highlight>
                  <a:srgbClr val="C0C0C0"/>
                </a:highlight>
              </a:rPr>
              <a:t>(A,B,C) = </a:t>
            </a:r>
            <a:r>
              <a:rPr lang="en-US" dirty="0">
                <a:highlight>
                  <a:srgbClr val="C0C0C0"/>
                </a:highlight>
              </a:rPr>
              <a:t>Σ(1,3,4,6) </a:t>
            </a:r>
            <a:endParaRPr lang="ar-SA" dirty="0"/>
          </a:p>
        </p:txBody>
      </p:sp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ABDDB60B-769C-721F-EA26-4CA675ADC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96513"/>
              </p:ext>
            </p:extLst>
          </p:nvPr>
        </p:nvGraphicFramePr>
        <p:xfrm>
          <a:off x="8382000" y="1711111"/>
          <a:ext cx="3124200" cy="343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310905592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74388341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20907447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538801262"/>
                    </a:ext>
                  </a:extLst>
                </a:gridCol>
              </a:tblGrid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39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28189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7061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697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8440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77618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62356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096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3359"/>
                  </a:ext>
                </a:extLst>
              </a:tr>
            </a:tbl>
          </a:graphicData>
        </a:graphic>
      </p:graphicFrame>
      <p:sp>
        <p:nvSpPr>
          <p:cNvPr id="8" name="عنوان 1">
            <a:extLst>
              <a:ext uri="{FF2B5EF4-FFF2-40B4-BE49-F238E27FC236}">
                <a16:creationId xmlns:a16="http://schemas.microsoft.com/office/drawing/2014/main" id="{B1396BD8-4BD5-941D-CE10-F047B4EE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037791E4-8747-19B7-394C-FBF7A103E67F}"/>
              </a:ext>
            </a:extLst>
          </p:cNvPr>
          <p:cNvSpPr txBox="1"/>
          <p:nvPr/>
        </p:nvSpPr>
        <p:spPr>
          <a:xfrm>
            <a:off x="190500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FC42F5DA-7F53-B64E-800F-87B118046156}"/>
              </a:ext>
            </a:extLst>
          </p:cNvPr>
          <p:cNvSpPr txBox="1"/>
          <p:nvPr/>
        </p:nvSpPr>
        <p:spPr>
          <a:xfrm>
            <a:off x="99060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5660495E-3832-B7A2-7900-5A05931FCDCE}"/>
              </a:ext>
            </a:extLst>
          </p:cNvPr>
          <p:cNvSpPr txBox="1"/>
          <p:nvPr/>
        </p:nvSpPr>
        <p:spPr>
          <a:xfrm>
            <a:off x="298958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B1533C4-0368-41FB-D8E2-4C4BE7E9AE99}"/>
              </a:ext>
            </a:extLst>
          </p:cNvPr>
          <p:cNvSpPr txBox="1"/>
          <p:nvPr/>
        </p:nvSpPr>
        <p:spPr>
          <a:xfrm>
            <a:off x="390398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831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B55B-3C08-5053-AE66-4FD11ADC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CFB3EAA0-4521-5577-DFB3-AC63EFAE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6964680" cy="457168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Canonical POS </a:t>
            </a:r>
          </a:p>
          <a:p>
            <a:pPr marL="0" indent="0" algn="l" rtl="0">
              <a:buNone/>
            </a:pPr>
            <a:r>
              <a:rPr lang="en-US" dirty="0"/>
              <a:t> 0 0 0   0 1 0    1 01   1 1 1 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0" indent="0" algn="l" rtl="0">
              <a:buNone/>
            </a:pPr>
            <a:r>
              <a:rPr lang="en-US" dirty="0">
                <a:highlight>
                  <a:srgbClr val="C0C0C0"/>
                </a:highlight>
              </a:rPr>
              <a:t>F </a:t>
            </a:r>
            <a:r>
              <a:rPr lang="en-US" baseline="-25000" dirty="0">
                <a:highlight>
                  <a:srgbClr val="C0C0C0"/>
                </a:highlight>
              </a:rPr>
              <a:t>(A,B,C) = </a:t>
            </a:r>
            <a:r>
              <a:rPr lang="el-GR" dirty="0">
                <a:highlight>
                  <a:srgbClr val="C0C0C0"/>
                </a:highlight>
              </a:rPr>
              <a:t>Π</a:t>
            </a:r>
            <a:r>
              <a:rPr lang="en-US" dirty="0">
                <a:highlight>
                  <a:srgbClr val="C0C0C0"/>
                </a:highlight>
              </a:rPr>
              <a:t>(0,2,5,7) </a:t>
            </a:r>
            <a:endParaRPr lang="ar-SA" dirty="0"/>
          </a:p>
        </p:txBody>
      </p:sp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AECECFA3-BBC0-E208-FADE-7359F3A4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608654"/>
              </p:ext>
            </p:extLst>
          </p:nvPr>
        </p:nvGraphicFramePr>
        <p:xfrm>
          <a:off x="8382000" y="1711111"/>
          <a:ext cx="3124200" cy="343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310905592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74388341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20907447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538801262"/>
                    </a:ext>
                  </a:extLst>
                </a:gridCol>
              </a:tblGrid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39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28189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7061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2697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88440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577618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62356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096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43359"/>
                  </a:ext>
                </a:extLst>
              </a:tr>
            </a:tbl>
          </a:graphicData>
        </a:graphic>
      </p:graphicFrame>
      <p:sp>
        <p:nvSpPr>
          <p:cNvPr id="8" name="عنوان 1">
            <a:extLst>
              <a:ext uri="{FF2B5EF4-FFF2-40B4-BE49-F238E27FC236}">
                <a16:creationId xmlns:a16="http://schemas.microsoft.com/office/drawing/2014/main" id="{279DEFC9-F212-42B3-59DE-416283E2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F2747D1B-839F-5CCD-B812-9AFF3B07EB09}"/>
              </a:ext>
            </a:extLst>
          </p:cNvPr>
          <p:cNvSpPr txBox="1"/>
          <p:nvPr/>
        </p:nvSpPr>
        <p:spPr>
          <a:xfrm>
            <a:off x="190500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63BB4E0A-E9B4-B5A3-64BA-D8F5182941FC}"/>
              </a:ext>
            </a:extLst>
          </p:cNvPr>
          <p:cNvSpPr txBox="1"/>
          <p:nvPr/>
        </p:nvSpPr>
        <p:spPr>
          <a:xfrm>
            <a:off x="99060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</a:t>
            </a: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95C0A62-7CA2-72E4-5898-F3B4455007CE}"/>
              </a:ext>
            </a:extLst>
          </p:cNvPr>
          <p:cNvSpPr txBox="1"/>
          <p:nvPr/>
        </p:nvSpPr>
        <p:spPr>
          <a:xfrm>
            <a:off x="298958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2D8D2A0-F028-06DB-F929-F779AB414B15}"/>
              </a:ext>
            </a:extLst>
          </p:cNvPr>
          <p:cNvSpPr txBox="1"/>
          <p:nvPr/>
        </p:nvSpPr>
        <p:spPr>
          <a:xfrm>
            <a:off x="3903980" y="25916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0581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CB0CC75-B009-8C47-51E4-B0E6DEA7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to Logic Simplification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08C56DD-E855-33F6-4AC8-B0017D42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br>
              <a:rPr lang="en-US" dirty="0"/>
            </a:br>
            <a:r>
              <a:rPr lang="en-US" dirty="0"/>
              <a:t>Logic simplification is the process of reducing a complex logical expression to its simplest form without changing its output. The goals of simplification are:</a:t>
            </a:r>
          </a:p>
          <a:p>
            <a:pPr algn="l" rtl="0"/>
            <a:r>
              <a:rPr lang="en-US" dirty="0"/>
              <a:t>Reduce the number of gates and logic used in circuits.</a:t>
            </a:r>
          </a:p>
          <a:p>
            <a:pPr algn="l" rtl="0"/>
            <a:r>
              <a:rPr lang="en-US" dirty="0"/>
              <a:t>Save cost and power.</a:t>
            </a:r>
          </a:p>
          <a:p>
            <a:pPr algn="l" rtl="0"/>
            <a:r>
              <a:rPr lang="en-US" dirty="0"/>
              <a:t>Make the design easier to understand and maintain</a:t>
            </a:r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2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99B4-582C-117E-E559-F6F722876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691346A-DE52-382A-306B-C08B6E7E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SOP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C7CBD4B-87A2-007E-C632-57E161168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10515600" cy="457168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SOP (sum of product)</a:t>
            </a:r>
          </a:p>
          <a:p>
            <a:pPr algn="l" rtl="0"/>
            <a:r>
              <a:rPr lang="en-US" dirty="0"/>
              <a:t>Each term is a </a:t>
            </a:r>
            <a:r>
              <a:rPr lang="en-US" b="1" dirty="0"/>
              <a:t>product (AND) of variables or their complements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Then all terms are summed together using OR.</a:t>
            </a:r>
          </a:p>
          <a:p>
            <a:pPr algn="l" rtl="0"/>
            <a:r>
              <a:rPr lang="en-US" dirty="0"/>
              <a:t>SOP is widely used because it is easy to convert into a logic circuit using </a:t>
            </a:r>
            <a:r>
              <a:rPr lang="en-US" b="1" dirty="0"/>
              <a:t>AND </a:t>
            </a:r>
            <a:r>
              <a:rPr lang="en-US" b="1" dirty="0" err="1"/>
              <a:t>and</a:t>
            </a:r>
            <a:r>
              <a:rPr lang="en-US" b="1" dirty="0"/>
              <a:t> OR gates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s-ES" dirty="0"/>
              <a:t>Y=A′B+AB′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Each term like A′B is a product.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All terms are summed using + (OR)</a:t>
            </a:r>
          </a:p>
          <a:p>
            <a:pPr marL="0" indent="0" algn="l" rtl="0">
              <a:buNone/>
            </a:pPr>
            <a:endParaRPr lang="es-E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34E-2BE3-39FD-04A7-6ACB934F0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1861BAA-E303-69C2-1FFF-10E29EDC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SOP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14E24A7-7D98-A676-F97F-F5CE089EE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10515600" cy="4571683"/>
          </a:xfrm>
        </p:spPr>
        <p:txBody>
          <a:bodyPr/>
          <a:lstStyle/>
          <a:p>
            <a:pPr marL="0" indent="0" algn="l" rtl="0">
              <a:buNone/>
            </a:pPr>
            <a:r>
              <a:rPr lang="es-ES" dirty="0"/>
              <a:t>Y=A′B+AB′</a:t>
            </a:r>
          </a:p>
          <a:p>
            <a:pPr marL="0" indent="0" algn="l" rtl="0">
              <a:buNone/>
            </a:pPr>
            <a:endParaRPr lang="es-E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D4326BB7-DBC8-D98C-1BEA-E6FB86816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1760" y="2318425"/>
            <a:ext cx="4254719" cy="35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2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0553D-1518-500F-48EA-F7945F35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DEF6E14-5BC5-1FD1-1B22-DB03F69C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4FD3EFEC-5800-05F2-6D05-7E6860F16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080" y="1513840"/>
                <a:ext cx="10515600" cy="4571683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/>
                  <a:t>POS (product of sum)</a:t>
                </a:r>
              </a:p>
              <a:p>
                <a:pPr algn="l" rtl="0"/>
                <a:r>
                  <a:rPr lang="en-US" dirty="0"/>
                  <a:t>Each term is a </a:t>
                </a:r>
                <a:r>
                  <a:rPr lang="en-US" b="1" dirty="0"/>
                  <a:t>sum (OR) of variables or their complements</a:t>
                </a:r>
                <a:r>
                  <a:rPr lang="en-US" dirty="0"/>
                  <a:t>.</a:t>
                </a:r>
              </a:p>
              <a:p>
                <a:pPr algn="l" rtl="0"/>
                <a:r>
                  <a:rPr lang="en-US" dirty="0"/>
                  <a:t>Then all terms are multiplied together using AND.</a:t>
                </a:r>
              </a:p>
              <a:p>
                <a:pPr algn="l" rtl="0"/>
                <a:r>
                  <a:rPr lang="en-US" dirty="0"/>
                  <a:t>POS is sometimes used for designing circuits easily using </a:t>
                </a:r>
                <a:r>
                  <a:rPr lang="en-US" b="1" dirty="0"/>
                  <a:t>OR and </a:t>
                </a:r>
                <a:r>
                  <a:rPr lang="en-US" b="1" dirty="0" err="1"/>
                  <a:t>AND</a:t>
                </a:r>
                <a:r>
                  <a:rPr lang="en-US" b="1" dirty="0"/>
                  <a:t> gates</a:t>
                </a: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ar-YE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ar-Y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Y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YE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YE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ar-Y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Y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ar-YE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ar-Y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ar-Y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`</m:t>
                        </m:r>
                      </m:e>
                    </m:d>
                  </m:oMath>
                </a14:m>
                <a:endParaRPr lang="ar-YE" dirty="0"/>
              </a:p>
              <a:p>
                <a:pPr algn="l" rtl="0"/>
                <a:r>
                  <a:rPr lang="en-US" sz="1600" dirty="0"/>
                  <a:t>Each term like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YE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YE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ar-YE" sz="16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ar-Y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YE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ar-YE" sz="1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is a sum.</a:t>
                </a:r>
              </a:p>
              <a:p>
                <a:pPr algn="l" rtl="0"/>
                <a:r>
                  <a:rPr lang="en-US" sz="1600" dirty="0"/>
                  <a:t>All terms are multiplied together (AND).</a:t>
                </a:r>
              </a:p>
              <a:p>
                <a:pPr marL="0" indent="0" algn="l" rtl="0">
                  <a:buNone/>
                </a:pPr>
                <a:endParaRPr lang="es-ES" dirty="0"/>
              </a:p>
              <a:p>
                <a:pPr marL="0" indent="0" algn="l" rtl="0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عنصر نائب للمحتوى 2">
                <a:extLst>
                  <a:ext uri="{FF2B5EF4-FFF2-40B4-BE49-F238E27FC236}">
                    <a16:creationId xmlns:a16="http://schemas.microsoft.com/office/drawing/2014/main" id="{4FD3EFEC-5800-05F2-6D05-7E6860F16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080" y="1513840"/>
                <a:ext cx="10515600" cy="4571683"/>
              </a:xfrm>
              <a:blipFill>
                <a:blip r:embed="rId2"/>
                <a:stretch>
                  <a:fillRect l="-1217" t="-21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64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E06DA-E9B0-45E0-4911-B9C26B2BD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F8DBE4D-6689-F0AD-E5AF-8DDE47B8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AE1E5A6-FDE1-9E11-28FA-EFC18B40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10515600" cy="4571683"/>
          </a:xfrm>
        </p:spPr>
        <p:txBody>
          <a:bodyPr/>
          <a:lstStyle/>
          <a:p>
            <a:pPr marL="0" indent="0" algn="l" rtl="0">
              <a:buNone/>
            </a:pPr>
            <a:r>
              <a:rPr lang="es-ES" dirty="0"/>
              <a:t>Y=(A`+B).(A+B`)</a:t>
            </a:r>
          </a:p>
          <a:p>
            <a:pPr marL="0" indent="0" algn="l" rtl="0">
              <a:buNone/>
            </a:pPr>
            <a:endParaRPr lang="es-E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25157C53-4F65-718F-9602-F530A7521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85" y="2839403"/>
            <a:ext cx="4654789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F15F0-2493-A4A5-81FD-3558ECA8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538EF0-1053-0219-B2C9-C6AABD18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Canonical SOP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BDE130E-1A15-EC3C-96AC-200B1F13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10515600" cy="4571683"/>
          </a:xfrm>
        </p:spPr>
        <p:txBody>
          <a:bodyPr/>
          <a:lstStyle/>
          <a:p>
            <a:pPr marL="0" indent="0" algn="l" rtl="0">
              <a:buNone/>
            </a:pPr>
            <a:r>
              <a:rPr lang="en-US" dirty="0"/>
              <a:t>F </a:t>
            </a:r>
            <a:r>
              <a:rPr lang="en-US" baseline="-25000" dirty="0"/>
              <a:t>(A,B)</a:t>
            </a:r>
            <a:r>
              <a:rPr lang="en-US" dirty="0"/>
              <a:t> = Σ</a:t>
            </a:r>
            <a:r>
              <a:rPr lang="ar-SA" dirty="0"/>
              <a:t>  </a:t>
            </a:r>
            <a:r>
              <a:rPr lang="en-US" dirty="0"/>
              <a:t>(1,3)</a:t>
            </a:r>
          </a:p>
          <a:p>
            <a:pPr marL="0" indent="0" algn="l">
              <a:buNone/>
            </a:pPr>
            <a:r>
              <a:rPr lang="en-US" dirty="0"/>
              <a:t>Canonical SOP is the </a:t>
            </a:r>
            <a:r>
              <a:rPr lang="en-US" b="1" dirty="0"/>
              <a:t>sum of all </a:t>
            </a:r>
            <a:r>
              <a:rPr lang="en-US" b="1" dirty="0" err="1"/>
              <a:t>minterms</a:t>
            </a:r>
            <a:r>
              <a:rPr lang="en-US" b="1" dirty="0"/>
              <a:t> that give output 1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Each </a:t>
            </a:r>
            <a:r>
              <a:rPr lang="en-US" dirty="0" err="1"/>
              <a:t>minterm</a:t>
            </a:r>
            <a:r>
              <a:rPr lang="en-US" dirty="0"/>
              <a:t> is the </a:t>
            </a:r>
            <a:r>
              <a:rPr lang="en-US" b="1" dirty="0"/>
              <a:t>AND of all variables, complemented or not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Called canonical because it represents the function exactly, without </a:t>
            </a:r>
            <a:r>
              <a:rPr lang="en-US" dirty="0" err="1"/>
              <a:t>simplificationIf</a:t>
            </a: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the function Y = (A, B) is equal to:</a:t>
            </a:r>
          </a:p>
          <a:p>
            <a:pPr marL="0" indent="0" algn="l">
              <a:buNone/>
            </a:pPr>
            <a:r>
              <a:rPr lang="en-US" dirty="0"/>
              <a:t>(A, B) = (0, 1), (1, 0)</a:t>
            </a:r>
          </a:p>
          <a:p>
            <a:pPr marL="0" indent="0" algn="l">
              <a:buNone/>
            </a:pPr>
            <a:r>
              <a:rPr lang="en-US" dirty="0"/>
              <a:t>The standard SOP formula is:</a:t>
            </a:r>
          </a:p>
          <a:p>
            <a:pPr marL="0" indent="0" algn="l">
              <a:buNone/>
            </a:pPr>
            <a:r>
              <a:rPr lang="en-US" dirty="0"/>
              <a:t>Y = A`B+AB`</a:t>
            </a:r>
          </a:p>
        </p:txBody>
      </p:sp>
    </p:spTree>
    <p:extLst>
      <p:ext uri="{BB962C8B-B14F-4D97-AF65-F5344CB8AC3E}">
        <p14:creationId xmlns:p14="http://schemas.microsoft.com/office/powerpoint/2010/main" val="114705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E6E8D-49A4-0D47-7F56-59C2CBD09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85967A2-BA77-2C23-C7FA-8E3384F4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Canonical POS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D77C0B-34D9-7988-9FC2-274112A92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10515600" cy="4571683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r>
              <a:rPr lang="en-US" dirty="0"/>
              <a:t>F </a:t>
            </a:r>
            <a:r>
              <a:rPr lang="en-US" baseline="-25000" dirty="0"/>
              <a:t>(A,B)</a:t>
            </a:r>
            <a:r>
              <a:rPr lang="en-US" dirty="0"/>
              <a:t> = </a:t>
            </a:r>
            <a:r>
              <a:rPr lang="el-GR" dirty="0"/>
              <a:t>Π </a:t>
            </a:r>
            <a:r>
              <a:rPr lang="en-US" dirty="0"/>
              <a:t>(0,2)</a:t>
            </a:r>
          </a:p>
          <a:p>
            <a:pPr marL="0" indent="0" algn="l">
              <a:buNone/>
            </a:pPr>
            <a:r>
              <a:rPr lang="en-US" dirty="0"/>
              <a:t>Canonical POS is the </a:t>
            </a:r>
            <a:r>
              <a:rPr lang="en-US" b="1" dirty="0"/>
              <a:t>product of all maxterms that give output 0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Each maxterm is the </a:t>
            </a:r>
            <a:r>
              <a:rPr lang="en-US" b="1" dirty="0"/>
              <a:t>OR of all variables, complemented or not, depending on value</a:t>
            </a:r>
            <a:r>
              <a:rPr lang="en-US" dirty="0"/>
              <a:t>.</a:t>
            </a:r>
          </a:p>
          <a:p>
            <a:pPr marL="0" indent="0" algn="l">
              <a:buNone/>
            </a:pPr>
            <a:r>
              <a:rPr lang="en-US" dirty="0"/>
              <a:t>Called canonical because it represents the function exactly before any simplification</a:t>
            </a:r>
          </a:p>
          <a:p>
            <a:pPr marL="0" indent="0" algn="l">
              <a:buNone/>
            </a:pPr>
            <a:r>
              <a:rPr lang="en-US" dirty="0"/>
              <a:t>the function Y = (A, B) is equal to:</a:t>
            </a:r>
          </a:p>
          <a:p>
            <a:pPr marL="0" indent="0" algn="l">
              <a:buNone/>
            </a:pPr>
            <a:r>
              <a:rPr lang="en-US" dirty="0"/>
              <a:t>(A, B) = (1, 1), (1, 0)</a:t>
            </a:r>
          </a:p>
          <a:p>
            <a:pPr marL="0" indent="0" algn="l">
              <a:buNone/>
            </a:pPr>
            <a:r>
              <a:rPr lang="en-US" dirty="0"/>
              <a:t>The standard POS formula is:</a:t>
            </a:r>
          </a:p>
          <a:p>
            <a:pPr marL="0" indent="0" algn="l">
              <a:buNone/>
            </a:pPr>
            <a:r>
              <a:rPr lang="en-US" dirty="0"/>
              <a:t>Y = (A`+B.(A`+B)</a:t>
            </a:r>
          </a:p>
        </p:txBody>
      </p:sp>
    </p:spTree>
    <p:extLst>
      <p:ext uri="{BB962C8B-B14F-4D97-AF65-F5344CB8AC3E}">
        <p14:creationId xmlns:p14="http://schemas.microsoft.com/office/powerpoint/2010/main" val="10443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EE4D1-4797-4331-A0D6-23FB0472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AD09D7A-FA4B-2492-98EA-73DACB97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513840"/>
            <a:ext cx="10515600" cy="4571683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/>
              <a:t>From this table find</a:t>
            </a:r>
            <a:r>
              <a:rPr lang="ar-SA" dirty="0"/>
              <a:t> :</a:t>
            </a:r>
          </a:p>
          <a:p>
            <a:pPr marL="0" indent="0" algn="l" rtl="0">
              <a:buNone/>
            </a:pPr>
            <a:r>
              <a:rPr lang="en-US" dirty="0"/>
              <a:t>1.SOP</a:t>
            </a:r>
          </a:p>
          <a:p>
            <a:pPr marL="0" indent="0" algn="l" rtl="0">
              <a:buNone/>
            </a:pPr>
            <a:r>
              <a:rPr lang="en-US" dirty="0"/>
              <a:t>2.POS</a:t>
            </a:r>
          </a:p>
          <a:p>
            <a:pPr marL="0" indent="0" algn="l" rtl="0">
              <a:buNone/>
            </a:pPr>
            <a:r>
              <a:rPr lang="en-US" dirty="0"/>
              <a:t>3.Canonical SOP</a:t>
            </a:r>
          </a:p>
          <a:p>
            <a:pPr marL="0" indent="0" algn="l" rtl="0">
              <a:buNone/>
            </a:pPr>
            <a:r>
              <a:rPr lang="en-US" dirty="0"/>
              <a:t>4. Canonical POS </a:t>
            </a:r>
          </a:p>
        </p:txBody>
      </p:sp>
      <p:sp>
        <p:nvSpPr>
          <p:cNvPr id="8" name="عنوان 1">
            <a:extLst>
              <a:ext uri="{FF2B5EF4-FFF2-40B4-BE49-F238E27FC236}">
                <a16:creationId xmlns:a16="http://schemas.microsoft.com/office/drawing/2014/main" id="{78E9C3F9-D6CA-040C-86C0-440F61E1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</a:t>
            </a:r>
          </a:p>
        </p:txBody>
      </p:sp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D1C59768-9E91-2D2A-7AF7-0B5013115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35389"/>
              </p:ext>
            </p:extLst>
          </p:nvPr>
        </p:nvGraphicFramePr>
        <p:xfrm>
          <a:off x="8382000" y="1711111"/>
          <a:ext cx="3124200" cy="343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3109055927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74388341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120907447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538801262"/>
                    </a:ext>
                  </a:extLst>
                </a:gridCol>
              </a:tblGrid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839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228189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17061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697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884404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77618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162356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09645"/>
                  </a:ext>
                </a:extLst>
              </a:tr>
              <a:tr h="3817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94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151644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804</Words>
  <Application>Microsoft Office PowerPoint</Application>
  <PresentationFormat>شاشة عريضة</PresentationFormat>
  <Paragraphs>267</Paragraphs>
  <Slides>13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نسق Office</vt:lpstr>
      <vt:lpstr>Simplification of Logic Functions Using SOP, POS</vt:lpstr>
      <vt:lpstr>Introduction to Logic Simplification</vt:lpstr>
      <vt:lpstr>SOP</vt:lpstr>
      <vt:lpstr>SOP</vt:lpstr>
      <vt:lpstr>POS</vt:lpstr>
      <vt:lpstr>POS</vt:lpstr>
      <vt:lpstr>Canonical SOP</vt:lpstr>
      <vt:lpstr>Canonical POS</vt:lpstr>
      <vt:lpstr>Example </vt:lpstr>
      <vt:lpstr>Example </vt:lpstr>
      <vt:lpstr>Example </vt:lpstr>
      <vt:lpstr>Example 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</cp:revision>
  <dcterms:created xsi:type="dcterms:W3CDTF">2025-10-09T19:53:21Z</dcterms:created>
  <dcterms:modified xsi:type="dcterms:W3CDTF">2025-10-20T18:02:31Z</dcterms:modified>
</cp:coreProperties>
</file>