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1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76" r:id="rId11"/>
    <p:sldId id="277" r:id="rId12"/>
    <p:sldId id="275" r:id="rId13"/>
    <p:sldId id="265" r:id="rId14"/>
    <p:sldId id="266" r:id="rId15"/>
    <p:sldId id="267" r:id="rId16"/>
    <p:sldId id="268" r:id="rId17"/>
    <p:sldId id="271" r:id="rId18"/>
    <p:sldId id="278" r:id="rId19"/>
    <p:sldId id="269" r:id="rId20"/>
    <p:sldId id="279" r:id="rId21"/>
    <p:sldId id="280" r:id="rId22"/>
    <p:sldId id="272" r:id="rId23"/>
    <p:sldId id="282" r:id="rId24"/>
    <p:sldId id="283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ar-Y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32" autoAdjust="0"/>
    <p:restoredTop sz="94660"/>
  </p:normalViewPr>
  <p:slideViewPr>
    <p:cSldViewPr>
      <p:cViewPr varScale="1">
        <p:scale>
          <a:sx n="70" d="100"/>
          <a:sy n="70" d="100"/>
        </p:scale>
        <p:origin x="13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CAAC04-E0FA-4C98-BC04-C982EE50059E}" type="datetimeFigureOut">
              <a:rPr lang="ar-YE" smtClean="0"/>
              <a:t>29/07/1445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40BCD20-98BC-4B83-BC37-90DAA3DCA2B3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782235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1145245-AE65-442C-8684-C1B08F12AAA2}" type="datetimeFigureOut">
              <a:rPr lang="ar-YE" smtClean="0"/>
              <a:t>29/07/1445</a:t>
            </a:fld>
            <a:endParaRPr lang="ar-Y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Y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2CEFCC4-CDAC-4452-9D0E-2A4812254A06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608991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EFCC4-CDAC-4452-9D0E-2A4812254A06}" type="slidenum">
              <a:rPr lang="ar-YE" smtClean="0"/>
              <a:t>2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5926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EFCC4-CDAC-4452-9D0E-2A4812254A06}" type="slidenum">
              <a:rPr lang="ar-YE" smtClean="0"/>
              <a:t>6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73286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EFCC4-CDAC-4452-9D0E-2A4812254A06}" type="slidenum">
              <a:rPr lang="ar-YE" smtClean="0"/>
              <a:t>7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68588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EFCC4-CDAC-4452-9D0E-2A4812254A06}" type="slidenum">
              <a:rPr lang="ar-YE" smtClean="0"/>
              <a:t>13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25004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Y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96B9-A398-4BB2-B922-EF1A9C75048E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5338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B16B-18F7-4545-92ED-EE7C280B2BB8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7277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7FAF-F6B6-496A-AFDE-D07374119AAD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630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9C28-CCA3-4876-94D7-83F077BB98BD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038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404C-19B9-4C47-96FF-6FAE60F2B9EB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8300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FB99-9577-4C8B-BA4A-C0C22A840C82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5207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129-270B-4DBB-95ED-3B506C399F65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28565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3A-21AF-4CB5-AE38-9254AB6223AB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5221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752-42B3-4A0B-AE1D-785EBE222CA1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48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2BA7-B69C-4B0A-9E1F-64494C236BFB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8993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Y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237A-A8BD-4A0D-A199-B92E530AA001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1765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Y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Y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A94C-AB13-4E0A-B60E-2A19A96CC166}" type="datetime8">
              <a:rPr lang="ar-YE" smtClean="0"/>
              <a:t>08 شباط، 24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Dr.Shada Mabgar                                    Computer Architecture </a:t>
            </a:r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D765-2A9B-4890-905D-4EC64B53272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7938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YE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Computer Architecture and Organization </a:t>
            </a:r>
            <a:endParaRPr lang="en-US" b="1" dirty="0"/>
          </a:p>
          <a:p>
            <a:pPr marL="0" indent="0" algn="ctr">
              <a:buNone/>
            </a:pPr>
            <a:r>
              <a:rPr lang="en-US" sz="5400" b="1" dirty="0" smtClean="0"/>
              <a:t>Introduction</a:t>
            </a:r>
          </a:p>
          <a:p>
            <a:pPr marL="0" indent="0" algn="ctr">
              <a:buNone/>
            </a:pPr>
            <a:r>
              <a:rPr lang="en-US" sz="3600" b="1" dirty="0" smtClean="0"/>
              <a:t>Lecture 1 </a:t>
            </a:r>
          </a:p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r>
              <a:rPr lang="en-US" sz="4000" b="1" dirty="0" err="1" smtClean="0"/>
              <a:t>Dr.Monia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Al_hobishi</a:t>
            </a:r>
            <a:endParaRPr lang="en-US" sz="4000" b="1" dirty="0" smtClean="0"/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4233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</p:spPr>
        <p:txBody>
          <a:bodyPr>
            <a:normAutofit/>
          </a:bodyPr>
          <a:lstStyle/>
          <a:p>
            <a:pPr rtl="0"/>
            <a:r>
              <a:rPr lang="en-US" sz="3600" b="1" dirty="0"/>
              <a:t>Possible Computer Operation</a:t>
            </a:r>
            <a:endParaRPr lang="ar-Y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dirty="0"/>
              <a:t>The computer, of course, must be able to</a:t>
            </a:r>
            <a:r>
              <a:rPr lang="en-US" b="1" dirty="0"/>
              <a:t> </a:t>
            </a:r>
            <a:r>
              <a:rPr lang="en-US" b="1" u="sng" dirty="0"/>
              <a:t>process </a:t>
            </a:r>
            <a:r>
              <a:rPr lang="en-US" b="1" u="sng" dirty="0" err="1" smtClean="0"/>
              <a:t>data</a:t>
            </a:r>
            <a:r>
              <a:rPr lang="en-US" b="1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The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data may take a </a:t>
            </a:r>
            <a:r>
              <a:rPr lang="en-US" dirty="0" smtClean="0">
                <a:solidFill>
                  <a:srgbClr val="FF0000"/>
                </a:solidFill>
              </a:rPr>
              <a:t>wide variety </a:t>
            </a:r>
            <a:r>
              <a:rPr lang="en-US" dirty="0">
                <a:solidFill>
                  <a:srgbClr val="FF0000"/>
                </a:solidFill>
              </a:rPr>
              <a:t>of forms, and the range of processing requirements is </a:t>
            </a:r>
            <a:r>
              <a:rPr lang="en-US" dirty="0" smtClean="0"/>
              <a:t>broad . </a:t>
            </a:r>
          </a:p>
          <a:p>
            <a:pPr algn="l" rtl="0">
              <a:buFont typeface="Wingdings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also essential that a computer </a:t>
            </a:r>
            <a:r>
              <a:rPr lang="en-US" b="1" u="sng" dirty="0"/>
              <a:t>store </a:t>
            </a:r>
            <a:r>
              <a:rPr lang="en-US" b="1" u="sng" dirty="0" err="1" smtClean="0"/>
              <a:t>data</a:t>
            </a:r>
            <a:r>
              <a:rPr lang="en-US" dirty="0" err="1" smtClean="0"/>
              <a:t>.If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the computer is </a:t>
            </a:r>
            <a:r>
              <a:rPr lang="en-US" dirty="0" smtClean="0">
                <a:solidFill>
                  <a:srgbClr val="FF0000"/>
                </a:solidFill>
              </a:rPr>
              <a:t>processing data </a:t>
            </a:r>
            <a:r>
              <a:rPr lang="en-US" dirty="0">
                <a:solidFill>
                  <a:srgbClr val="FF0000"/>
                </a:solidFill>
              </a:rPr>
              <a:t>on the fly (i.e., data come in and get processed, and the results go out immediately</a:t>
            </a:r>
            <a:r>
              <a:rPr lang="en-US" dirty="0" smtClean="0">
                <a:solidFill>
                  <a:srgbClr val="FF0000"/>
                </a:solidFill>
              </a:rPr>
              <a:t>),the </a:t>
            </a:r>
            <a:r>
              <a:rPr lang="en-US" dirty="0">
                <a:solidFill>
                  <a:srgbClr val="FF0000"/>
                </a:solidFill>
              </a:rPr>
              <a:t>computer must temporarily store at least those pieces of data that are </a:t>
            </a:r>
            <a:r>
              <a:rPr lang="en-US" dirty="0" smtClean="0">
                <a:solidFill>
                  <a:srgbClr val="FF0000"/>
                </a:solidFill>
              </a:rPr>
              <a:t>being worked </a:t>
            </a:r>
            <a:r>
              <a:rPr lang="en-US" dirty="0">
                <a:solidFill>
                  <a:srgbClr val="FF0000"/>
                </a:solidFill>
              </a:rPr>
              <a:t>on at any given </a:t>
            </a:r>
            <a:r>
              <a:rPr lang="en-US" dirty="0" smtClean="0">
                <a:solidFill>
                  <a:srgbClr val="FF0000"/>
                </a:solidFill>
              </a:rPr>
              <a:t>moment.</a:t>
            </a:r>
            <a:endParaRPr lang="ar-Y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10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7265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Possible Computer Operation</a:t>
            </a:r>
            <a:endParaRPr lang="ar-Y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dirty="0"/>
              <a:t>The computer must be able to </a:t>
            </a:r>
            <a:r>
              <a:rPr lang="en-US" b="1" u="sng" dirty="0"/>
              <a:t>move data </a:t>
            </a:r>
            <a:r>
              <a:rPr lang="en-US" dirty="0" smtClean="0">
                <a:solidFill>
                  <a:srgbClr val="FF0000"/>
                </a:solidFill>
              </a:rPr>
              <a:t>between </a:t>
            </a:r>
            <a:r>
              <a:rPr lang="en-US" dirty="0">
                <a:solidFill>
                  <a:srgbClr val="FF0000"/>
                </a:solidFill>
              </a:rPr>
              <a:t>itself and the outside world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l" rtl="0">
              <a:buFont typeface="Wingdings" pitchFamily="2" charset="2"/>
              <a:buChar char="q"/>
            </a:pPr>
            <a:r>
              <a:rPr lang="en-US" dirty="0"/>
              <a:t>The computer’s operating environment consists of devices that serve as </a:t>
            </a:r>
            <a:r>
              <a:rPr lang="en-US" dirty="0" smtClean="0"/>
              <a:t>either sources </a:t>
            </a:r>
            <a:r>
              <a:rPr lang="en-US" dirty="0"/>
              <a:t>or destinations of </a:t>
            </a:r>
            <a:r>
              <a:rPr lang="en-US" dirty="0" err="1" smtClean="0"/>
              <a:t>data</a:t>
            </a:r>
            <a:r>
              <a:rPr lang="en-US" dirty="0" err="1" smtClean="0">
                <a:solidFill>
                  <a:schemeClr val="accent2"/>
                </a:solidFill>
              </a:rPr>
              <a:t>.When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data are received from or delivered to a device that is directly connected to the computer, the </a:t>
            </a:r>
            <a:r>
              <a:rPr lang="en-US" b="1" dirty="0">
                <a:solidFill>
                  <a:schemeClr val="accent2"/>
                </a:solidFill>
              </a:rPr>
              <a:t>process </a:t>
            </a:r>
            <a:r>
              <a:rPr lang="en-US" dirty="0">
                <a:solidFill>
                  <a:schemeClr val="accent2"/>
                </a:solidFill>
              </a:rPr>
              <a:t>is known as</a:t>
            </a:r>
            <a:r>
              <a:rPr lang="en-US" b="1" dirty="0">
                <a:solidFill>
                  <a:schemeClr val="accent2"/>
                </a:solidFill>
              </a:rPr>
              <a:t>( input– output I/O)</a:t>
            </a:r>
            <a:r>
              <a:rPr lang="en-US" dirty="0">
                <a:solidFill>
                  <a:schemeClr val="accent2"/>
                </a:solidFill>
              </a:rPr>
              <a:t>, and the device is referred to as a </a:t>
            </a:r>
            <a:r>
              <a:rPr lang="en-US" b="1" u="sng" dirty="0"/>
              <a:t>peripheral</a:t>
            </a:r>
            <a:r>
              <a:rPr lang="en-US" u="sng" dirty="0"/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When data are moved over longer distances, to or from a remote device, the process is known as</a:t>
            </a:r>
            <a:r>
              <a:rPr lang="en-US" dirty="0"/>
              <a:t> </a:t>
            </a:r>
            <a:r>
              <a:rPr lang="en-US" b="1" u="sng" dirty="0"/>
              <a:t>data communications.</a:t>
            </a:r>
          </a:p>
          <a:p>
            <a:pPr algn="l" rtl="0">
              <a:buFont typeface="Wingdings" pitchFamily="2" charset="2"/>
              <a:buChar char="q"/>
            </a:pPr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11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3239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/>
              <a:t>Possible Computer Operation</a:t>
            </a:r>
            <a:endParaRPr lang="ar-Y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81600"/>
          </a:xfr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3600" dirty="0">
                <a:solidFill>
                  <a:schemeClr val="accent2"/>
                </a:solidFill>
              </a:rPr>
              <a:t>Finally, there must be</a:t>
            </a:r>
            <a:r>
              <a:rPr lang="en-US" sz="3600" dirty="0"/>
              <a:t> </a:t>
            </a:r>
            <a:r>
              <a:rPr lang="en-US" sz="3600" b="1" u="sng" dirty="0"/>
              <a:t>control</a:t>
            </a:r>
            <a:r>
              <a:rPr lang="en-US" sz="3600" u="sng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of these three </a:t>
            </a:r>
            <a:r>
              <a:rPr lang="en-US" sz="3600" dirty="0" smtClean="0">
                <a:solidFill>
                  <a:schemeClr val="accent2"/>
                </a:solidFill>
              </a:rPr>
              <a:t>functions.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3600" dirty="0"/>
              <a:t>Within the </a:t>
            </a:r>
            <a:r>
              <a:rPr lang="en-US" sz="3600" dirty="0" smtClean="0"/>
              <a:t>computer </a:t>
            </a:r>
            <a:r>
              <a:rPr lang="en-US" sz="3600" dirty="0" smtClean="0">
                <a:solidFill>
                  <a:schemeClr val="accent2"/>
                </a:solidFill>
              </a:rPr>
              <a:t>, a </a:t>
            </a:r>
            <a:r>
              <a:rPr lang="en-US" sz="3600" dirty="0">
                <a:solidFill>
                  <a:schemeClr val="accent2"/>
                </a:solidFill>
              </a:rPr>
              <a:t>control unit manages the computer’s resources and orchestrates the performance of its functional parts in </a:t>
            </a:r>
            <a:r>
              <a:rPr lang="en-US" sz="3600" dirty="0" smtClean="0">
                <a:solidFill>
                  <a:schemeClr val="accent2"/>
                </a:solidFill>
              </a:rPr>
              <a:t>response to </a:t>
            </a:r>
            <a:r>
              <a:rPr lang="en-US" sz="3600" dirty="0">
                <a:solidFill>
                  <a:schemeClr val="accent2"/>
                </a:solidFill>
              </a:rPr>
              <a:t>instructions</a:t>
            </a:r>
            <a:r>
              <a:rPr lang="en-US" sz="3600" dirty="0"/>
              <a:t>.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12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9195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0782"/>
            <a:ext cx="6740236" cy="1066800"/>
          </a:xfrm>
        </p:spPr>
        <p:txBody>
          <a:bodyPr>
            <a:normAutofit/>
          </a:bodyPr>
          <a:lstStyle/>
          <a:p>
            <a:pPr rtl="0"/>
            <a:r>
              <a:rPr lang="en-US" sz="3600" b="1" dirty="0" smtClean="0"/>
              <a:t>Possible Computer Operation</a:t>
            </a:r>
            <a:endParaRPr lang="ar-YE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990600"/>
            <a:ext cx="8153401" cy="5029200"/>
          </a:xfrm>
        </p:spPr>
        <p:txBody>
          <a:bodyPr/>
          <a:lstStyle/>
          <a:p>
            <a:pPr algn="l" rtl="0"/>
            <a:endParaRPr lang="en-US" b="1" dirty="0" smtClean="0">
              <a:solidFill>
                <a:srgbClr val="FF0000"/>
              </a:solidFill>
            </a:endParaRPr>
          </a:p>
          <a:p>
            <a:pPr algn="l" rtl="0"/>
            <a:r>
              <a:rPr lang="en-US" b="1" dirty="0" smtClean="0">
                <a:solidFill>
                  <a:schemeClr val="tx1"/>
                </a:solidFill>
              </a:rPr>
              <a:t>Data </a:t>
            </a:r>
            <a:r>
              <a:rPr lang="en-US" b="1" dirty="0">
                <a:solidFill>
                  <a:schemeClr val="tx1"/>
                </a:solidFill>
              </a:rPr>
              <a:t>movement </a:t>
            </a:r>
            <a:r>
              <a:rPr lang="en-US" dirty="0">
                <a:solidFill>
                  <a:schemeClr val="tx1"/>
                </a:solidFill>
              </a:rPr>
              <a:t>device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simply transferring data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From one </a:t>
            </a:r>
            <a:r>
              <a:rPr lang="en-US" dirty="0">
                <a:solidFill>
                  <a:schemeClr val="tx1"/>
                </a:solidFill>
              </a:rPr>
              <a:t>peripheral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</a:rPr>
              <a:t>communications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line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another.</a:t>
            </a:r>
            <a:endParaRPr lang="ar-YE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12" y="990600"/>
            <a:ext cx="3126288" cy="5562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13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6959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534400" cy="4572000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 as a </a:t>
            </a:r>
            <a:r>
              <a:rPr lang="en-US" b="1" dirty="0" smtClean="0">
                <a:solidFill>
                  <a:schemeClr val="tx1"/>
                </a:solidFill>
              </a:rPr>
              <a:t>Data </a:t>
            </a:r>
            <a:r>
              <a:rPr lang="en-US" b="1" dirty="0">
                <a:solidFill>
                  <a:schemeClr val="tx1"/>
                </a:solidFill>
              </a:rPr>
              <a:t>storage </a:t>
            </a:r>
            <a:r>
              <a:rPr lang="en-US" dirty="0" smtClean="0">
                <a:solidFill>
                  <a:schemeClr val="tx1"/>
                </a:solidFill>
              </a:rPr>
              <a:t>device.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data transferred </a:t>
            </a:r>
            <a:r>
              <a:rPr lang="en-US" dirty="0" smtClean="0">
                <a:solidFill>
                  <a:schemeClr val="tx1"/>
                </a:solidFill>
              </a:rPr>
              <a:t>from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external </a:t>
            </a:r>
            <a:r>
              <a:rPr lang="en-US" dirty="0" smtClean="0">
                <a:solidFill>
                  <a:schemeClr val="tx1"/>
                </a:solidFill>
              </a:rPr>
              <a:t>environment</a:t>
            </a:r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computer storage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read) </a:t>
            </a:r>
            <a:r>
              <a:rPr lang="en-US" dirty="0" smtClean="0">
                <a:solidFill>
                  <a:schemeClr val="accent2"/>
                </a:solidFill>
              </a:rPr>
              <a:t>&amp;(</a:t>
            </a:r>
            <a:r>
              <a:rPr lang="en-US" dirty="0">
                <a:solidFill>
                  <a:schemeClr val="accent2"/>
                </a:solidFill>
              </a:rPr>
              <a:t>write). </a:t>
            </a:r>
            <a:endParaRPr lang="ar-YE" dirty="0">
              <a:solidFill>
                <a:schemeClr val="accent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50219" y="196850"/>
            <a:ext cx="6629400" cy="914400"/>
          </a:xfrm>
        </p:spPr>
        <p:txBody>
          <a:bodyPr>
            <a:normAutofit/>
          </a:bodyPr>
          <a:lstStyle/>
          <a:p>
            <a:pPr rtl="0"/>
            <a:r>
              <a:rPr lang="en-US" sz="3600" b="1" dirty="0" smtClean="0"/>
              <a:t>Possible Computer Operation</a:t>
            </a:r>
            <a:endParaRPr lang="ar-YE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96" y="1066800"/>
            <a:ext cx="3019847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14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6658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final two diagrams show operations involving </a:t>
            </a:r>
            <a:r>
              <a:rPr lang="en-US" b="1" dirty="0">
                <a:solidFill>
                  <a:schemeClr val="tx1"/>
                </a:solidFill>
              </a:rPr>
              <a:t>data processing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data either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storage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Figure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</a:rPr>
              <a:t>en </a:t>
            </a:r>
            <a:r>
              <a:rPr lang="en-US" dirty="0" smtClean="0">
                <a:solidFill>
                  <a:schemeClr val="tx1"/>
                </a:solidFill>
              </a:rPr>
              <a:t>route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between 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storage and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external 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environment </a:t>
            </a:r>
            <a:r>
              <a:rPr lang="en-US" dirty="0">
                <a:solidFill>
                  <a:schemeClr val="tx1"/>
                </a:solidFill>
              </a:rPr>
              <a:t>(Figure </a:t>
            </a:r>
            <a:r>
              <a:rPr lang="en-US" dirty="0" smtClean="0">
                <a:solidFill>
                  <a:schemeClr val="tx1"/>
                </a:solidFill>
              </a:rPr>
              <a:t>d)</a:t>
            </a:r>
            <a:endParaRPr lang="ar-YE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066800"/>
          </a:xfrm>
        </p:spPr>
        <p:txBody>
          <a:bodyPr>
            <a:normAutofit/>
          </a:bodyPr>
          <a:lstStyle/>
          <a:p>
            <a:pPr rtl="0"/>
            <a:r>
              <a:rPr lang="en-US" sz="3600" b="1" dirty="0" smtClean="0"/>
              <a:t>Possible Computer Operation</a:t>
            </a:r>
            <a:endParaRPr lang="ar-YE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1784350"/>
            <a:ext cx="5791200" cy="3549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15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201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4855" y="296449"/>
            <a:ext cx="4724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STRUCTURE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436" y="1243787"/>
            <a:ext cx="81534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itchFamily="2" charset="2"/>
              <a:buChar char="§"/>
            </a:pPr>
            <a:r>
              <a:rPr lang="en-US" sz="3200" dirty="0" smtClean="0"/>
              <a:t>Simplest </a:t>
            </a:r>
            <a:r>
              <a:rPr lang="en-US" sz="3200" dirty="0"/>
              <a:t>possible depiction of a </a:t>
            </a:r>
            <a:r>
              <a:rPr lang="en-US" sz="3200" b="1" dirty="0" smtClean="0"/>
              <a:t>Computer</a:t>
            </a:r>
            <a:r>
              <a:rPr lang="en-US" sz="3200" dirty="0" smtClean="0"/>
              <a:t> .</a:t>
            </a:r>
          </a:p>
          <a:p>
            <a:pPr marL="285750" indent="-285750" algn="l" rtl="0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2"/>
                </a:solidFill>
              </a:rPr>
              <a:t>All </a:t>
            </a:r>
            <a:r>
              <a:rPr lang="en-US" sz="3200" dirty="0">
                <a:solidFill>
                  <a:schemeClr val="accent2"/>
                </a:solidFill>
              </a:rPr>
              <a:t>of its linkages to </a:t>
            </a:r>
            <a:r>
              <a:rPr lang="en-US" sz="3200" dirty="0" smtClean="0">
                <a:solidFill>
                  <a:schemeClr val="accent2"/>
                </a:solidFill>
              </a:rPr>
              <a:t>the external </a:t>
            </a:r>
            <a:r>
              <a:rPr lang="en-US" sz="3200" dirty="0">
                <a:solidFill>
                  <a:schemeClr val="accent2"/>
                </a:solidFill>
              </a:rPr>
              <a:t>environment can be classified as peripheral devices or </a:t>
            </a:r>
            <a:r>
              <a:rPr lang="en-US" sz="3200" dirty="0" smtClean="0">
                <a:solidFill>
                  <a:schemeClr val="accent2"/>
                </a:solidFill>
              </a:rPr>
              <a:t>communication lines .</a:t>
            </a:r>
          </a:p>
          <a:p>
            <a:pPr marL="285750" indent="-285750" algn="l" rtl="0">
              <a:buFont typeface="Wingdings" pitchFamily="2" charset="2"/>
              <a:buChar char="§"/>
            </a:pPr>
            <a:endParaRPr lang="ar-YE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38417"/>
            <a:ext cx="5638800" cy="310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16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20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4864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b="1" dirty="0" smtClean="0"/>
              <a:t>1- Simple Single-Processor Computer</a:t>
            </a:r>
            <a:r>
              <a:rPr lang="en-US" sz="2800" b="1" dirty="0"/>
              <a:t> </a:t>
            </a:r>
            <a:r>
              <a:rPr lang="en-US" sz="2800" b="1" dirty="0" smtClean="0"/>
              <a:t>: </a:t>
            </a:r>
            <a:r>
              <a:rPr lang="en-US" sz="2800" dirty="0" smtClean="0"/>
              <a:t>there </a:t>
            </a:r>
            <a:r>
              <a:rPr lang="en-US" sz="2800" dirty="0"/>
              <a:t>are </a:t>
            </a:r>
            <a:r>
              <a:rPr lang="en-US" sz="2800" b="1" dirty="0"/>
              <a:t>four</a:t>
            </a:r>
            <a:r>
              <a:rPr lang="en-US" sz="2800" dirty="0"/>
              <a:t> main </a:t>
            </a:r>
            <a:r>
              <a:rPr lang="en-US" sz="2800" dirty="0" smtClean="0"/>
              <a:t>structural components :</a:t>
            </a:r>
          </a:p>
          <a:p>
            <a:pPr algn="l" rtl="0">
              <a:buFont typeface="Courier New" pitchFamily="49" charset="0"/>
              <a:buChar char="o"/>
            </a:pPr>
            <a:r>
              <a:rPr lang="en-US" sz="2800" b="1" dirty="0"/>
              <a:t>Central </a:t>
            </a:r>
            <a:r>
              <a:rPr lang="en-US" sz="2800" b="1" dirty="0" smtClean="0"/>
              <a:t>Processing Unit </a:t>
            </a:r>
            <a:r>
              <a:rPr lang="en-US" sz="2800" b="1" dirty="0"/>
              <a:t>(CPU</a:t>
            </a:r>
            <a:r>
              <a:rPr lang="en-US" sz="2800" dirty="0"/>
              <a:t>):Controls the operation of the computer </a:t>
            </a:r>
            <a:r>
              <a:rPr lang="en-US" sz="2800" dirty="0" smtClean="0"/>
              <a:t>and performs </a:t>
            </a:r>
            <a:r>
              <a:rPr lang="en-US" sz="2800" dirty="0"/>
              <a:t>its data processing </a:t>
            </a:r>
            <a:r>
              <a:rPr lang="en-US" sz="2800" dirty="0" smtClean="0"/>
              <a:t>functions</a:t>
            </a:r>
            <a:r>
              <a:rPr lang="en-US" sz="2800" dirty="0"/>
              <a:t>-</a:t>
            </a:r>
            <a:r>
              <a:rPr lang="en-US" sz="2800" dirty="0" smtClean="0"/>
              <a:t> </a:t>
            </a:r>
            <a:r>
              <a:rPr lang="en-US" sz="2800" b="1" dirty="0" smtClean="0"/>
              <a:t>processor</a:t>
            </a:r>
            <a:r>
              <a:rPr lang="en-US" sz="2800" dirty="0" smtClean="0"/>
              <a:t>.</a:t>
            </a:r>
          </a:p>
          <a:p>
            <a:pPr algn="l" rtl="0">
              <a:buFont typeface="Courier New" pitchFamily="49" charset="0"/>
              <a:buChar char="o"/>
            </a:pPr>
            <a:r>
              <a:rPr lang="en-US" sz="2800" b="1" dirty="0"/>
              <a:t>Main </a:t>
            </a:r>
            <a:r>
              <a:rPr lang="en-US" sz="2800" b="1" dirty="0" smtClean="0"/>
              <a:t>Memory</a:t>
            </a:r>
            <a:r>
              <a:rPr lang="en-US" sz="2800" dirty="0"/>
              <a:t>: Stores data</a:t>
            </a:r>
            <a:r>
              <a:rPr lang="en-US" sz="2800" dirty="0" smtClean="0"/>
              <a:t>.</a:t>
            </a:r>
          </a:p>
          <a:p>
            <a:pPr algn="l" rtl="0">
              <a:buFont typeface="Courier New" pitchFamily="49" charset="0"/>
              <a:buChar char="o"/>
            </a:pPr>
            <a:r>
              <a:rPr lang="en-US" sz="2800" b="1" dirty="0"/>
              <a:t>I/O</a:t>
            </a:r>
            <a:r>
              <a:rPr lang="en-US" sz="2800" dirty="0"/>
              <a:t>: Moves data between the computer and its external </a:t>
            </a:r>
            <a:r>
              <a:rPr lang="en-US" sz="2800" dirty="0" smtClean="0"/>
              <a:t>environment.</a:t>
            </a:r>
          </a:p>
          <a:p>
            <a:pPr algn="l" rtl="0">
              <a:buFont typeface="Courier New" pitchFamily="49" charset="0"/>
              <a:buChar char="o"/>
            </a:pPr>
            <a:r>
              <a:rPr lang="en-US" sz="2800" b="1" dirty="0"/>
              <a:t>System </a:t>
            </a:r>
            <a:r>
              <a:rPr lang="en-US" sz="2800" b="1" dirty="0" smtClean="0"/>
              <a:t>interconnection</a:t>
            </a:r>
            <a:r>
              <a:rPr lang="en-US" sz="2800" dirty="0" smtClean="0"/>
              <a:t>: Some </a:t>
            </a:r>
            <a:r>
              <a:rPr lang="en-US" sz="2800" dirty="0"/>
              <a:t>mechanism that provides for </a:t>
            </a:r>
            <a:r>
              <a:rPr lang="en-US" sz="2800" dirty="0" smtClean="0"/>
              <a:t>communication among </a:t>
            </a:r>
            <a:r>
              <a:rPr lang="en-US" sz="2800" dirty="0"/>
              <a:t>CPU, main memory, and I/O.</a:t>
            </a:r>
            <a:br>
              <a:rPr lang="en-US" sz="2800" dirty="0"/>
            </a:br>
            <a:endParaRPr lang="ar-Y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17</a:t>
            </a:fld>
            <a:endParaRPr lang="ar-Y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Structure </a:t>
            </a:r>
            <a:r>
              <a:rPr lang="en-US" sz="3600" b="1" dirty="0"/>
              <a:t>of </a:t>
            </a:r>
            <a:r>
              <a:rPr lang="en-US" sz="3600" b="1" dirty="0" smtClean="0"/>
              <a:t>the Computer </a:t>
            </a:r>
            <a:endParaRPr lang="ar-YE" sz="3600" b="1" dirty="0"/>
          </a:p>
        </p:txBody>
      </p:sp>
    </p:spTree>
    <p:extLst>
      <p:ext uri="{BB962C8B-B14F-4D97-AF65-F5344CB8AC3E}">
        <p14:creationId xmlns:p14="http://schemas.microsoft.com/office/powerpoint/2010/main" val="12311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Structure- Top Level</a:t>
            </a:r>
            <a:endParaRPr lang="ar-Y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18</a:t>
            </a:fld>
            <a:endParaRPr lang="ar-Y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9052"/>
            <a:ext cx="79248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5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753"/>
            <a:ext cx="7772400" cy="79644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Internal Structure </a:t>
            </a:r>
            <a:r>
              <a:rPr lang="en-US" sz="3600" b="1" dirty="0"/>
              <a:t>of </a:t>
            </a:r>
            <a:r>
              <a:rPr lang="en-US" sz="3600" b="1" dirty="0" smtClean="0"/>
              <a:t>the Computer </a:t>
            </a:r>
            <a:endParaRPr lang="ar-YE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77" y="657617"/>
            <a:ext cx="5181600" cy="609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0" y="1447800"/>
            <a:ext cx="2514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>
                <a:solidFill>
                  <a:srgbClr val="FF0000"/>
                </a:solidFill>
              </a:rPr>
              <a:t>Four main structure component</a:t>
            </a:r>
            <a:endParaRPr lang="ar-YE" sz="2800" b="1" dirty="0">
              <a:solidFill>
                <a:srgbClr val="FF0000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8077200" y="505215"/>
            <a:ext cx="304800" cy="1073497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19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0271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04799"/>
            <a:ext cx="7772400" cy="762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What is a Architecture?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066800"/>
            <a:ext cx="81534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The interface between a computers hardware  and its software is its </a:t>
            </a:r>
            <a:r>
              <a:rPr kumimoji="0" lang="en-US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Architecture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architecture is describe by what the computers instructions do , and how they are specified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2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6493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152400"/>
            <a:ext cx="8229600" cy="1096962"/>
          </a:xfrm>
        </p:spPr>
        <p:txBody>
          <a:bodyPr>
            <a:normAutofit/>
          </a:bodyPr>
          <a:lstStyle/>
          <a:p>
            <a:r>
              <a:rPr lang="en-US" b="1" dirty="0"/>
              <a:t>Structure -The </a:t>
            </a:r>
            <a:r>
              <a:rPr lang="en-US" b="1" dirty="0" smtClean="0"/>
              <a:t>CPU</a:t>
            </a:r>
            <a:endParaRPr lang="ar-Y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20</a:t>
            </a:fld>
            <a:endParaRPr lang="ar-Y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3906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1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-The Control Unit</a:t>
            </a:r>
            <a:endParaRPr lang="ar-Y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21</a:t>
            </a:fld>
            <a:endParaRPr lang="ar-Y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486694"/>
            <a:ext cx="7505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2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Internal </a:t>
            </a:r>
            <a:r>
              <a:rPr lang="en-US" sz="3600" b="1" dirty="0"/>
              <a:t>structure of the computer</a:t>
            </a:r>
            <a:endParaRPr lang="ar-Y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983163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b="1" dirty="0" smtClean="0"/>
              <a:t>CPU - </a:t>
            </a:r>
            <a:r>
              <a:rPr lang="en-US" dirty="0" smtClean="0"/>
              <a:t>Its </a:t>
            </a:r>
            <a:r>
              <a:rPr lang="en-US" dirty="0"/>
              <a:t>major structural components are as follows</a:t>
            </a:r>
            <a:r>
              <a:rPr lang="en-US" dirty="0" smtClean="0"/>
              <a:t>:</a:t>
            </a:r>
          </a:p>
          <a:p>
            <a:pPr algn="l" rtl="0">
              <a:buFont typeface="Courier New" pitchFamily="49" charset="0"/>
              <a:buChar char="o"/>
            </a:pPr>
            <a:r>
              <a:rPr lang="en-US" b="1" dirty="0"/>
              <a:t>Control unit</a:t>
            </a:r>
            <a:r>
              <a:rPr lang="en-US" dirty="0"/>
              <a:t>: Controls the operation of the CPU and hence </a:t>
            </a:r>
            <a:r>
              <a:rPr lang="en-US" dirty="0" smtClean="0"/>
              <a:t>the computer .</a:t>
            </a:r>
          </a:p>
          <a:p>
            <a:pPr algn="l" rtl="0">
              <a:buFont typeface="Courier New" pitchFamily="49" charset="0"/>
              <a:buChar char="o"/>
            </a:pPr>
            <a:r>
              <a:rPr lang="en-US" b="1" dirty="0"/>
              <a:t>Arithmetic and logic unit (ALU): </a:t>
            </a:r>
            <a:r>
              <a:rPr lang="en-US" dirty="0"/>
              <a:t>Performs the computer’s data </a:t>
            </a:r>
            <a:r>
              <a:rPr lang="en-US" dirty="0" smtClean="0"/>
              <a:t>processing functions .</a:t>
            </a:r>
          </a:p>
          <a:p>
            <a:pPr algn="l" rtl="0">
              <a:buFont typeface="Courier New" pitchFamily="49" charset="0"/>
              <a:buChar char="o"/>
            </a:pPr>
            <a:r>
              <a:rPr lang="en-US" b="1" dirty="0"/>
              <a:t>Registers: </a:t>
            </a:r>
            <a:r>
              <a:rPr lang="en-US" dirty="0"/>
              <a:t>Provides storage internal to the </a:t>
            </a:r>
            <a:r>
              <a:rPr lang="en-US" dirty="0" smtClean="0"/>
              <a:t>CPU .</a:t>
            </a:r>
          </a:p>
          <a:p>
            <a:pPr algn="l" rtl="0">
              <a:buFont typeface="Courier New" pitchFamily="49" charset="0"/>
              <a:buChar char="o"/>
            </a:pPr>
            <a:r>
              <a:rPr lang="en-US" b="1" dirty="0"/>
              <a:t>CPU interconnection</a:t>
            </a:r>
            <a:r>
              <a:rPr lang="en-US" dirty="0"/>
              <a:t>: Some mechanism that provides for </a:t>
            </a:r>
            <a:r>
              <a:rPr lang="en-US" dirty="0" smtClean="0"/>
              <a:t>communication among </a:t>
            </a:r>
            <a:r>
              <a:rPr lang="en-US" dirty="0"/>
              <a:t>the control </a:t>
            </a:r>
            <a:r>
              <a:rPr lang="en-US" dirty="0" smtClean="0"/>
              <a:t>unit , ALU</a:t>
            </a:r>
            <a:r>
              <a:rPr lang="en-US" dirty="0"/>
              <a:t>, and </a:t>
            </a:r>
            <a:r>
              <a:rPr lang="en-US" dirty="0" smtClean="0"/>
              <a:t>registers .</a:t>
            </a:r>
          </a:p>
          <a:p>
            <a:pPr algn="l" rtl="0">
              <a:buFont typeface="Courier New" pitchFamily="49" charset="0"/>
              <a:buChar char="o"/>
            </a:pPr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22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705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Structure of the Computer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5259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 smtClean="0"/>
              <a:t>2- Multicore Computer Structure</a:t>
            </a:r>
          </a:p>
          <a:p>
            <a:pPr algn="l" rtl="0"/>
            <a:r>
              <a:rPr lang="en-US" dirty="0"/>
              <a:t>As was mentioned, </a:t>
            </a:r>
            <a:r>
              <a:rPr lang="en-US" dirty="0" smtClean="0">
                <a:solidFill>
                  <a:schemeClr val="accent2"/>
                </a:solidFill>
              </a:rPr>
              <a:t>contemporary computers </a:t>
            </a:r>
            <a:r>
              <a:rPr lang="en-US" dirty="0">
                <a:solidFill>
                  <a:schemeClr val="accent2"/>
                </a:solidFill>
              </a:rPr>
              <a:t>generally have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/>
              <a:t>multiple processors</a:t>
            </a:r>
            <a:r>
              <a:rPr lang="en-US" dirty="0"/>
              <a:t>. </a:t>
            </a:r>
            <a:endParaRPr lang="en-US" dirty="0" smtClean="0"/>
          </a:p>
          <a:p>
            <a:pPr algn="l" rtl="0"/>
            <a:r>
              <a:rPr lang="en-US" dirty="0" smtClean="0"/>
              <a:t>When </a:t>
            </a:r>
            <a:r>
              <a:rPr lang="en-US" dirty="0"/>
              <a:t>these processors all </a:t>
            </a:r>
            <a:r>
              <a:rPr lang="en-US" dirty="0" smtClean="0"/>
              <a:t>reside on </a:t>
            </a:r>
            <a:r>
              <a:rPr lang="en-US" dirty="0"/>
              <a:t>a single chip, the term </a:t>
            </a:r>
            <a:r>
              <a:rPr lang="en-US" b="1" dirty="0"/>
              <a:t>multicore</a:t>
            </a:r>
            <a:r>
              <a:rPr lang="en-US" dirty="0"/>
              <a:t> computer is used, and each processing </a:t>
            </a:r>
            <a:r>
              <a:rPr lang="en-US" dirty="0" smtClean="0"/>
              <a:t>unit (</a:t>
            </a:r>
            <a:r>
              <a:rPr lang="en-US" b="1" dirty="0" smtClean="0"/>
              <a:t>consisting </a:t>
            </a:r>
            <a:r>
              <a:rPr lang="en-US" b="1" dirty="0"/>
              <a:t>of a control unit, ALU, registers, and perhaps cache</a:t>
            </a:r>
            <a:r>
              <a:rPr lang="en-US" dirty="0"/>
              <a:t>) is called a </a:t>
            </a:r>
            <a:r>
              <a:rPr lang="en-US" b="1" dirty="0"/>
              <a:t>core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23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67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Structure of the Computer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839200" cy="4830763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b="1" dirty="0"/>
              <a:t>Central processing unit (CPU): </a:t>
            </a:r>
            <a:r>
              <a:rPr lang="en-US" sz="2800" dirty="0"/>
              <a:t>That portion of a computer that fetches and executes instructions.</a:t>
            </a:r>
          </a:p>
          <a:p>
            <a:pPr marL="0" indent="0" algn="l" rtl="0">
              <a:buNone/>
            </a:pPr>
            <a:r>
              <a:rPr lang="en-US" sz="2800" dirty="0" smtClean="0"/>
              <a:t>    It </a:t>
            </a:r>
            <a:r>
              <a:rPr lang="en-US" sz="2800" dirty="0"/>
              <a:t>consists of an </a:t>
            </a:r>
            <a:r>
              <a:rPr lang="en-US" sz="2800" b="1" dirty="0"/>
              <a:t>ALU, a control unit, and registers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   In </a:t>
            </a:r>
            <a:r>
              <a:rPr lang="en-US" sz="2800" dirty="0"/>
              <a:t>a system with a single processing unit</a:t>
            </a:r>
            <a:r>
              <a:rPr lang="en-US" sz="2800" dirty="0" smtClean="0"/>
              <a:t>, </a:t>
            </a:r>
            <a:r>
              <a:rPr lang="en-US" sz="2800" dirty="0"/>
              <a:t>it </a:t>
            </a:r>
            <a:r>
              <a:rPr lang="en-US" sz="2800" dirty="0" smtClean="0"/>
              <a:t>is  often simply</a:t>
            </a:r>
          </a:p>
          <a:p>
            <a:pPr marL="0" indent="0" algn="l" rtl="0">
              <a:buNone/>
            </a:pPr>
            <a:r>
              <a:rPr lang="en-US" sz="2800" dirty="0" smtClean="0"/>
              <a:t>    referred </a:t>
            </a:r>
            <a:r>
              <a:rPr lang="en-US" sz="2800" dirty="0"/>
              <a:t>to as a </a:t>
            </a:r>
            <a:r>
              <a:rPr lang="en-US" sz="2800" b="1" dirty="0" smtClean="0"/>
              <a:t>processor .</a:t>
            </a:r>
          </a:p>
          <a:p>
            <a:pPr algn="l" rtl="0"/>
            <a:r>
              <a:rPr lang="en-US" sz="2800" b="1" dirty="0"/>
              <a:t>Core: </a:t>
            </a:r>
            <a:r>
              <a:rPr lang="en-US" sz="2800" dirty="0"/>
              <a:t>An individual processing unit on a processor chip. </a:t>
            </a:r>
            <a:endParaRPr lang="en-US" sz="2800" dirty="0" smtClean="0"/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A </a:t>
            </a:r>
            <a:r>
              <a:rPr lang="en-US" sz="2800" dirty="0"/>
              <a:t>core is equivalent </a:t>
            </a:r>
            <a:r>
              <a:rPr lang="en-US" sz="2800" dirty="0" smtClean="0"/>
              <a:t>in functionality </a:t>
            </a:r>
            <a:r>
              <a:rPr lang="en-US" sz="2800" dirty="0"/>
              <a:t>to a CPU on a </a:t>
            </a:r>
            <a:r>
              <a:rPr lang="en-US" sz="2800" dirty="0" smtClean="0"/>
              <a:t>single-CPU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/>
              <a:t>system. </a:t>
            </a:r>
            <a:endParaRPr lang="en-US" sz="2800" dirty="0" smtClean="0"/>
          </a:p>
          <a:p>
            <a:pPr algn="l" rtl="0"/>
            <a:r>
              <a:rPr lang="en-US" sz="2800" b="1" dirty="0"/>
              <a:t>Processor</a:t>
            </a:r>
            <a:r>
              <a:rPr lang="en-US" sz="2800" dirty="0"/>
              <a:t>: A physical piece of silicon containing one or more cores. The processor is </a:t>
            </a:r>
            <a:r>
              <a:rPr lang="en-US" sz="2800" dirty="0" smtClean="0"/>
              <a:t>the computer </a:t>
            </a:r>
            <a:r>
              <a:rPr lang="en-US" sz="2800" dirty="0"/>
              <a:t>component that interprets and executes instructions. If a processor contains </a:t>
            </a:r>
            <a:r>
              <a:rPr lang="en-US" sz="2800" dirty="0" smtClean="0"/>
              <a:t>multiple cores</a:t>
            </a:r>
            <a:r>
              <a:rPr lang="en-US" sz="2800" dirty="0"/>
              <a:t>, it is referred to as a </a:t>
            </a:r>
            <a:r>
              <a:rPr lang="en-US" sz="2800" b="1" dirty="0"/>
              <a:t>multicore processor.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24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075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599"/>
            <a:ext cx="8229600" cy="921327"/>
          </a:xfrm>
        </p:spPr>
        <p:txBody>
          <a:bodyPr>
            <a:normAutofit/>
          </a:bodyPr>
          <a:lstStyle/>
          <a:p>
            <a:r>
              <a:rPr lang="en-US" sz="3600" b="1" dirty="0"/>
              <a:t>Elements of a Multicore Computer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295400"/>
            <a:ext cx="7924801" cy="46955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25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17775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Elements of a Multicore Computer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7696199" cy="4953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26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814570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Structure of the Computer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839200" cy="505936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800" dirty="0"/>
              <a:t>The most prominent elements on the motherboard are the </a:t>
            </a:r>
            <a:r>
              <a:rPr lang="en-US" sz="2800" b="1" dirty="0"/>
              <a:t>chips</a:t>
            </a:r>
            <a:r>
              <a:rPr lang="en-US" sz="2800" dirty="0"/>
              <a:t>. </a:t>
            </a:r>
            <a:endParaRPr lang="en-US" sz="2800" dirty="0" smtClean="0"/>
          </a:p>
          <a:p>
            <a:pPr algn="l" rtl="0"/>
            <a:r>
              <a:rPr lang="en-US" sz="2800" dirty="0" smtClean="0"/>
              <a:t>A </a:t>
            </a:r>
            <a:r>
              <a:rPr lang="en-US" sz="2800" b="1" dirty="0"/>
              <a:t>chip</a:t>
            </a:r>
            <a:r>
              <a:rPr lang="en-US" sz="2800" dirty="0"/>
              <a:t> is a single piece </a:t>
            </a:r>
            <a:r>
              <a:rPr lang="en-US" sz="2800" dirty="0" smtClean="0"/>
              <a:t>of semiconducting </a:t>
            </a:r>
            <a:r>
              <a:rPr lang="en-US" sz="2800" dirty="0"/>
              <a:t>material, typically</a:t>
            </a:r>
            <a:r>
              <a:rPr lang="en-US" sz="2800" b="1" dirty="0"/>
              <a:t> silicon</a:t>
            </a:r>
            <a:r>
              <a:rPr lang="en-US" sz="2800" dirty="0"/>
              <a:t>, upon which electronic circuits and logic gates are fabricated.</a:t>
            </a:r>
          </a:p>
          <a:p>
            <a:pPr algn="l" rtl="0"/>
            <a:r>
              <a:rPr lang="en-US" sz="2800" dirty="0"/>
              <a:t>The resulting product is referred to as </a:t>
            </a:r>
            <a:r>
              <a:rPr lang="en-US" sz="2800" dirty="0" smtClean="0"/>
              <a:t>a </a:t>
            </a:r>
            <a:r>
              <a:rPr lang="en-US" sz="2800" b="1" dirty="0" smtClean="0"/>
              <a:t>Integrated Circuit ( IC)  .</a:t>
            </a:r>
          </a:p>
          <a:p>
            <a:pPr algn="l" rtl="0"/>
            <a:r>
              <a:rPr lang="en-US" sz="2800" dirty="0"/>
              <a:t>The motherboard contains a slot or socket for the processor chip, which typically contains </a:t>
            </a:r>
            <a:r>
              <a:rPr lang="en-US" sz="2800" dirty="0" smtClean="0"/>
              <a:t>multiple individual </a:t>
            </a:r>
            <a:r>
              <a:rPr lang="en-US" sz="2800" dirty="0"/>
              <a:t>cores, in what is known as a </a:t>
            </a:r>
            <a:r>
              <a:rPr lang="en-US" sz="2800" b="1" dirty="0"/>
              <a:t>multicore processor.</a:t>
            </a:r>
            <a:r>
              <a:rPr lang="en-US" sz="2800" dirty="0"/>
              <a:t> </a:t>
            </a:r>
            <a:endParaRPr lang="en-US" sz="2800" dirty="0" smtClean="0"/>
          </a:p>
          <a:p>
            <a:pPr algn="l" rtl="0"/>
            <a:r>
              <a:rPr lang="en-US" sz="2800" dirty="0" smtClean="0"/>
              <a:t>There </a:t>
            </a:r>
            <a:r>
              <a:rPr lang="en-US" sz="2800" dirty="0"/>
              <a:t>are also slots for </a:t>
            </a:r>
            <a:r>
              <a:rPr lang="en-US" sz="2800" b="1" dirty="0" smtClean="0"/>
              <a:t>memory chips, I/O controller chips</a:t>
            </a:r>
            <a:r>
              <a:rPr lang="en-US" sz="2800" b="1" dirty="0"/>
              <a:t>, and other key computer </a:t>
            </a:r>
            <a:r>
              <a:rPr lang="en-US" sz="2800" b="1" dirty="0" smtClean="0"/>
              <a:t>components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27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34674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81200"/>
            <a:ext cx="9144000" cy="6172200"/>
          </a:xfrm>
        </p:spPr>
        <p:txBody>
          <a:bodyPr>
            <a:no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Computer architecture is a key component of computer </a:t>
            </a:r>
            <a:r>
              <a:rPr lang="en-US" dirty="0" smtClean="0">
                <a:solidFill>
                  <a:schemeClr val="tx1"/>
                </a:solidFill>
              </a:rPr>
              <a:t>engineering and </a:t>
            </a:r>
            <a:r>
              <a:rPr lang="en-US" dirty="0">
                <a:solidFill>
                  <a:schemeClr val="tx1"/>
                </a:solidFill>
              </a:rPr>
              <a:t>the practicing computer engineer should have a </a:t>
            </a:r>
            <a:r>
              <a:rPr lang="en-US" dirty="0" smtClean="0">
                <a:solidFill>
                  <a:schemeClr val="tx1"/>
                </a:solidFill>
              </a:rPr>
              <a:t>practical understanding </a:t>
            </a:r>
            <a:r>
              <a:rPr lang="en-US" dirty="0">
                <a:solidFill>
                  <a:schemeClr val="tx1"/>
                </a:solidFill>
              </a:rPr>
              <a:t>of this topic.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concerned with all aspects of </a:t>
            </a:r>
            <a:r>
              <a:rPr lang="en-US" dirty="0" smtClean="0">
                <a:solidFill>
                  <a:schemeClr val="tx1"/>
                </a:solidFill>
              </a:rPr>
              <a:t>the design </a:t>
            </a:r>
            <a:r>
              <a:rPr lang="en-US" dirty="0">
                <a:solidFill>
                  <a:schemeClr val="tx1"/>
                </a:solidFill>
              </a:rPr>
              <a:t>and organization of the central processing unit and the </a:t>
            </a:r>
            <a:r>
              <a:rPr lang="en-US" dirty="0" smtClean="0">
                <a:solidFill>
                  <a:schemeClr val="tx1"/>
                </a:solidFill>
              </a:rPr>
              <a:t>integration of </a:t>
            </a:r>
            <a:r>
              <a:rPr lang="en-US" dirty="0">
                <a:solidFill>
                  <a:schemeClr val="tx1"/>
                </a:solidFill>
              </a:rPr>
              <a:t>the CPU into the computer system itself.</a:t>
            </a:r>
            <a:endParaRPr lang="ar-YE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Why study Computer Architecture and Computer Organization?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3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337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-228600"/>
            <a:ext cx="7772400" cy="1066800"/>
          </a:xfrm>
        </p:spPr>
        <p:txBody>
          <a:bodyPr/>
          <a:lstStyle/>
          <a:p>
            <a:r>
              <a:rPr lang="en-US" sz="3600" b="1" dirty="0" smtClean="0"/>
              <a:t>Definition</a:t>
            </a:r>
            <a:r>
              <a:rPr lang="en-US" b="1" dirty="0" smtClean="0"/>
              <a:t> </a:t>
            </a:r>
            <a:endParaRPr lang="ar-Y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" y="762000"/>
            <a:ext cx="8763000" cy="5486400"/>
          </a:xfrm>
        </p:spPr>
        <p:txBody>
          <a:bodyPr>
            <a:normAutofit/>
          </a:bodyPr>
          <a:lstStyle/>
          <a:p>
            <a:pPr algn="l" rtl="0"/>
            <a:r>
              <a:rPr lang="en-US" sz="3000" b="1" dirty="0" smtClean="0">
                <a:solidFill>
                  <a:schemeClr val="tx1"/>
                </a:solidFill>
              </a:rPr>
              <a:t>Computer Architecture : </a:t>
            </a:r>
            <a:r>
              <a:rPr lang="en-US" sz="3000" dirty="0" smtClean="0">
                <a:solidFill>
                  <a:schemeClr val="tx1"/>
                </a:solidFill>
              </a:rPr>
              <a:t>Computer architecture is defined as the attributes of a system visible to a programmer. </a:t>
            </a:r>
          </a:p>
          <a:p>
            <a:pPr algn="l" rtl="0"/>
            <a:r>
              <a:rPr lang="en-US" sz="3000" b="1" dirty="0" smtClean="0">
                <a:solidFill>
                  <a:schemeClr val="tx1"/>
                </a:solidFill>
              </a:rPr>
              <a:t>This definition includes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i="1" u="sng" dirty="0" smtClean="0">
                <a:solidFill>
                  <a:schemeClr val="tx1"/>
                </a:solidFill>
              </a:rPr>
              <a:t>the instruction set, instruction formats, operation codes, techniques for addressing memory , the number of bits used to represent data type (number ,characters) , I/O mechanisms.</a:t>
            </a:r>
          </a:p>
          <a:p>
            <a:pPr algn="l" rtl="0"/>
            <a:r>
              <a:rPr lang="en-US" sz="3000" dirty="0" smtClean="0">
                <a:solidFill>
                  <a:schemeClr val="tx1"/>
                </a:solidFill>
              </a:rPr>
              <a:t>The computer architecture deals with how to design a circuit for such hardware ,how I design a computer? How dose the computer work ? </a:t>
            </a:r>
          </a:p>
          <a:p>
            <a:pPr algn="l" rtl="0"/>
            <a:endParaRPr lang="ar-YE" sz="3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4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6831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839200" cy="5257800"/>
          </a:xfrm>
        </p:spPr>
        <p:txBody>
          <a:bodyPr>
            <a:noAutofit/>
          </a:bodyPr>
          <a:lstStyle/>
          <a:p>
            <a:pPr algn="l" rtl="0"/>
            <a:r>
              <a:rPr lang="en-US" sz="3600" b="1" dirty="0" smtClean="0">
                <a:solidFill>
                  <a:schemeClr val="tx1"/>
                </a:solidFill>
              </a:rPr>
              <a:t>Computer Organization </a:t>
            </a:r>
            <a:r>
              <a:rPr lang="en-US" dirty="0" smtClean="0">
                <a:solidFill>
                  <a:schemeClr val="tx1"/>
                </a:solidFill>
              </a:rPr>
              <a:t>refers to the operational units and their interconnections that realize the architectural specifications.</a:t>
            </a:r>
          </a:p>
          <a:p>
            <a:pPr algn="l" rtl="0"/>
            <a:r>
              <a:rPr lang="en-US" b="1" dirty="0" smtClean="0">
                <a:solidFill>
                  <a:schemeClr val="tx1"/>
                </a:solidFill>
              </a:rPr>
              <a:t>This definition includes </a:t>
            </a:r>
            <a:r>
              <a:rPr lang="en-US" i="1" u="sng" dirty="0" smtClean="0">
                <a:solidFill>
                  <a:schemeClr val="tx1"/>
                </a:solidFill>
              </a:rPr>
              <a:t>the those hardware details transparent to the programmer, such as control signals; interfaces between the computer and peripherals; and the memory technology used.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The Computer organization deals with how particular hardware works in a computer.</a:t>
            </a:r>
          </a:p>
          <a:p>
            <a:pPr algn="l" rtl="0"/>
            <a:endParaRPr lang="en-US" b="1" u="sng" dirty="0" smtClean="0">
              <a:solidFill>
                <a:schemeClr val="tx1"/>
              </a:solidFill>
            </a:endParaRPr>
          </a:p>
          <a:p>
            <a:pPr algn="l" rtl="0"/>
            <a:endParaRPr lang="ar-YE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Definition </a:t>
            </a:r>
            <a:endParaRPr lang="ar-YE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5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6087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458200" cy="6400800"/>
          </a:xfrm>
        </p:spPr>
        <p:txBody>
          <a:bodyPr/>
          <a:lstStyle/>
          <a:p>
            <a:pPr algn="l" rtl="0"/>
            <a:r>
              <a:rPr lang="en-US" b="1" dirty="0" smtClean="0">
                <a:solidFill>
                  <a:schemeClr val="tx1"/>
                </a:solidFill>
              </a:rPr>
              <a:t>Computer architecture </a:t>
            </a:r>
            <a:r>
              <a:rPr lang="en-US" dirty="0" smtClean="0">
                <a:solidFill>
                  <a:schemeClr val="tx1"/>
                </a:solidFill>
              </a:rPr>
              <a:t>is concerned with structure and behavior of computer as seen by the user .the architectural design of a computer system concerned with the specification of the various functional modules ,such as processors and memories ,and structuring them together in to a computer system . </a:t>
            </a:r>
          </a:p>
          <a:p>
            <a:pPr algn="l" rtl="0"/>
            <a:r>
              <a:rPr lang="en-US" b="1" dirty="0" smtClean="0">
                <a:solidFill>
                  <a:schemeClr val="tx1"/>
                </a:solidFill>
              </a:rPr>
              <a:t>Computer organization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concerned with </a:t>
            </a:r>
            <a:r>
              <a:rPr lang="en-US" dirty="0" smtClean="0">
                <a:solidFill>
                  <a:schemeClr val="tx1"/>
                </a:solidFill>
              </a:rPr>
              <a:t>the way the hardware components operate and the way they are connected together to from computer system .</a:t>
            </a:r>
            <a:endParaRPr lang="ar-Y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6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0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898525"/>
          </a:xfrm>
        </p:spPr>
        <p:txBody>
          <a:bodyPr>
            <a:normAutofit/>
          </a:bodyPr>
          <a:lstStyle/>
          <a:p>
            <a:r>
              <a:rPr lang="en-US" b="1" dirty="0"/>
              <a:t>Structure and Function</a:t>
            </a:r>
            <a:endParaRPr lang="ar-Y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029200"/>
          </a:xfrm>
        </p:spPr>
        <p:txBody>
          <a:bodyPr>
            <a:noAutofit/>
          </a:bodyPr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A computer is a complex system; contemporary computers contain millions of elementary electronic </a:t>
            </a:r>
            <a:r>
              <a:rPr lang="en-US" dirty="0" smtClean="0">
                <a:solidFill>
                  <a:schemeClr val="tx1"/>
                </a:solidFill>
              </a:rPr>
              <a:t>components .</a:t>
            </a:r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dirty="0">
                <a:solidFill>
                  <a:schemeClr val="tx1"/>
                </a:solidFill>
              </a:rPr>
              <a:t>Structure: </a:t>
            </a:r>
            <a:r>
              <a:rPr lang="en-US" dirty="0">
                <a:solidFill>
                  <a:schemeClr val="tx1"/>
                </a:solidFill>
              </a:rPr>
              <a:t>The way in which the components are interrelated	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The operation of each individual component as part of the </a:t>
            </a:r>
            <a:r>
              <a:rPr lang="en-US" dirty="0" smtClean="0">
                <a:solidFill>
                  <a:schemeClr val="tx1"/>
                </a:solidFill>
              </a:rPr>
              <a:t>structure</a:t>
            </a:r>
            <a:endParaRPr lang="en-US" dirty="0">
              <a:solidFill>
                <a:schemeClr val="tx1"/>
              </a:solidFill>
            </a:endParaRPr>
          </a:p>
          <a:p>
            <a:pPr algn="l" rtl="0"/>
            <a:endParaRPr lang="ar-YE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7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8617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5029200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>
                <a:solidFill>
                  <a:schemeClr val="tx1"/>
                </a:solidFill>
              </a:rPr>
              <a:t>In </a:t>
            </a:r>
            <a:r>
              <a:rPr lang="en-US" sz="3600" dirty="0" smtClean="0">
                <a:solidFill>
                  <a:schemeClr val="tx1"/>
                </a:solidFill>
              </a:rPr>
              <a:t>general terms</a:t>
            </a:r>
            <a:r>
              <a:rPr lang="en-US" sz="3600" dirty="0">
                <a:solidFill>
                  <a:schemeClr val="tx1"/>
                </a:solidFill>
              </a:rPr>
              <a:t>, there are only four basic functions that a computer can </a:t>
            </a:r>
            <a:r>
              <a:rPr lang="en-US" sz="3600" dirty="0" smtClean="0">
                <a:solidFill>
                  <a:schemeClr val="tx1"/>
                </a:solidFill>
              </a:rPr>
              <a:t>perform :</a:t>
            </a:r>
          </a:p>
          <a:p>
            <a:pPr algn="l" rtl="0"/>
            <a:r>
              <a:rPr lang="it-IT" sz="3600" dirty="0" smtClean="0">
                <a:solidFill>
                  <a:schemeClr val="tx1"/>
                </a:solidFill>
              </a:rPr>
              <a:t>• </a:t>
            </a:r>
            <a:r>
              <a:rPr lang="it-IT" sz="3600" b="1" dirty="0">
                <a:solidFill>
                  <a:schemeClr val="tx1"/>
                </a:solidFill>
              </a:rPr>
              <a:t>Data processing</a:t>
            </a:r>
          </a:p>
          <a:p>
            <a:pPr algn="l" rtl="0"/>
            <a:r>
              <a:rPr lang="it-IT" sz="3600" b="1" dirty="0">
                <a:solidFill>
                  <a:schemeClr val="tx1"/>
                </a:solidFill>
              </a:rPr>
              <a:t>• Data storage</a:t>
            </a:r>
          </a:p>
          <a:p>
            <a:pPr algn="l" rtl="0"/>
            <a:r>
              <a:rPr lang="it-IT" sz="3600" b="1" dirty="0">
                <a:solidFill>
                  <a:schemeClr val="tx1"/>
                </a:solidFill>
              </a:rPr>
              <a:t>• Data </a:t>
            </a:r>
            <a:r>
              <a:rPr lang="it-IT" sz="3600" b="1" dirty="0" smtClean="0">
                <a:solidFill>
                  <a:schemeClr val="tx1"/>
                </a:solidFill>
              </a:rPr>
              <a:t>movement(transfer data)</a:t>
            </a:r>
            <a:endParaRPr lang="it-IT" sz="3600" b="1" dirty="0">
              <a:solidFill>
                <a:schemeClr val="tx1"/>
              </a:solidFill>
            </a:endParaRPr>
          </a:p>
          <a:p>
            <a:pPr algn="l" rtl="0"/>
            <a:r>
              <a:rPr lang="it-IT" sz="3600" b="1" dirty="0">
                <a:solidFill>
                  <a:schemeClr val="tx1"/>
                </a:solidFill>
              </a:rPr>
              <a:t>• Control</a:t>
            </a:r>
          </a:p>
          <a:p>
            <a:pPr algn="l" rtl="0"/>
            <a:endParaRPr lang="ar-YE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8</a:t>
            </a:fld>
            <a:endParaRPr lang="ar-YE"/>
          </a:p>
        </p:txBody>
      </p:sp>
      <p:sp>
        <p:nvSpPr>
          <p:cNvPr id="7" name="TextBox 6"/>
          <p:cNvSpPr txBox="1"/>
          <p:nvPr/>
        </p:nvSpPr>
        <p:spPr>
          <a:xfrm>
            <a:off x="2057400" y="19572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Function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745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33516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Function of computer </a:t>
            </a:r>
            <a:endParaRPr lang="ar-YE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90600"/>
            <a:ext cx="5029200" cy="5365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765-2A9B-4890-905D-4EC64B53272B}" type="slidenum">
              <a:rPr lang="ar-YE" smtClean="0"/>
              <a:t>9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2218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1196</Words>
  <Application>Microsoft Office PowerPoint</Application>
  <PresentationFormat>عرض على الشاشة (3:4)‏</PresentationFormat>
  <Paragraphs>140</Paragraphs>
  <Slides>27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Wingdings</vt:lpstr>
      <vt:lpstr>Office Theme</vt:lpstr>
      <vt:lpstr>عرض تقديمي في PowerPoint</vt:lpstr>
      <vt:lpstr>What is a Architecture?</vt:lpstr>
      <vt:lpstr>Why study Computer Architecture and Computer Organization?</vt:lpstr>
      <vt:lpstr>Definition </vt:lpstr>
      <vt:lpstr>Definition </vt:lpstr>
      <vt:lpstr>عرض تقديمي في PowerPoint</vt:lpstr>
      <vt:lpstr>Structure and Function</vt:lpstr>
      <vt:lpstr>عرض تقديمي في PowerPoint</vt:lpstr>
      <vt:lpstr>Function of computer </vt:lpstr>
      <vt:lpstr>Possible Computer Operation</vt:lpstr>
      <vt:lpstr>Possible Computer Operation</vt:lpstr>
      <vt:lpstr>Possible Computer Operation</vt:lpstr>
      <vt:lpstr>Possible Computer Operation</vt:lpstr>
      <vt:lpstr>Possible Computer Operation</vt:lpstr>
      <vt:lpstr>Possible Computer Operation</vt:lpstr>
      <vt:lpstr>عرض تقديمي في PowerPoint</vt:lpstr>
      <vt:lpstr>Structure of the Computer </vt:lpstr>
      <vt:lpstr>Structure- Top Level</vt:lpstr>
      <vt:lpstr>Internal Structure of the Computer </vt:lpstr>
      <vt:lpstr>Structure -The CPU</vt:lpstr>
      <vt:lpstr>Structure -The Control Unit</vt:lpstr>
      <vt:lpstr>Internal structure of the computer</vt:lpstr>
      <vt:lpstr>Structure of the Computer </vt:lpstr>
      <vt:lpstr>Structure of the Computer </vt:lpstr>
      <vt:lpstr>Elements of a Multicore Computer</vt:lpstr>
      <vt:lpstr>Elements of a Multicore Computer</vt:lpstr>
      <vt:lpstr>Structure of the Computer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Architecture?</dc:title>
  <dc:creator>Guest</dc:creator>
  <cp:lastModifiedBy>User</cp:lastModifiedBy>
  <cp:revision>109</cp:revision>
  <dcterms:created xsi:type="dcterms:W3CDTF">2015-02-23T15:14:15Z</dcterms:created>
  <dcterms:modified xsi:type="dcterms:W3CDTF">2024-02-08T18:33:26Z</dcterms:modified>
</cp:coreProperties>
</file>