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Rahman" userId="21668ce31052c0ad" providerId="LiveId" clId="{7276E682-6972-4539-B4F4-654D51EB24AF}"/>
    <pc:docChg chg="delSld">
      <pc:chgData name="Abdul Rahman" userId="21668ce31052c0ad" providerId="LiveId" clId="{7276E682-6972-4539-B4F4-654D51EB24AF}" dt="2025-06-01T09:36:49.522" v="0" actId="47"/>
      <pc:docMkLst>
        <pc:docMk/>
      </pc:docMkLst>
      <pc:sldChg chg="del">
        <pc:chgData name="Abdul Rahman" userId="21668ce31052c0ad" providerId="LiveId" clId="{7276E682-6972-4539-B4F4-654D51EB24AF}" dt="2025-06-01T09:36:49.522" v="0" actId="47"/>
        <pc:sldMkLst>
          <pc:docMk/>
          <pc:sldMk cId="5642670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94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1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5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2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5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7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77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1E81-797A-42EA-9640-5809F0A6D3F2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3D5EA-B4FB-44FF-A980-D8E35B05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39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1.wdp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0.wdp"/><Relationship Id="rId5" Type="http://schemas.openxmlformats.org/officeDocument/2006/relationships/image" Target="../media/image21.png"/><Relationship Id="rId10" Type="http://schemas.microsoft.com/office/2007/relationships/hdphoto" Target="../media/hdphoto22.wdp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3.wdp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4.wdp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5.wdp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6.wdp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7.wdp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2.wdp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5.wdp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4.wdp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7.wdp"/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6.wdp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9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8.wdp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372223-5EE0-4F79-88FB-7629779ADEE7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940EC0-D55E-4D45-BF92-27D662D2B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129C3E-A49E-4092-AB62-6891E0ADB2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563" y="1720047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8380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1A57-5B19-4D69-878F-619AC1B89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72" y="1275443"/>
            <a:ext cx="6013183" cy="527683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DC7153-06DC-45DE-9009-97A7976E3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3" y="967666"/>
            <a:ext cx="5038078" cy="276983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09ACC4-6000-4002-929B-BB2A885EE9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303" y="3807326"/>
            <a:ext cx="3079185" cy="230938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6572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8F84F5-5BF6-4F43-BDD3-06D29888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271040"/>
            <a:ext cx="6635370" cy="539123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6F13B-9F3D-45B7-97EA-4E4C7CFEA2B2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RandomForestRegressor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0.1056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0.22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6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66D45-C6EA-42DC-9DCA-4D07D75D2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532538" cy="528932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1C69FA-C4B1-40F6-934F-EDEF215E8B2A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Gradient Boosting Regression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0.1158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booking_origin_encoded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0.66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7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60692-F09B-478F-87C0-D8FAEDF418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386987" cy="517147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8E4ED9-021B-4789-846D-9B21F7351F81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XGBoost Regression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R^2 score = 0.1069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booking_origin_encoded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0.21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7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320C7-38E9-45AF-BC2F-2968F52E51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275443"/>
            <a:ext cx="6610233" cy="536460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67BA79-6651-4BA6-B4C7-A28431A6CBC0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Decision Tree Classification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Accuracy Score : 0.7818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0.22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7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Predictions: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626B3-5BA1-49E5-9268-C494F52AA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7" y="1377897"/>
            <a:ext cx="6624295" cy="5284381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48898-2AA2-4E59-BB6B-4C0B1D809D0E}"/>
              </a:ext>
            </a:extLst>
          </p:cNvPr>
          <p:cNvSpPr txBox="1"/>
          <p:nvPr/>
        </p:nvSpPr>
        <p:spPr>
          <a:xfrm>
            <a:off x="7084380" y="2735855"/>
            <a:ext cx="49613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ahnschrift SemiBold Condensed" panose="020B0502040204020203" pitchFamily="34" charset="0"/>
              </a:rPr>
              <a:t>Using the Random Forest Classification Model we have the following: -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Accuracy Score : 0.8537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Bahnschrift SemiBold Condensed" panose="020B0502040204020203" pitchFamily="34" charset="0"/>
              </a:rPr>
              <a:t>From the feature importance plot we have ‘</a:t>
            </a:r>
            <a:r>
              <a:rPr lang="en-US" sz="1600" b="1" dirty="0" err="1">
                <a:latin typeface="Bahnschrift SemiBold Condensed" panose="020B0502040204020203" pitchFamily="34" charset="0"/>
              </a:rPr>
              <a:t>purchase_lead</a:t>
            </a:r>
            <a:r>
              <a:rPr lang="en-US" sz="1600" b="1" dirty="0">
                <a:latin typeface="Bahnschrift SemiBold Condensed" panose="020B0502040204020203" pitchFamily="34" charset="0"/>
              </a:rPr>
              <a:t>’ as the main feature having an impact score of 0.19</a:t>
            </a:r>
            <a:endParaRPr lang="en-IN" sz="1600" b="1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DE687B-2AAE-4476-9382-E393E84F2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367347"/>
            <a:ext cx="5851864" cy="36574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1840A9-59FD-48E8-ADB8-836DFB5F7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038" y="1367346"/>
            <a:ext cx="5553574" cy="36574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95C69-8721-45B1-8C66-A0EEC9151749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2ECCF-B2FA-4BBA-9485-181B10B8A1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8" y="1580410"/>
            <a:ext cx="5482552" cy="342659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A2BB80-BE52-4796-BD43-7C7D959C37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93" y="1580410"/>
            <a:ext cx="5482553" cy="3426596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4D355-5029-4C29-BBF8-62498926C79A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34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C4A994-5DC0-47C5-8803-8EECEAC85CC7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C7B38-5D89-4778-960B-EC0C39768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08F70C-861A-4AAB-8BDC-1F0C9DEE13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41" y="1720048"/>
            <a:ext cx="5468645" cy="3417903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6985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61F12-35AE-4430-AFC0-C0AF779220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489321"/>
            <a:ext cx="5926585" cy="37041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76738-89D5-40C8-92D4-76404D711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29" y="1489321"/>
            <a:ext cx="5486772" cy="37041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0B5A8-9527-4352-9905-A71C29611011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0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E4E33-C79F-438B-981B-E4E46AC18D56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87CCA-B019-42AA-ACA8-614DFB964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9" y="1393979"/>
            <a:ext cx="5648660" cy="383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63479-AB5C-4834-BD77-9A65B1F8C6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3979"/>
            <a:ext cx="5949730" cy="383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0693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0ED1E-48BE-476D-B983-23BA8036D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724579"/>
            <a:ext cx="5678011" cy="3548757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B15F6-4E9A-4525-9739-D3F703EB8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03" y="1724579"/>
            <a:ext cx="5794126" cy="354875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2057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5C560-C13B-410C-AB1E-592B4160C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686943"/>
            <a:ext cx="6008111" cy="37550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ADF01C-EB5A-4A64-ACB9-55BE94565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81" y="1686942"/>
            <a:ext cx="5411531" cy="375506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2897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80E9A-A231-4C36-835B-BA05C642012B}"/>
              </a:ext>
            </a:extLst>
          </p:cNvPr>
          <p:cNvSpPr txBox="1"/>
          <p:nvPr/>
        </p:nvSpPr>
        <p:spPr>
          <a:xfrm>
            <a:off x="2636668" y="159798"/>
            <a:ext cx="5468645" cy="58477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Forage British Airways Data Science Job Sim Task 2 - </a:t>
            </a:r>
            <a:r>
              <a:rPr lang="en-IN" sz="1600" b="1" i="0" dirty="0">
                <a:solidFill>
                  <a:schemeClr val="bg1"/>
                </a:solidFill>
                <a:effectLst/>
              </a:rPr>
              <a:t>Predicting customer buying behaviour</a:t>
            </a:r>
            <a:endParaRPr lang="en-IN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A4094-1925-4896-ACFA-9739668E1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80644"/>
            <a:ext cx="1333616" cy="563929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C5E21-AD99-4EAF-8EDC-CB9B9D3A8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10" y="5930695"/>
            <a:ext cx="2293819" cy="73158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7E74D1-8200-4EEA-9DAC-46DA8F19D23D}"/>
              </a:ext>
            </a:extLst>
          </p:cNvPr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Bahnschrift SemiBold Condensed" panose="020B0502040204020203" pitchFamily="34" charset="0"/>
              </a:rPr>
              <a:t>Analysis: -</a:t>
            </a:r>
            <a:endParaRPr lang="en-IN" sz="1400" b="1" u="sng" dirty="0">
              <a:latin typeface="Bahnschrift SemiBold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B60F2-6FC1-4CF7-8765-4400979F4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88" y="1740208"/>
            <a:ext cx="6036520" cy="37728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96D741-CC87-4228-A583-988C848FA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505" y="1740208"/>
            <a:ext cx="5587224" cy="37728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093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452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SemiBold Condensed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Abdul Rahman</cp:lastModifiedBy>
  <cp:revision>2</cp:revision>
  <dcterms:created xsi:type="dcterms:W3CDTF">2023-11-22T17:32:06Z</dcterms:created>
  <dcterms:modified xsi:type="dcterms:W3CDTF">2025-06-01T09:36:52Z</dcterms:modified>
</cp:coreProperties>
</file>