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4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70" autoAdjust="0"/>
  </p:normalViewPr>
  <p:slideViewPr>
    <p:cSldViewPr snapToGrid="0">
      <p:cViewPr varScale="1">
        <p:scale>
          <a:sx n="62" d="100"/>
          <a:sy n="62" d="100"/>
        </p:scale>
        <p:origin x="78" y="456"/>
      </p:cViewPr>
      <p:guideLst/>
    </p:cSldViewPr>
  </p:slideViewPr>
  <p:outlineViewPr>
    <p:cViewPr>
      <p:scale>
        <a:sx n="33" d="100"/>
        <a:sy n="33" d="100"/>
      </p:scale>
      <p:origin x="0" y="-3486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6DE8F-1BE5-412F-968A-A00033B87462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2E280-44B8-42CB-8147-6E1BA11A84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265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min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E280-44B8-42CB-8147-6E1BA11A84E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140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3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82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09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12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27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5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250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7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580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0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7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3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essibilidade.gov.pt/w3/TR/WCAG2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essibilidade.gov.p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.pt/ngt_server/attachfileu.jsp?look_parentBoui=7418317&amp;att_display=n&amp;att_download=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/>
          <a:lstStyle/>
          <a:p>
            <a:r>
              <a:rPr lang="pt-PT" noProof="0" dirty="0" smtClean="0"/>
              <a:t>Acessibilidade</a:t>
            </a:r>
            <a:endParaRPr lang="pt-P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824"/>
            <a:ext cx="9144000" cy="3608832"/>
          </a:xfrm>
        </p:spPr>
        <p:txBody>
          <a:bodyPr>
            <a:normAutofit/>
          </a:bodyPr>
          <a:lstStyle/>
          <a:p>
            <a:pPr algn="l"/>
            <a:r>
              <a:rPr lang="pt-PT" noProof="0" dirty="0" smtClean="0">
                <a:solidFill>
                  <a:srgbClr val="000000"/>
                </a:solidFill>
                <a:latin typeface="Arial" panose="020B0604020202020204" pitchFamily="34" charset="0"/>
              </a:rPr>
              <a:t>…O 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cumprimento </a:t>
            </a:r>
            <a:r>
              <a:rPr lang="pt-PT" noProof="0" dirty="0" smtClean="0">
                <a:solidFill>
                  <a:srgbClr val="000000"/>
                </a:solidFill>
                <a:latin typeface="Arial" panose="020B0604020202020204" pitchFamily="34" charset="0"/>
              </a:rPr>
              <a:t>… [das] … diretrizes 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fará com que os conteúdos fiquem acessíveis a um maior número de pessoas com incapacidades, incluindo </a:t>
            </a:r>
            <a:r>
              <a:rPr lang="pt-PT" u="sng" noProof="0" dirty="0">
                <a:solidFill>
                  <a:srgbClr val="000000"/>
                </a:solidFill>
                <a:latin typeface="Arial" panose="020B0604020202020204" pitchFamily="34" charset="0"/>
              </a:rPr>
              <a:t>cegueira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pt-PT" u="sng" noProof="0" dirty="0">
                <a:solidFill>
                  <a:srgbClr val="000000"/>
                </a:solidFill>
                <a:latin typeface="Arial" panose="020B0604020202020204" pitchFamily="34" charset="0"/>
              </a:rPr>
              <a:t>baixa visão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PT" u="sng" noProof="0" dirty="0">
                <a:solidFill>
                  <a:srgbClr val="000000"/>
                </a:solidFill>
                <a:latin typeface="Arial" panose="020B0604020202020204" pitchFamily="34" charset="0"/>
              </a:rPr>
              <a:t>surdez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pt-PT" u="sng" noProof="0" dirty="0">
                <a:solidFill>
                  <a:srgbClr val="000000"/>
                </a:solidFill>
                <a:latin typeface="Arial" panose="020B0604020202020204" pitchFamily="34" charset="0"/>
              </a:rPr>
              <a:t>perda de audição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PT" u="sng" noProof="0" dirty="0">
                <a:solidFill>
                  <a:srgbClr val="000000"/>
                </a:solidFill>
                <a:latin typeface="Arial" panose="020B0604020202020204" pitchFamily="34" charset="0"/>
              </a:rPr>
              <a:t>incapacidades ao nível da aprendizagem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PT" u="sng" noProof="0" dirty="0">
                <a:solidFill>
                  <a:srgbClr val="000000"/>
                </a:solidFill>
                <a:latin typeface="Arial" panose="020B0604020202020204" pitchFamily="34" charset="0"/>
              </a:rPr>
              <a:t>limitações cognitivas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PT" u="sng" noProof="0" dirty="0">
                <a:solidFill>
                  <a:srgbClr val="000000"/>
                </a:solidFill>
                <a:latin typeface="Arial" panose="020B0604020202020204" pitchFamily="34" charset="0"/>
              </a:rPr>
              <a:t>movimentos limitados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PT" u="sng" noProof="0" dirty="0">
                <a:solidFill>
                  <a:srgbClr val="000000"/>
                </a:solidFill>
                <a:latin typeface="Arial" panose="020B0604020202020204" pitchFamily="34" charset="0"/>
              </a:rPr>
              <a:t>incapacidades ao nível da fala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PT" u="sng" noProof="0" dirty="0">
                <a:solidFill>
                  <a:srgbClr val="000000"/>
                </a:solidFill>
                <a:latin typeface="Arial" panose="020B0604020202020204" pitchFamily="34" charset="0"/>
              </a:rPr>
              <a:t>fotossensibilidade</a:t>
            </a:r>
            <a:r>
              <a:rPr lang="pt-PT" noProof="0" dirty="0">
                <a:solidFill>
                  <a:srgbClr val="000000"/>
                </a:solidFill>
                <a:latin typeface="Arial" panose="020B0604020202020204" pitchFamily="34" charset="0"/>
              </a:rPr>
              <a:t> e ainda combinações destas </a:t>
            </a:r>
            <a:r>
              <a:rPr lang="pt-PT" noProof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incapacidades.</a:t>
            </a:r>
          </a:p>
          <a:p>
            <a:pPr algn="l"/>
            <a:r>
              <a:rPr lang="pt-PT" b="1" noProof="0" dirty="0" smtClean="0">
                <a:solidFill>
                  <a:srgbClr val="000000"/>
                </a:solidFill>
                <a:latin typeface="Arial" panose="020B0604020202020204" pitchFamily="34" charset="0"/>
              </a:rPr>
              <a:t>O </a:t>
            </a:r>
            <a:r>
              <a:rPr lang="pt-PT" b="1" noProof="0" dirty="0">
                <a:solidFill>
                  <a:srgbClr val="000000"/>
                </a:solidFill>
                <a:latin typeface="Arial" panose="020B0604020202020204" pitchFamily="34" charset="0"/>
              </a:rPr>
              <a:t>cumprimento destas </a:t>
            </a:r>
            <a:r>
              <a:rPr lang="pt-PT" b="1" noProof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diretrizes </a:t>
            </a:r>
            <a:r>
              <a:rPr lang="pt-PT" b="1" noProof="0" dirty="0">
                <a:solidFill>
                  <a:srgbClr val="000000"/>
                </a:solidFill>
                <a:latin typeface="Arial" panose="020B0604020202020204" pitchFamily="34" charset="0"/>
              </a:rPr>
              <a:t>também facilitará a utilização do conteúdo </a:t>
            </a:r>
            <a:r>
              <a:rPr lang="pt-PT" b="1" noProof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da </a:t>
            </a:r>
            <a:r>
              <a:rPr lang="pt-PT" b="1" noProof="0" dirty="0">
                <a:solidFill>
                  <a:srgbClr val="000000"/>
                </a:solidFill>
                <a:latin typeface="Arial" panose="020B0604020202020204" pitchFamily="34" charset="0"/>
              </a:rPr>
              <a:t>Web pelos utilizadores em geral</a:t>
            </a:r>
            <a:r>
              <a:rPr lang="pt-PT" b="1" noProof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r"/>
            <a:endParaRPr lang="pt-PT" noProof="0" dirty="0"/>
          </a:p>
          <a:p>
            <a:pPr algn="r"/>
            <a:r>
              <a:rPr lang="pt-PT" sz="1200" noProof="0" dirty="0" smtClean="0"/>
              <a:t>(in: </a:t>
            </a:r>
            <a:r>
              <a:rPr lang="pt-PT" sz="1200" noProof="0" dirty="0" smtClean="0">
                <a:hlinkClick r:id="rId2"/>
              </a:rPr>
              <a:t>http</a:t>
            </a:r>
            <a:r>
              <a:rPr lang="pt-PT" sz="1200" noProof="0" dirty="0">
                <a:hlinkClick r:id="rId2"/>
              </a:rPr>
              <a:t>://www.acessibilidade.gov.pt/w3/TR/WCAG20</a:t>
            </a:r>
            <a:r>
              <a:rPr lang="pt-PT" sz="1200" noProof="0" dirty="0" smtClean="0">
                <a:hlinkClick r:id="rId2"/>
              </a:rPr>
              <a:t>/</a:t>
            </a:r>
            <a:r>
              <a:rPr lang="pt-PT" sz="1200" noProof="0" dirty="0" smtClean="0"/>
              <a:t> , acedido em  2016/04/13)</a:t>
            </a:r>
            <a:endParaRPr lang="pt-PT" sz="1200" noProof="0" dirty="0"/>
          </a:p>
        </p:txBody>
      </p:sp>
    </p:spTree>
    <p:extLst>
      <p:ext uri="{BB962C8B-B14F-4D97-AF65-F5344CB8AC3E}">
        <p14:creationId xmlns:p14="http://schemas.microsoft.com/office/powerpoint/2010/main" val="38948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smtClean="0"/>
              <a:t>Agenda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956800" algn="r"/>
              </a:tabLst>
            </a:pPr>
            <a:r>
              <a:rPr lang="pt-PT" noProof="0" dirty="0" smtClean="0"/>
              <a:t>O que é que está em causa?	2 min</a:t>
            </a:r>
          </a:p>
          <a:p>
            <a:pPr>
              <a:tabLst>
                <a:tab pos="9956800" algn="r"/>
              </a:tabLst>
            </a:pPr>
            <a:r>
              <a:rPr lang="pt-PT" noProof="0" dirty="0" smtClean="0"/>
              <a:t>Aplicabilidade e benefícios	3 min</a:t>
            </a:r>
          </a:p>
          <a:p>
            <a:pPr>
              <a:tabLst>
                <a:tab pos="9956800" algn="r"/>
              </a:tabLst>
            </a:pPr>
            <a:r>
              <a:rPr lang="pt-PT" dirty="0" smtClean="0"/>
              <a:t>Casos práticos	7 min</a:t>
            </a:r>
            <a:endParaRPr lang="pt-PT" noProof="0" dirty="0" smtClean="0"/>
          </a:p>
          <a:p>
            <a:pPr>
              <a:tabLst>
                <a:tab pos="9956800" algn="r"/>
              </a:tabLst>
            </a:pPr>
            <a:r>
              <a:rPr lang="pt-PT" noProof="0" dirty="0" smtClean="0"/>
              <a:t>Em Portugal	3 min</a:t>
            </a:r>
          </a:p>
          <a:p>
            <a:pPr>
              <a:tabLst>
                <a:tab pos="9956800" algn="r"/>
              </a:tabLst>
            </a:pPr>
            <a:r>
              <a:rPr lang="pt-PT" noProof="0" dirty="0" smtClean="0"/>
              <a:t>Referências</a:t>
            </a:r>
          </a:p>
          <a:p>
            <a:pPr marL="0" indent="0">
              <a:buNone/>
              <a:tabLst>
                <a:tab pos="9956800" algn="r"/>
              </a:tabLst>
            </a:pPr>
            <a:r>
              <a:rPr lang="pt-PT" noProof="0" dirty="0" smtClean="0"/>
              <a:t>	---------</a:t>
            </a:r>
          </a:p>
          <a:p>
            <a:pPr marL="0" indent="0">
              <a:buNone/>
              <a:tabLst>
                <a:tab pos="9956800" algn="r"/>
              </a:tabLst>
            </a:pPr>
            <a:r>
              <a:rPr lang="pt-PT" dirty="0" smtClean="0"/>
              <a:t>	15 min</a:t>
            </a:r>
            <a:endParaRPr lang="pt-PT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970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DUMMY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noProof="0" dirty="0" smtClean="0"/>
              <a:t>Unidade Acesso – Acessibilidade a Cidadãos com Necessidades Especiais à Sociedade de Informação (1999).</a:t>
            </a:r>
          </a:p>
          <a:p>
            <a:r>
              <a:rPr lang="pt-PT" noProof="0" dirty="0" smtClean="0"/>
              <a:t>Programa Acesso – UMIC</a:t>
            </a:r>
          </a:p>
          <a:p>
            <a:r>
              <a:rPr lang="pt-PT" noProof="0" dirty="0" smtClean="0"/>
              <a:t>Unidade Acesso – FCT</a:t>
            </a:r>
          </a:p>
          <a:p>
            <a:r>
              <a:rPr lang="pt-PT" noProof="0" dirty="0" smtClean="0">
                <a:hlinkClick r:id="rId2"/>
              </a:rPr>
              <a:t>http://www.acessibilidade.gov.pt/</a:t>
            </a:r>
            <a:endParaRPr lang="pt-PT" noProof="0" dirty="0" smtClean="0"/>
          </a:p>
        </p:txBody>
      </p:sp>
    </p:spTree>
    <p:extLst>
      <p:ext uri="{BB962C8B-B14F-4D97-AF65-F5344CB8AC3E}">
        <p14:creationId xmlns:p14="http://schemas.microsoft.com/office/powerpoint/2010/main" val="8101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 que é que está em causa?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7269163" algn="r"/>
                <a:tab pos="8786813" algn="r"/>
                <a:tab pos="10042525" algn="r"/>
              </a:tabLst>
            </a:pPr>
            <a:r>
              <a:rPr lang="en-US" sz="2400" dirty="0" err="1" smtClean="0"/>
              <a:t>População</a:t>
            </a:r>
            <a:r>
              <a:rPr lang="en-US" sz="2400" dirty="0" smtClean="0"/>
              <a:t> com &gt;= 15 </a:t>
            </a:r>
            <a:r>
              <a:rPr lang="en-US" sz="2400" dirty="0" err="1" smtClean="0"/>
              <a:t>anos</a:t>
            </a:r>
            <a:r>
              <a:rPr lang="en-US" sz="2400" dirty="0" smtClean="0"/>
              <a:t>:			8 </a:t>
            </a:r>
            <a:r>
              <a:rPr lang="en-US" sz="2400" dirty="0"/>
              <a:t>699 515</a:t>
            </a:r>
          </a:p>
          <a:p>
            <a:pPr>
              <a:tabLst>
                <a:tab pos="7269163" algn="r"/>
                <a:tab pos="8786813" algn="r"/>
                <a:tab pos="10042525" algn="r"/>
              </a:tabLst>
            </a:pPr>
            <a:r>
              <a:rPr lang="en-US" sz="2400" dirty="0" err="1" smtClean="0"/>
              <a:t>População</a:t>
            </a:r>
            <a:r>
              <a:rPr lang="en-US" sz="2400" dirty="0" smtClean="0"/>
              <a:t> com </a:t>
            </a:r>
            <a:r>
              <a:rPr lang="en-US" sz="2400" dirty="0" err="1" smtClean="0"/>
              <a:t>atividade</a:t>
            </a:r>
            <a:r>
              <a:rPr lang="en-US" sz="2400" dirty="0" smtClean="0"/>
              <a:t> </a:t>
            </a:r>
            <a:r>
              <a:rPr lang="en-US" sz="2400" dirty="0" err="1" smtClean="0"/>
              <a:t>económica</a:t>
            </a:r>
            <a:r>
              <a:rPr lang="en-US" sz="2400" dirty="0"/>
              <a:t>:	</a:t>
            </a:r>
            <a:r>
              <a:rPr lang="en-US" sz="2400" dirty="0" smtClean="0"/>
              <a:t>	4 </a:t>
            </a:r>
            <a:r>
              <a:rPr lang="en-US" sz="2400" dirty="0"/>
              <a:t>990 208</a:t>
            </a:r>
          </a:p>
          <a:p>
            <a:pPr>
              <a:tabLst>
                <a:tab pos="7269163" algn="r"/>
                <a:tab pos="8786813" algn="r"/>
                <a:tab pos="10042525" algn="r"/>
              </a:tabLst>
            </a:pPr>
            <a:r>
              <a:rPr lang="en-US" sz="2400" dirty="0" err="1" smtClean="0"/>
              <a:t>Deficiência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tabLst>
                <a:tab pos="7269163" algn="r"/>
                <a:tab pos="8786813" algn="r"/>
                <a:tab pos="10042525" algn="r"/>
              </a:tabLst>
            </a:pPr>
            <a:r>
              <a:rPr lang="en-US" dirty="0" err="1" smtClean="0"/>
              <a:t>auditiva</a:t>
            </a:r>
            <a:r>
              <a:rPr lang="en-US" dirty="0" smtClean="0"/>
              <a:t>:</a:t>
            </a:r>
            <a:r>
              <a:rPr lang="en-US" dirty="0"/>
              <a:t>	 84 </a:t>
            </a:r>
            <a:r>
              <a:rPr lang="en-US" dirty="0" smtClean="0"/>
              <a:t>172	2 %	1 %</a:t>
            </a:r>
            <a:endParaRPr lang="en-US" dirty="0"/>
          </a:p>
          <a:p>
            <a:pPr lvl="1">
              <a:tabLst>
                <a:tab pos="7269163" algn="r"/>
                <a:tab pos="8786813" algn="r"/>
                <a:tab pos="10042525" algn="r"/>
              </a:tabLst>
            </a:pPr>
            <a:r>
              <a:rPr lang="en-US" dirty="0"/>
              <a:t>Visual:	 163 </a:t>
            </a:r>
            <a:r>
              <a:rPr lang="en-US" dirty="0" smtClean="0"/>
              <a:t>569	3 %	2 %</a:t>
            </a:r>
            <a:endParaRPr lang="en-US" dirty="0"/>
          </a:p>
          <a:p>
            <a:pPr lvl="1">
              <a:tabLst>
                <a:tab pos="7269163" algn="r"/>
                <a:tab pos="8786813" algn="r"/>
                <a:tab pos="10042525" algn="r"/>
              </a:tabLst>
            </a:pPr>
            <a:r>
              <a:rPr lang="en-US" dirty="0" err="1" smtClean="0"/>
              <a:t>Motora</a:t>
            </a:r>
            <a:r>
              <a:rPr lang="en-US" dirty="0"/>
              <a:t>:	 156 </a:t>
            </a:r>
            <a:r>
              <a:rPr lang="en-US" dirty="0" smtClean="0"/>
              <a:t>246	</a:t>
            </a:r>
            <a:r>
              <a:rPr lang="en-US" dirty="0"/>
              <a:t> </a:t>
            </a:r>
            <a:r>
              <a:rPr lang="en-US" dirty="0" smtClean="0"/>
              <a:t>3 %</a:t>
            </a:r>
            <a:r>
              <a:rPr lang="en-US" dirty="0"/>
              <a:t>	</a:t>
            </a:r>
            <a:r>
              <a:rPr lang="en-US" dirty="0" smtClean="0"/>
              <a:t>2 %</a:t>
            </a:r>
            <a:endParaRPr lang="en-US" dirty="0"/>
          </a:p>
          <a:p>
            <a:pPr lvl="1">
              <a:tabLst>
                <a:tab pos="7269163" algn="r"/>
                <a:tab pos="8786813" algn="r"/>
                <a:tab pos="10042525" algn="r"/>
              </a:tabLst>
            </a:pPr>
            <a:r>
              <a:rPr lang="en-US" dirty="0"/>
              <a:t>Mental:	 70 </a:t>
            </a:r>
            <a:r>
              <a:rPr lang="en-US" dirty="0" smtClean="0"/>
              <a:t>994	1 %	1 %</a:t>
            </a:r>
            <a:endParaRPr lang="en-US" dirty="0"/>
          </a:p>
          <a:p>
            <a:pPr lvl="1">
              <a:tabLst>
                <a:tab pos="7269163" algn="r"/>
                <a:tab pos="8786813" algn="r"/>
                <a:tab pos="10042525" algn="r"/>
              </a:tabLst>
            </a:pPr>
            <a:r>
              <a:rPr lang="en-US" dirty="0" err="1" smtClean="0"/>
              <a:t>Parilisia</a:t>
            </a:r>
            <a:r>
              <a:rPr lang="en-US" dirty="0"/>
              <a:t> Cerebral:	 15 </a:t>
            </a:r>
            <a:r>
              <a:rPr lang="en-US" dirty="0" smtClean="0"/>
              <a:t>009	0 %	0 %</a:t>
            </a:r>
            <a:endParaRPr lang="en-US" dirty="0"/>
          </a:p>
          <a:p>
            <a:pPr lvl="1">
              <a:tabLst>
                <a:tab pos="7269163" algn="r"/>
                <a:tab pos="8786813" algn="r"/>
                <a:tab pos="10042525" algn="r"/>
              </a:tabLst>
            </a:pP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deficiência</a:t>
            </a:r>
            <a:r>
              <a:rPr lang="en-US" dirty="0"/>
              <a:t>:	 </a:t>
            </a:r>
            <a:r>
              <a:rPr lang="en-US" u="sng" dirty="0"/>
              <a:t>146 </a:t>
            </a:r>
            <a:r>
              <a:rPr lang="en-US" u="sng" dirty="0" smtClean="0"/>
              <a:t>069	</a:t>
            </a:r>
            <a:r>
              <a:rPr lang="en-US" u="sng" dirty="0"/>
              <a:t> </a:t>
            </a:r>
            <a:r>
              <a:rPr lang="en-US" u="sng" dirty="0" smtClean="0"/>
              <a:t>3 %</a:t>
            </a:r>
            <a:r>
              <a:rPr lang="en-US" u="sng" dirty="0"/>
              <a:t>	</a:t>
            </a:r>
            <a:r>
              <a:rPr lang="en-US" u="sng" dirty="0" smtClean="0"/>
              <a:t>2 %</a:t>
            </a:r>
          </a:p>
          <a:p>
            <a:pPr marL="457200" lvl="1" indent="0">
              <a:buNone/>
              <a:tabLst>
                <a:tab pos="7269163" algn="r"/>
                <a:tab pos="8786813" algn="r"/>
                <a:tab pos="10042525" algn="r"/>
              </a:tabLst>
            </a:pPr>
            <a:r>
              <a:rPr lang="en-US" dirty="0"/>
              <a:t>	</a:t>
            </a:r>
            <a:r>
              <a:rPr lang="en-US" dirty="0" smtClean="0"/>
              <a:t>636 059	</a:t>
            </a:r>
            <a:r>
              <a:rPr lang="pt-PT" dirty="0" smtClean="0"/>
              <a:t>13 %	7 % </a:t>
            </a:r>
          </a:p>
          <a:p>
            <a:pPr marL="457200" lvl="1" indent="0" algn="r">
              <a:buNone/>
              <a:tabLst>
                <a:tab pos="7269163" algn="r"/>
                <a:tab pos="8786813" algn="r"/>
                <a:tab pos="10042525" algn="r"/>
              </a:tabLst>
            </a:pPr>
            <a:endParaRPr lang="en-US" sz="1200" dirty="0" smtClean="0"/>
          </a:p>
          <a:p>
            <a:pPr marL="457200" lvl="1" indent="0" algn="r">
              <a:buNone/>
              <a:tabLst>
                <a:tab pos="7269163" algn="r"/>
                <a:tab pos="8786813" algn="r"/>
                <a:tab pos="10042525" algn="r"/>
              </a:tabLst>
            </a:pPr>
            <a:r>
              <a:rPr lang="en-US" sz="1100" dirty="0" smtClean="0"/>
              <a:t>(Fonte: </a:t>
            </a:r>
            <a:r>
              <a:rPr lang="en-US" sz="1100" dirty="0" smtClean="0">
                <a:hlinkClick r:id="rId2"/>
              </a:rPr>
              <a:t>https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www.ine.pt/ngt_server/attachfileu.jsp?look_parentBoui=7418317&amp;att_display=n&amp;att_download=y</a:t>
            </a:r>
            <a:r>
              <a:rPr lang="en-US" sz="1100" dirty="0" smtClean="0"/>
              <a:t>, </a:t>
            </a:r>
            <a:r>
              <a:rPr lang="en-US" sz="1100" dirty="0" err="1" smtClean="0"/>
              <a:t>actualização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r>
              <a:rPr lang="en-US" sz="1100" dirty="0" smtClean="0"/>
              <a:t> 2007, </a:t>
            </a:r>
            <a:r>
              <a:rPr lang="en-US" sz="1100" dirty="0" err="1" smtClean="0"/>
              <a:t>acedido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r>
              <a:rPr lang="en-US" sz="1100" dirty="0" smtClean="0"/>
              <a:t> 2016-04-13)</a:t>
            </a:r>
            <a:endParaRPr lang="en-US" sz="1100" dirty="0"/>
          </a:p>
          <a:p>
            <a:pPr lvl="1">
              <a:tabLst>
                <a:tab pos="7269163" algn="r"/>
                <a:tab pos="8786813" algn="r"/>
                <a:tab pos="10042525" algn="r"/>
              </a:tabLst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589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noProof="0" dirty="0" smtClean="0"/>
              <a:t>População alvo (2min)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noProof="0" dirty="0" smtClean="0"/>
              <a:t>* Estatística de pessoas com necessidades especiais em Portugal</a:t>
            </a:r>
          </a:p>
          <a:p>
            <a:r>
              <a:rPr lang="pt-PT" noProof="0" dirty="0" smtClean="0"/>
              <a:t>* Na Europa</a:t>
            </a:r>
          </a:p>
          <a:p>
            <a:r>
              <a:rPr lang="pt-PT" noProof="0" dirty="0" smtClean="0"/>
              <a:t>* ...</a:t>
            </a:r>
          </a:p>
          <a:p>
            <a:endParaRPr lang="pt-PT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329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noProof="0" dirty="0" smtClean="0"/>
              <a:t>O que é</a:t>
            </a:r>
            <a:r>
              <a:rPr lang="pt-PT" noProof="0" dirty="0" smtClean="0"/>
              <a:t>?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noProof="0" dirty="0" smtClean="0"/>
              <a:t>Normas de suporte:</a:t>
            </a:r>
          </a:p>
          <a:p>
            <a:pPr lvl="1"/>
            <a:r>
              <a:rPr lang="pt-PT" noProof="0" dirty="0" smtClean="0"/>
              <a:t>WCAG 2.0</a:t>
            </a:r>
          </a:p>
          <a:p>
            <a:pPr lvl="1"/>
            <a:r>
              <a:rPr lang="pt-PT" noProof="0" dirty="0" smtClean="0"/>
              <a:t>ISO/IEC 40500:2012</a:t>
            </a:r>
          </a:p>
          <a:p>
            <a:r>
              <a:rPr lang="pt-PT" noProof="0" dirty="0" smtClean="0"/>
              <a:t>Suporte legal:</a:t>
            </a:r>
          </a:p>
          <a:p>
            <a:pPr lvl="1"/>
            <a:r>
              <a:rPr lang="pt-PT" noProof="0" dirty="0" smtClean="0"/>
              <a:t>Legislação</a:t>
            </a:r>
            <a:r>
              <a:rPr lang="pt-PT" baseline="0" noProof="0" dirty="0" smtClean="0"/>
              <a:t> comunitária</a:t>
            </a:r>
            <a:endParaRPr lang="pt-PT" noProof="0" dirty="0" smtClean="0"/>
          </a:p>
          <a:p>
            <a:pPr lvl="1"/>
            <a:r>
              <a:rPr lang="pt-PT" noProof="0" dirty="0" smtClean="0"/>
              <a:t>Legislação portuguesa</a:t>
            </a:r>
            <a:endParaRPr lang="pt-PT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992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noProof="0" dirty="0" smtClean="0"/>
              <a:t>Aplicabilidade (5min)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Paralelo</a:t>
            </a:r>
            <a:r>
              <a:rPr lang="en-US" noProof="0" dirty="0" smtClean="0"/>
              <a:t> API -&gt; HAL /</a:t>
            </a:r>
            <a:r>
              <a:rPr lang="en-US" baseline="0" noProof="0" dirty="0" smtClean="0"/>
              <a:t> UA -&gt; WCAG</a:t>
            </a:r>
            <a:endParaRPr lang="pt-PT" noProof="0" dirty="0" smtClean="0"/>
          </a:p>
          <a:p>
            <a:r>
              <a:rPr lang="pt-PT" noProof="0" dirty="0" smtClean="0"/>
              <a:t>Vantagens </a:t>
            </a:r>
            <a:r>
              <a:rPr lang="pt-PT" noProof="0" dirty="0" smtClean="0"/>
              <a:t>para o </a:t>
            </a:r>
            <a:r>
              <a:rPr lang="pt-PT" noProof="0" dirty="0" smtClean="0"/>
              <a:t>site:</a:t>
            </a:r>
          </a:p>
          <a:p>
            <a:pPr lvl="1"/>
            <a:r>
              <a:rPr lang="pt-PT" noProof="0" dirty="0" err="1" smtClean="0"/>
              <a:t>Crawlers</a:t>
            </a:r>
            <a:r>
              <a:rPr lang="pt-PT" noProof="0" dirty="0" smtClean="0"/>
              <a:t> portam-se como </a:t>
            </a:r>
            <a:r>
              <a:rPr lang="pt-PT" noProof="0" dirty="0" err="1" smtClean="0"/>
              <a:t>UAs</a:t>
            </a:r>
            <a:endParaRPr lang="pt-PT" noProof="0" dirty="0" smtClean="0"/>
          </a:p>
          <a:p>
            <a:r>
              <a:rPr lang="pt-PT" noProof="0" dirty="0" smtClean="0"/>
              <a:t>Casos </a:t>
            </a:r>
            <a:r>
              <a:rPr lang="pt-PT" noProof="0" dirty="0" smtClean="0"/>
              <a:t>práticos mau e bom - exploração com </a:t>
            </a:r>
            <a:r>
              <a:rPr lang="pt-PT" noProof="0" dirty="0" err="1" smtClean="0"/>
              <a:t>iPad</a:t>
            </a:r>
            <a:endParaRPr lang="pt-PT" noProof="0" dirty="0" smtClean="0"/>
          </a:p>
          <a:p>
            <a:r>
              <a:rPr lang="pt-PT" noProof="0" dirty="0" smtClean="0"/>
              <a:t>Exemplo </a:t>
            </a:r>
            <a:r>
              <a:rPr lang="pt-PT" noProof="0" dirty="0" smtClean="0"/>
              <a:t>de uma página nível </a:t>
            </a:r>
            <a:r>
              <a:rPr lang="pt-PT" noProof="0" dirty="0" smtClean="0"/>
              <a:t>de conformidade AAA </a:t>
            </a:r>
            <a:r>
              <a:rPr lang="pt-PT" noProof="0" dirty="0" smtClean="0"/>
              <a:t>(WCAG 2.0)</a:t>
            </a:r>
          </a:p>
          <a:p>
            <a:r>
              <a:rPr lang="pt-PT" noProof="0" dirty="0" smtClean="0"/>
              <a:t>Exemplo de marcação HTML</a:t>
            </a:r>
            <a:endParaRPr lang="pt-PT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4248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noProof="0" dirty="0" smtClean="0"/>
              <a:t>Contribuições em Portugal (5min)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 smtClean="0"/>
              <a:t>FCT </a:t>
            </a:r>
            <a:r>
              <a:rPr lang="pt-PT" noProof="0" dirty="0" smtClean="0"/>
              <a:t>- Unidade Acesso</a:t>
            </a:r>
          </a:p>
          <a:p>
            <a:r>
              <a:rPr lang="pt-PT" noProof="0" dirty="0" smtClean="0"/>
              <a:t>UP </a:t>
            </a:r>
            <a:r>
              <a:rPr lang="pt-PT" noProof="0" dirty="0" smtClean="0"/>
              <a:t>- </a:t>
            </a:r>
            <a:r>
              <a:rPr lang="pt-PT" noProof="0" dirty="0" err="1" smtClean="0"/>
              <a:t>Places</a:t>
            </a:r>
            <a:r>
              <a:rPr lang="pt-PT" noProof="0" dirty="0" smtClean="0"/>
              <a:t>, Plataforma de </a:t>
            </a:r>
            <a:r>
              <a:rPr lang="pt-PT" noProof="0" dirty="0" smtClean="0"/>
              <a:t>Acessibilidade</a:t>
            </a:r>
          </a:p>
          <a:p>
            <a:endParaRPr lang="pt-PT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896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smtClean="0"/>
              <a:t>Referências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 smtClean="0"/>
              <a:t>Validadores</a:t>
            </a:r>
          </a:p>
          <a:p>
            <a:pPr lvl="1"/>
            <a:r>
              <a:rPr lang="pt-PT" dirty="0"/>
              <a:t>http://www.acessibilidade.gov.pt/accessmonitor/</a:t>
            </a:r>
            <a:endParaRPr lang="pt-PT" noProof="0" dirty="0" smtClean="0"/>
          </a:p>
          <a:p>
            <a:r>
              <a:rPr lang="pt-PT" noProof="0" dirty="0" smtClean="0"/>
              <a:t>Sites de referência:</a:t>
            </a:r>
          </a:p>
          <a:p>
            <a:pPr lvl="1"/>
            <a:r>
              <a:rPr lang="en-US" noProof="0" dirty="0" smtClean="0"/>
              <a:t>UMIC</a:t>
            </a:r>
          </a:p>
          <a:p>
            <a:pPr lvl="1"/>
            <a:r>
              <a:rPr lang="en-US" dirty="0" smtClean="0"/>
              <a:t>CGD</a:t>
            </a:r>
            <a:endParaRPr lang="pt-PT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50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260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Acessibilidade</vt:lpstr>
      <vt:lpstr>Agenda</vt:lpstr>
      <vt:lpstr>DUMMY</vt:lpstr>
      <vt:lpstr>O que é que está em causa?</vt:lpstr>
      <vt:lpstr>População alvo (2min)</vt:lpstr>
      <vt:lpstr>O que é?</vt:lpstr>
      <vt:lpstr>Aplicabilidade (5min)</vt:lpstr>
      <vt:lpstr>Contribuições em Portugal (5min)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Acessibilidade</dc:title>
  <dc:creator>António Borba da Silva</dc:creator>
  <cp:lastModifiedBy>António Borba da Silva</cp:lastModifiedBy>
  <cp:revision>12</cp:revision>
  <dcterms:created xsi:type="dcterms:W3CDTF">2016-04-13T08:32:43Z</dcterms:created>
  <dcterms:modified xsi:type="dcterms:W3CDTF">2016-04-13T12:00:28Z</dcterms:modified>
</cp:coreProperties>
</file>