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67" r:id="rId2"/>
    <p:sldId id="256" r:id="rId3"/>
    <p:sldId id="266" r:id="rId4"/>
    <p:sldId id="264" r:id="rId5"/>
    <p:sldId id="258" r:id="rId6"/>
    <p:sldId id="265" r:id="rId7"/>
    <p:sldId id="268" r:id="rId8"/>
    <p:sldId id="260" r:id="rId9"/>
    <p:sldId id="269" r:id="rId10"/>
    <p:sldId id="261" r:id="rId11"/>
    <p:sldId id="262" r:id="rId12"/>
    <p:sldId id="270" r:id="rId13"/>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7" autoAdjust="0"/>
    <p:restoredTop sz="86370" autoAdjust="0"/>
  </p:normalViewPr>
  <p:slideViewPr>
    <p:cSldViewPr snapToGrid="0">
      <p:cViewPr>
        <p:scale>
          <a:sx n="80" d="100"/>
          <a:sy n="80" d="100"/>
        </p:scale>
        <p:origin x="720" y="72"/>
      </p:cViewPr>
      <p:guideLst/>
    </p:cSldViewPr>
  </p:slideViewPr>
  <p:outlineViewPr>
    <p:cViewPr>
      <p:scale>
        <a:sx n="33" d="100"/>
        <a:sy n="33" d="100"/>
      </p:scale>
      <p:origin x="0" y="-7914"/>
    </p:cViewPr>
    <p:sldLst>
      <p:sld r:id="rId1" collapse="1"/>
    </p:sldLst>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6DE8F-1BE5-412F-968A-A00033B87462}" type="datetimeFigureOut">
              <a:rPr lang="pt-PT" smtClean="0"/>
              <a:t>2016/06/06</a:t>
            </a:fld>
            <a:endParaRPr lang="pt-P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2E280-44B8-42CB-8147-6E1BA11A84E2}" type="slidenum">
              <a:rPr lang="pt-PT" smtClean="0"/>
              <a:t>‹#›</a:t>
            </a:fld>
            <a:endParaRPr lang="pt-PT"/>
          </a:p>
        </p:txBody>
      </p:sp>
    </p:spTree>
    <p:extLst>
      <p:ext uri="{BB962C8B-B14F-4D97-AF65-F5344CB8AC3E}">
        <p14:creationId xmlns:p14="http://schemas.microsoft.com/office/powerpoint/2010/main" val="217265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w3.org/WAI/bcase/soc#groups" TargetMode="External"/><Relationship Id="rId3" Type="http://schemas.openxmlformats.org/officeDocument/2006/relationships/hyperlink" Target="http://www.un.org/disabilities/default.asp?navid=12&amp;pid=150" TargetMode="External"/><Relationship Id="rId7" Type="http://schemas.openxmlformats.org/officeDocument/2006/relationships/hyperlink" Target="http://www.w3.org/WAI/mobil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www.w3.org/WAI/older-users/" TargetMode="External"/><Relationship Id="rId5" Type="http://schemas.openxmlformats.org/officeDocument/2006/relationships/hyperlink" Target="http://www.w3.org/WAI/bcase/fin.html#increase-use" TargetMode="External"/><Relationship Id="rId4" Type="http://schemas.openxmlformats.org/officeDocument/2006/relationships/hyperlink" Target="http://www.w3.org/standards/webdesign/accessibility"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help.apple.com/ipad/9/#/iPad9a24633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Desmaterialização</a:t>
            </a:r>
            <a:r>
              <a:rPr lang="en-US" baseline="0" dirty="0" smtClean="0"/>
              <a:t> de </a:t>
            </a:r>
            <a:r>
              <a:rPr lang="en-US" baseline="0" dirty="0" err="1" smtClean="0"/>
              <a:t>processos</a:t>
            </a:r>
            <a:endParaRPr lang="en-US" baseline="0" dirty="0" smtClean="0"/>
          </a:p>
          <a:p>
            <a:pPr marL="171450" indent="-171450">
              <a:buFont typeface="Arial" panose="020B0604020202020204" pitchFamily="34" charset="0"/>
              <a:buChar char="•"/>
            </a:pPr>
            <a:r>
              <a:rPr lang="en-US" baseline="0" dirty="0" err="1" smtClean="0"/>
              <a:t>Aumento</a:t>
            </a:r>
            <a:r>
              <a:rPr lang="en-US" baseline="0" dirty="0" smtClean="0"/>
              <a:t> da </a:t>
            </a:r>
            <a:r>
              <a:rPr lang="en-US" baseline="0" dirty="0" err="1" smtClean="0"/>
              <a:t>esperança</a:t>
            </a:r>
            <a:r>
              <a:rPr lang="en-US" baseline="0" dirty="0" smtClean="0"/>
              <a:t> de </a:t>
            </a:r>
            <a:r>
              <a:rPr lang="en-US" baseline="0" dirty="0" err="1" smtClean="0"/>
              <a:t>vida</a:t>
            </a:r>
            <a:endParaRPr lang="pt-PT" dirty="0"/>
          </a:p>
        </p:txBody>
      </p:sp>
      <p:sp>
        <p:nvSpPr>
          <p:cNvPr id="4" name="Slide Number Placeholder 3"/>
          <p:cNvSpPr>
            <a:spLocks noGrp="1"/>
          </p:cNvSpPr>
          <p:nvPr>
            <p:ph type="sldNum" sz="quarter" idx="10"/>
          </p:nvPr>
        </p:nvSpPr>
        <p:spPr/>
        <p:txBody>
          <a:bodyPr/>
          <a:lstStyle/>
          <a:p>
            <a:fld id="{94A2E280-44B8-42CB-8147-6E1BA11A84E2}" type="slidenum">
              <a:rPr lang="pt-PT" smtClean="0"/>
              <a:t>2</a:t>
            </a:fld>
            <a:endParaRPr lang="pt-PT"/>
          </a:p>
        </p:txBody>
      </p:sp>
    </p:spTree>
    <p:extLst>
      <p:ext uri="{BB962C8B-B14F-4D97-AF65-F5344CB8AC3E}">
        <p14:creationId xmlns:p14="http://schemas.microsoft.com/office/powerpoint/2010/main" val="282945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Todos</a:t>
            </a:r>
            <a:r>
              <a:rPr lang="en-US" dirty="0" smtClean="0"/>
              <a:t> </a:t>
            </a:r>
            <a:r>
              <a:rPr lang="en-US" dirty="0" err="1" smtClean="0"/>
              <a:t>temos</a:t>
            </a:r>
            <a:r>
              <a:rPr lang="en-US" dirty="0" smtClean="0"/>
              <a:t> </a:t>
            </a:r>
            <a:r>
              <a:rPr lang="en-US" dirty="0" err="1" smtClean="0"/>
              <a:t>algum</a:t>
            </a:r>
            <a:r>
              <a:rPr lang="en-US" dirty="0" smtClean="0"/>
              <a:t> </a:t>
            </a:r>
            <a:r>
              <a:rPr lang="en-US" dirty="0" err="1" smtClean="0"/>
              <a:t>grau</a:t>
            </a:r>
            <a:r>
              <a:rPr lang="en-US" dirty="0" smtClean="0"/>
              <a:t> de </a:t>
            </a:r>
            <a:r>
              <a:rPr lang="en-US" dirty="0" err="1" smtClean="0"/>
              <a:t>necessidade</a:t>
            </a:r>
            <a:r>
              <a:rPr lang="en-US" dirty="0" smtClean="0"/>
              <a:t> especial fora</a:t>
            </a:r>
            <a:r>
              <a:rPr lang="en-US" baseline="0" dirty="0" smtClean="0"/>
              <a:t> do </a:t>
            </a:r>
            <a:r>
              <a:rPr lang="en-US" baseline="0" dirty="0" err="1" smtClean="0"/>
              <a:t>contexto</a:t>
            </a:r>
            <a:r>
              <a:rPr lang="en-US" baseline="0" dirty="0" smtClean="0"/>
              <a:t> ideal</a:t>
            </a:r>
            <a:endParaRPr lang="en-US" dirty="0" smtClean="0"/>
          </a:p>
          <a:p>
            <a:pPr marL="171450" indent="-171450">
              <a:buFont typeface="Arial" panose="020B0604020202020204" pitchFamily="34" charset="0"/>
              <a:buChar char="•"/>
            </a:pPr>
            <a:r>
              <a:rPr lang="en-US" dirty="0" err="1" smtClean="0"/>
              <a:t>Código</a:t>
            </a:r>
            <a:r>
              <a:rPr lang="en-US" dirty="0" smtClean="0"/>
              <a:t> </a:t>
            </a:r>
            <a:r>
              <a:rPr lang="en-US" dirty="0" err="1" smtClean="0"/>
              <a:t>durante</a:t>
            </a:r>
            <a:r>
              <a:rPr lang="en-US" dirty="0" smtClean="0"/>
              <a:t> as </a:t>
            </a:r>
            <a:r>
              <a:rPr lang="en-US" dirty="0" err="1" smtClean="0"/>
              <a:t>aulas</a:t>
            </a:r>
            <a:endParaRPr lang="en-US" dirty="0" smtClean="0"/>
          </a:p>
          <a:p>
            <a:pPr marL="171450" indent="-171450">
              <a:buFont typeface="Arial" panose="020B0604020202020204" pitchFamily="34" charset="0"/>
              <a:buChar char="•"/>
            </a:pPr>
            <a:r>
              <a:rPr lang="en-US" dirty="0" smtClean="0"/>
              <a:t>Luz </a:t>
            </a:r>
            <a:r>
              <a:rPr lang="en-US" dirty="0" err="1" smtClean="0"/>
              <a:t>na</a:t>
            </a:r>
            <a:r>
              <a:rPr lang="en-US" dirty="0" smtClean="0"/>
              <a:t> </a:t>
            </a:r>
            <a:r>
              <a:rPr lang="en-US" dirty="0" err="1" smtClean="0"/>
              <a:t>sala</a:t>
            </a:r>
            <a:endParaRPr lang="en-US" dirty="0" smtClean="0"/>
          </a:p>
          <a:p>
            <a:pPr marL="171450" indent="-171450">
              <a:buFont typeface="Arial" panose="020B0604020202020204" pitchFamily="34" charset="0"/>
              <a:buChar char="•"/>
            </a:pPr>
            <a:r>
              <a:rPr lang="en-US" dirty="0" err="1" smtClean="0"/>
              <a:t>Ruído</a:t>
            </a:r>
            <a:r>
              <a:rPr lang="en-US" dirty="0" smtClean="0"/>
              <a:t> no exterior</a:t>
            </a:r>
            <a:endParaRPr lang="pt-PT" dirty="0"/>
          </a:p>
        </p:txBody>
      </p:sp>
      <p:sp>
        <p:nvSpPr>
          <p:cNvPr id="4" name="Slide Number Placeholder 3"/>
          <p:cNvSpPr>
            <a:spLocks noGrp="1"/>
          </p:cNvSpPr>
          <p:nvPr>
            <p:ph type="sldNum" sz="quarter" idx="10"/>
          </p:nvPr>
        </p:nvSpPr>
        <p:spPr/>
        <p:txBody>
          <a:bodyPr/>
          <a:lstStyle/>
          <a:p>
            <a:fld id="{94A2E280-44B8-42CB-8147-6E1BA11A84E2}" type="slidenum">
              <a:rPr lang="pt-PT" smtClean="0"/>
              <a:t>3</a:t>
            </a:fld>
            <a:endParaRPr lang="pt-PT"/>
          </a:p>
        </p:txBody>
      </p:sp>
    </p:spTree>
    <p:extLst>
      <p:ext uri="{BB962C8B-B14F-4D97-AF65-F5344CB8AC3E}">
        <p14:creationId xmlns:p14="http://schemas.microsoft.com/office/powerpoint/2010/main" val="163321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3 min</a:t>
            </a:r>
            <a:endParaRPr lang="pt-PT" dirty="0"/>
          </a:p>
        </p:txBody>
      </p:sp>
      <p:sp>
        <p:nvSpPr>
          <p:cNvPr id="4" name="Slide Number Placeholder 3"/>
          <p:cNvSpPr>
            <a:spLocks noGrp="1"/>
          </p:cNvSpPr>
          <p:nvPr>
            <p:ph type="sldNum" sz="quarter" idx="10"/>
          </p:nvPr>
        </p:nvSpPr>
        <p:spPr/>
        <p:txBody>
          <a:bodyPr/>
          <a:lstStyle/>
          <a:p>
            <a:fld id="{94A2E280-44B8-42CB-8147-6E1BA11A84E2}" type="slidenum">
              <a:rPr lang="pt-PT" smtClean="0"/>
              <a:t>5</a:t>
            </a:fld>
            <a:endParaRPr lang="pt-PT"/>
          </a:p>
        </p:txBody>
      </p:sp>
    </p:spTree>
    <p:extLst>
      <p:ext uri="{BB962C8B-B14F-4D97-AF65-F5344CB8AC3E}">
        <p14:creationId xmlns:p14="http://schemas.microsoft.com/office/powerpoint/2010/main" val="3451408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Accessibility is about ensuring an equivalent user experience for people with disabilities, including people with age-related impairments. For the Web, accessibility means that people with disabilities can perceive, understand, navigate, and interact with websites and tools, and that they can contribute equally without barriers. Access to information and communications technologies is a basic human right as recognized in the </a:t>
            </a:r>
            <a:r>
              <a:rPr lang="en-US" sz="1200" b="0" i="0" kern="1200" dirty="0" smtClean="0">
                <a:solidFill>
                  <a:schemeClr val="tx1"/>
                </a:solidFill>
                <a:effectLst/>
                <a:latin typeface="+mn-lt"/>
                <a:ea typeface="+mn-ea"/>
                <a:cs typeface="+mn-cs"/>
                <a:hlinkClick r:id="rId3"/>
              </a:rPr>
              <a:t>UN Convention on the Rights of Persons with Disabilities (CRPD) </a:t>
            </a:r>
            <a:r>
              <a:rPr lang="en-US" sz="1200" b="0" i="0" kern="1200" dirty="0" smtClean="0">
                <a:solidFill>
                  <a:schemeClr val="tx1"/>
                </a:solidFill>
                <a:effectLst/>
                <a:latin typeface="+mn-lt"/>
                <a:ea typeface="+mn-ea"/>
                <a:cs typeface="+mn-cs"/>
              </a:rPr>
              <a:t>. See </a:t>
            </a:r>
            <a:r>
              <a:rPr lang="en-US" sz="1200" b="0" i="0" kern="1200" dirty="0" smtClean="0">
                <a:solidFill>
                  <a:schemeClr val="tx1"/>
                </a:solidFill>
                <a:effectLst/>
                <a:latin typeface="+mn-lt"/>
                <a:ea typeface="+mn-ea"/>
                <a:cs typeface="+mn-cs"/>
                <a:hlinkClick r:id="rId4"/>
              </a:rPr>
              <a:t>Accessibility - W3C </a:t>
            </a:r>
            <a:r>
              <a:rPr lang="en-US" sz="1200" b="0" i="0" kern="1200" dirty="0" smtClean="0">
                <a:solidFill>
                  <a:schemeClr val="tx1"/>
                </a:solidFill>
                <a:effectLst/>
                <a:latin typeface="+mn-lt"/>
                <a:ea typeface="+mn-ea"/>
                <a:cs typeface="+mn-cs"/>
              </a:rPr>
              <a:t> for an introduction to web accessibility.</a:t>
            </a:r>
          </a:p>
          <a:p>
            <a:r>
              <a:rPr lang="en-US" sz="1200" b="0" i="0" kern="1200" dirty="0" smtClean="0">
                <a:solidFill>
                  <a:schemeClr val="tx1"/>
                </a:solidFill>
                <a:effectLst/>
                <a:latin typeface="+mn-lt"/>
                <a:ea typeface="+mn-ea"/>
                <a:cs typeface="+mn-cs"/>
              </a:rPr>
              <a:t>Most accessibility guidelines also </a:t>
            </a:r>
            <a:r>
              <a:rPr lang="en-US" sz="1200" b="0" i="0" kern="1200" dirty="0" smtClean="0">
                <a:solidFill>
                  <a:schemeClr val="tx1"/>
                </a:solidFill>
                <a:effectLst/>
                <a:latin typeface="+mn-lt"/>
                <a:ea typeface="+mn-ea"/>
                <a:cs typeface="+mn-cs"/>
                <a:hlinkClick r:id="rId5"/>
              </a:rPr>
              <a:t>improve usability for everyone</a:t>
            </a:r>
            <a:r>
              <a:rPr lang="en-US" sz="1200" b="0" i="0" kern="1200" dirty="0" smtClean="0">
                <a:solidFill>
                  <a:schemeClr val="tx1"/>
                </a:solidFill>
                <a:effectLst/>
                <a:latin typeface="+mn-lt"/>
                <a:ea typeface="+mn-ea"/>
                <a:cs typeface="+mn-cs"/>
              </a:rPr>
              <a:t>, and especially benefit </a:t>
            </a:r>
            <a:r>
              <a:rPr lang="en-US" sz="1200" b="0" i="0" kern="1200" dirty="0" smtClean="0">
                <a:solidFill>
                  <a:schemeClr val="tx1"/>
                </a:solidFill>
                <a:effectLst/>
                <a:latin typeface="+mn-lt"/>
                <a:ea typeface="+mn-ea"/>
                <a:cs typeface="+mn-cs"/>
                <a:hlinkClick r:id="rId6"/>
              </a:rPr>
              <a:t>older users</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hlinkClick r:id="rId7"/>
              </a:rPr>
              <a:t>people using different devices</a:t>
            </a:r>
            <a:r>
              <a:rPr lang="en-US" sz="1200" b="0" i="0" kern="120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hlinkClick r:id="rId8"/>
              </a:rPr>
              <a:t>others such as</a:t>
            </a:r>
            <a:r>
              <a:rPr lang="en-US" sz="1200" b="0" i="0" kern="1200" dirty="0" smtClean="0">
                <a:solidFill>
                  <a:schemeClr val="tx1"/>
                </a:solidFill>
                <a:effectLst/>
                <a:latin typeface="+mn-lt"/>
                <a:ea typeface="+mn-ea"/>
                <a:cs typeface="+mn-cs"/>
              </a:rPr>
              <a:t> people with low literacy or not fluent in the language, and people with low bandwidth connections or using older technologies. Thus accessibility includes both:</a:t>
            </a:r>
          </a:p>
          <a:p>
            <a:r>
              <a:rPr lang="en-US" sz="1200" b="1" i="0" kern="1200" dirty="0" smtClean="0">
                <a:solidFill>
                  <a:schemeClr val="tx1"/>
                </a:solidFill>
                <a:effectLst/>
                <a:latin typeface="+mn-lt"/>
                <a:ea typeface="+mn-ea"/>
                <a:cs typeface="+mn-cs"/>
              </a:rPr>
              <a:t>Requirements that are more specific to people with disabilities</a:t>
            </a:r>
            <a:r>
              <a:rPr lang="en-US" sz="1200" b="0" i="0" kern="1200" dirty="0" smtClean="0">
                <a:solidFill>
                  <a:schemeClr val="tx1"/>
                </a:solidFill>
                <a:effectLst/>
                <a:latin typeface="+mn-lt"/>
                <a:ea typeface="+mn-ea"/>
                <a:cs typeface="+mn-cs"/>
              </a:rPr>
              <a:t>; for example, they ensure that websites work well with assistive technologies such as screen readers that read aloud web pages, screen magnifiers that enlarge web pages, and voice recognition software that is used to input text. Most of these requirements are technical and relate to the underlying code rather than to the visual appearance.</a:t>
            </a:r>
          </a:p>
          <a:p>
            <a:r>
              <a:rPr lang="en-US" sz="1200" b="1" i="0" kern="1200" dirty="0" smtClean="0">
                <a:solidFill>
                  <a:schemeClr val="tx1"/>
                </a:solidFill>
                <a:effectLst/>
                <a:latin typeface="+mn-lt"/>
                <a:ea typeface="+mn-ea"/>
                <a:cs typeface="+mn-cs"/>
              </a:rPr>
              <a:t>Requirements that are also general usability principles</a:t>
            </a:r>
            <a:r>
              <a:rPr lang="en-US" sz="1200" b="0" i="0" kern="1200" dirty="0" smtClean="0">
                <a:solidFill>
                  <a:schemeClr val="tx1"/>
                </a:solidFill>
                <a:effectLst/>
                <a:latin typeface="+mn-lt"/>
                <a:ea typeface="+mn-ea"/>
                <a:cs typeface="+mn-cs"/>
              </a:rPr>
              <a:t>, which are included in accessibility requirements because they can be significant barriers to people with disabilities. For example, a website that is developed so that it can be used without a mouse is good usability; and use without a mouse is an accessibility requirement because people with some physical and visual disabilities cannot use a mouse at all.</a:t>
            </a:r>
          </a:p>
          <a:p>
            <a:r>
              <a:rPr lang="en-US" sz="1200" b="0" i="0" kern="1200" dirty="0" smtClean="0">
                <a:solidFill>
                  <a:schemeClr val="tx1"/>
                </a:solidFill>
                <a:effectLst/>
                <a:latin typeface="+mn-lt"/>
                <a:ea typeface="+mn-ea"/>
                <a:cs typeface="+mn-cs"/>
              </a:rPr>
              <a:t>Websites, web tools, and other products that meet accessibility goals are more usable for everyone.</a:t>
            </a:r>
          </a:p>
          <a:p>
            <a:endParaRPr lang="pt-PT" dirty="0"/>
          </a:p>
        </p:txBody>
      </p:sp>
      <p:sp>
        <p:nvSpPr>
          <p:cNvPr id="4" name="Slide Number Placeholder 3"/>
          <p:cNvSpPr>
            <a:spLocks noGrp="1"/>
          </p:cNvSpPr>
          <p:nvPr>
            <p:ph type="sldNum" sz="quarter" idx="10"/>
          </p:nvPr>
        </p:nvSpPr>
        <p:spPr/>
        <p:txBody>
          <a:bodyPr/>
          <a:lstStyle/>
          <a:p>
            <a:fld id="{94A2E280-44B8-42CB-8147-6E1BA11A84E2}" type="slidenum">
              <a:rPr lang="pt-PT" smtClean="0"/>
              <a:t>6</a:t>
            </a:fld>
            <a:endParaRPr lang="pt-PT"/>
          </a:p>
        </p:txBody>
      </p:sp>
    </p:spTree>
    <p:extLst>
      <p:ext uri="{BB962C8B-B14F-4D97-AF65-F5344CB8AC3E}">
        <p14:creationId xmlns:p14="http://schemas.microsoft.com/office/powerpoint/2010/main" val="448145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Navigate and read</a:t>
            </a:r>
          </a:p>
          <a:p>
            <a:r>
              <a:rPr lang="en-US" sz="1200" b="0" i="1" kern="1200" dirty="0" smtClean="0">
                <a:solidFill>
                  <a:schemeClr val="tx1"/>
                </a:solidFill>
                <a:effectLst/>
                <a:latin typeface="+mn-lt"/>
                <a:ea typeface="+mn-ea"/>
                <a:cs typeface="+mn-cs"/>
              </a:rPr>
              <a:t>Tap: </a:t>
            </a:r>
            <a:r>
              <a:rPr lang="en-US" sz="1200" b="0" i="0" kern="1200" dirty="0" smtClean="0">
                <a:solidFill>
                  <a:schemeClr val="tx1"/>
                </a:solidFill>
                <a:effectLst/>
                <a:latin typeface="+mn-lt"/>
                <a:ea typeface="+mn-ea"/>
                <a:cs typeface="+mn-cs"/>
              </a:rPr>
              <a:t>Select and speak the item.</a:t>
            </a:r>
          </a:p>
          <a:p>
            <a:r>
              <a:rPr lang="en-US" sz="1200" b="0" i="1" kern="1200" dirty="0" smtClean="0">
                <a:solidFill>
                  <a:schemeClr val="tx1"/>
                </a:solidFill>
                <a:effectLst/>
                <a:latin typeface="+mn-lt"/>
                <a:ea typeface="+mn-ea"/>
                <a:cs typeface="+mn-cs"/>
              </a:rPr>
              <a:t>Swipe right or left: </a:t>
            </a:r>
            <a:r>
              <a:rPr lang="en-US" sz="1200" b="0" i="0" kern="1200" dirty="0" smtClean="0">
                <a:solidFill>
                  <a:schemeClr val="tx1"/>
                </a:solidFill>
                <a:effectLst/>
                <a:latin typeface="+mn-lt"/>
                <a:ea typeface="+mn-ea"/>
                <a:cs typeface="+mn-cs"/>
              </a:rPr>
              <a:t>Select the next or previous item.</a:t>
            </a:r>
          </a:p>
          <a:p>
            <a:r>
              <a:rPr lang="en-US" sz="1200" b="0" i="1" kern="1200" dirty="0" smtClean="0">
                <a:solidFill>
                  <a:schemeClr val="tx1"/>
                </a:solidFill>
                <a:effectLst/>
                <a:latin typeface="+mn-lt"/>
                <a:ea typeface="+mn-ea"/>
                <a:cs typeface="+mn-cs"/>
              </a:rPr>
              <a:t>Swipe up or down: </a:t>
            </a:r>
            <a:r>
              <a:rPr lang="en-US" sz="1200" b="0" i="0" kern="1200" dirty="0" smtClean="0">
                <a:solidFill>
                  <a:schemeClr val="tx1"/>
                </a:solidFill>
                <a:effectLst/>
                <a:latin typeface="+mn-lt"/>
                <a:ea typeface="+mn-ea"/>
                <a:cs typeface="+mn-cs"/>
              </a:rPr>
              <a:t>Depends on the rotor setting. See </a:t>
            </a:r>
            <a:r>
              <a:rPr lang="en-US" sz="1200" b="0" i="0" u="none" strike="noStrike" kern="1200" dirty="0" smtClean="0">
                <a:solidFill>
                  <a:schemeClr val="tx1"/>
                </a:solidFill>
                <a:effectLst/>
                <a:latin typeface="+mn-lt"/>
                <a:ea typeface="+mn-ea"/>
                <a:cs typeface="+mn-cs"/>
                <a:hlinkClick r:id="rId3"/>
              </a:rPr>
              <a:t>Use the </a:t>
            </a:r>
            <a:r>
              <a:rPr lang="en-US" sz="1200" b="0" i="0" u="none" strike="noStrike" kern="1200" dirty="0" err="1" smtClean="0">
                <a:solidFill>
                  <a:schemeClr val="tx1"/>
                </a:solidFill>
                <a:effectLst/>
                <a:latin typeface="+mn-lt"/>
                <a:ea typeface="+mn-ea"/>
                <a:cs typeface="+mn-cs"/>
                <a:hlinkClick r:id="rId3"/>
              </a:rPr>
              <a:t>VoiceOver</a:t>
            </a:r>
            <a:r>
              <a:rPr lang="en-US" sz="1200" b="0" i="0" u="none" strike="noStrike" kern="1200" dirty="0" smtClean="0">
                <a:solidFill>
                  <a:schemeClr val="tx1"/>
                </a:solidFill>
                <a:effectLst/>
                <a:latin typeface="+mn-lt"/>
                <a:ea typeface="+mn-ea"/>
                <a:cs typeface="+mn-cs"/>
                <a:hlinkClick r:id="rId3"/>
              </a:rPr>
              <a:t> rotor</a:t>
            </a:r>
            <a:r>
              <a:rPr lang="en-US" sz="1200" b="0" i="0" kern="1200" dirty="0" smtClean="0">
                <a:solidFill>
                  <a:schemeClr val="tx1"/>
                </a:solidFill>
                <a:effectLst/>
                <a:latin typeface="+mn-lt"/>
                <a:ea typeface="+mn-ea"/>
                <a:cs typeface="+mn-cs"/>
              </a:rPr>
              <a:t>.</a:t>
            </a:r>
          </a:p>
          <a:p>
            <a:r>
              <a:rPr lang="en-US" sz="1200" b="0" i="1" kern="1200" dirty="0" smtClean="0">
                <a:solidFill>
                  <a:schemeClr val="tx1"/>
                </a:solidFill>
                <a:effectLst/>
                <a:latin typeface="+mn-lt"/>
                <a:ea typeface="+mn-ea"/>
                <a:cs typeface="+mn-cs"/>
              </a:rPr>
              <a:t>Two-finger swipe up: </a:t>
            </a:r>
            <a:r>
              <a:rPr lang="en-US" sz="1200" b="0" i="0" kern="1200" dirty="0" smtClean="0">
                <a:solidFill>
                  <a:schemeClr val="tx1"/>
                </a:solidFill>
                <a:effectLst/>
                <a:latin typeface="+mn-lt"/>
                <a:ea typeface="+mn-ea"/>
                <a:cs typeface="+mn-cs"/>
              </a:rPr>
              <a:t>Read all from the top of the screen.</a:t>
            </a:r>
          </a:p>
          <a:p>
            <a:r>
              <a:rPr lang="en-US" sz="1200" b="0" i="1" kern="1200" dirty="0" smtClean="0">
                <a:solidFill>
                  <a:schemeClr val="tx1"/>
                </a:solidFill>
                <a:effectLst/>
                <a:latin typeface="+mn-lt"/>
                <a:ea typeface="+mn-ea"/>
                <a:cs typeface="+mn-cs"/>
              </a:rPr>
              <a:t>Two-finger swipe down: </a:t>
            </a:r>
            <a:r>
              <a:rPr lang="en-US" sz="1200" b="0" i="0" kern="1200" dirty="0" smtClean="0">
                <a:solidFill>
                  <a:schemeClr val="tx1"/>
                </a:solidFill>
                <a:effectLst/>
                <a:latin typeface="+mn-lt"/>
                <a:ea typeface="+mn-ea"/>
                <a:cs typeface="+mn-cs"/>
              </a:rPr>
              <a:t>Read all from the current position.</a:t>
            </a:r>
          </a:p>
          <a:p>
            <a:r>
              <a:rPr lang="en-US" sz="1200" b="0" i="1" kern="1200" dirty="0" smtClean="0">
                <a:solidFill>
                  <a:schemeClr val="tx1"/>
                </a:solidFill>
                <a:effectLst/>
                <a:latin typeface="+mn-lt"/>
                <a:ea typeface="+mn-ea"/>
                <a:cs typeface="+mn-cs"/>
              </a:rPr>
              <a:t>Two-finger tap: </a:t>
            </a:r>
            <a:r>
              <a:rPr lang="en-US" sz="1200" b="0" i="0" kern="1200" dirty="0" smtClean="0">
                <a:solidFill>
                  <a:schemeClr val="tx1"/>
                </a:solidFill>
                <a:effectLst/>
                <a:latin typeface="+mn-lt"/>
                <a:ea typeface="+mn-ea"/>
                <a:cs typeface="+mn-cs"/>
              </a:rPr>
              <a:t>Stop or resume speaking.</a:t>
            </a:r>
          </a:p>
          <a:p>
            <a:r>
              <a:rPr lang="en-US" sz="1200" b="0" i="1" kern="1200" dirty="0" smtClean="0">
                <a:solidFill>
                  <a:schemeClr val="tx1"/>
                </a:solidFill>
                <a:effectLst/>
                <a:latin typeface="+mn-lt"/>
                <a:ea typeface="+mn-ea"/>
                <a:cs typeface="+mn-cs"/>
              </a:rPr>
              <a:t>Two-finger scrub: </a:t>
            </a:r>
            <a:r>
              <a:rPr lang="en-US" sz="1200" b="0" i="0" kern="1200" dirty="0" smtClean="0">
                <a:solidFill>
                  <a:schemeClr val="tx1"/>
                </a:solidFill>
                <a:effectLst/>
                <a:latin typeface="+mn-lt"/>
                <a:ea typeface="+mn-ea"/>
                <a:cs typeface="+mn-cs"/>
              </a:rPr>
              <a:t>Move two fingers back and forth three times quickly (making a “z”) to dismiss an alert or go back to the previous screen.</a:t>
            </a:r>
          </a:p>
          <a:p>
            <a:r>
              <a:rPr lang="en-US" sz="1200" b="0" i="1" kern="1200" dirty="0" smtClean="0">
                <a:solidFill>
                  <a:schemeClr val="tx1"/>
                </a:solidFill>
                <a:effectLst/>
                <a:latin typeface="+mn-lt"/>
                <a:ea typeface="+mn-ea"/>
                <a:cs typeface="+mn-cs"/>
              </a:rPr>
              <a:t>Three-finger swipe up or down: </a:t>
            </a:r>
            <a:r>
              <a:rPr lang="en-US" sz="1200" b="0" i="0" kern="1200" dirty="0" smtClean="0">
                <a:solidFill>
                  <a:schemeClr val="tx1"/>
                </a:solidFill>
                <a:effectLst/>
                <a:latin typeface="+mn-lt"/>
                <a:ea typeface="+mn-ea"/>
                <a:cs typeface="+mn-cs"/>
              </a:rPr>
              <a:t>Scroll one page at a time.</a:t>
            </a:r>
          </a:p>
          <a:p>
            <a:r>
              <a:rPr lang="en-US" sz="1200" b="0" i="1" kern="1200" dirty="0" smtClean="0">
                <a:solidFill>
                  <a:schemeClr val="tx1"/>
                </a:solidFill>
                <a:effectLst/>
                <a:latin typeface="+mn-lt"/>
                <a:ea typeface="+mn-ea"/>
                <a:cs typeface="+mn-cs"/>
              </a:rPr>
              <a:t>Three-finger swipe right or left: </a:t>
            </a:r>
            <a:r>
              <a:rPr lang="en-US" sz="1200" b="0" i="0" kern="1200" dirty="0" smtClean="0">
                <a:solidFill>
                  <a:schemeClr val="tx1"/>
                </a:solidFill>
                <a:effectLst/>
                <a:latin typeface="+mn-lt"/>
                <a:ea typeface="+mn-ea"/>
                <a:cs typeface="+mn-cs"/>
              </a:rPr>
              <a:t>Go to the next or previous page (on the Home screen, for example).</a:t>
            </a:r>
          </a:p>
          <a:p>
            <a:r>
              <a:rPr lang="en-US" sz="1200" b="0" i="1" kern="1200" dirty="0" smtClean="0">
                <a:solidFill>
                  <a:schemeClr val="tx1"/>
                </a:solidFill>
                <a:effectLst/>
                <a:latin typeface="+mn-lt"/>
                <a:ea typeface="+mn-ea"/>
                <a:cs typeface="+mn-cs"/>
              </a:rPr>
              <a:t>Three-finger tap: </a:t>
            </a:r>
            <a:r>
              <a:rPr lang="en-US" sz="1200" b="0" i="0" kern="1200" dirty="0" smtClean="0">
                <a:solidFill>
                  <a:schemeClr val="tx1"/>
                </a:solidFill>
                <a:effectLst/>
                <a:latin typeface="+mn-lt"/>
                <a:ea typeface="+mn-ea"/>
                <a:cs typeface="+mn-cs"/>
              </a:rPr>
              <a:t>Speak additional information, such as position within a list or whether text is selected.</a:t>
            </a:r>
          </a:p>
          <a:p>
            <a:r>
              <a:rPr lang="en-US" sz="1200" b="0" i="1" kern="1200" dirty="0" smtClean="0">
                <a:solidFill>
                  <a:schemeClr val="tx1"/>
                </a:solidFill>
                <a:effectLst/>
                <a:latin typeface="+mn-lt"/>
                <a:ea typeface="+mn-ea"/>
                <a:cs typeface="+mn-cs"/>
              </a:rPr>
              <a:t>Four-finger tap at top of screen: </a:t>
            </a:r>
            <a:r>
              <a:rPr lang="en-US" sz="1200" b="0" i="0" kern="1200" dirty="0" smtClean="0">
                <a:solidFill>
                  <a:schemeClr val="tx1"/>
                </a:solidFill>
                <a:effectLst/>
                <a:latin typeface="+mn-lt"/>
                <a:ea typeface="+mn-ea"/>
                <a:cs typeface="+mn-cs"/>
              </a:rPr>
              <a:t>Select the first item on the page.</a:t>
            </a:r>
          </a:p>
          <a:p>
            <a:r>
              <a:rPr lang="en-US" sz="1200" b="0" i="1" kern="1200" dirty="0" smtClean="0">
                <a:solidFill>
                  <a:schemeClr val="tx1"/>
                </a:solidFill>
                <a:effectLst/>
                <a:latin typeface="+mn-lt"/>
                <a:ea typeface="+mn-ea"/>
                <a:cs typeface="+mn-cs"/>
              </a:rPr>
              <a:t>Four-finger tap at bottom of screen: </a:t>
            </a:r>
            <a:r>
              <a:rPr lang="en-US" sz="1200" b="0" i="0" kern="1200" dirty="0" smtClean="0">
                <a:solidFill>
                  <a:schemeClr val="tx1"/>
                </a:solidFill>
                <a:effectLst/>
                <a:latin typeface="+mn-lt"/>
                <a:ea typeface="+mn-ea"/>
                <a:cs typeface="+mn-cs"/>
              </a:rPr>
              <a:t>Select the last item on the page.</a:t>
            </a:r>
          </a:p>
          <a:p>
            <a:r>
              <a:rPr lang="en-US" sz="1200" b="1" i="0" kern="1200" dirty="0" smtClean="0">
                <a:solidFill>
                  <a:schemeClr val="tx1"/>
                </a:solidFill>
                <a:effectLst/>
                <a:latin typeface="+mn-lt"/>
                <a:ea typeface="+mn-ea"/>
                <a:cs typeface="+mn-cs"/>
              </a:rPr>
              <a:t>Activate</a:t>
            </a:r>
          </a:p>
          <a:p>
            <a:r>
              <a:rPr lang="en-US" sz="1200" b="0" i="1" kern="1200" dirty="0" smtClean="0">
                <a:solidFill>
                  <a:schemeClr val="tx1"/>
                </a:solidFill>
                <a:effectLst/>
                <a:latin typeface="+mn-lt"/>
                <a:ea typeface="+mn-ea"/>
                <a:cs typeface="+mn-cs"/>
              </a:rPr>
              <a:t>Double-tap: </a:t>
            </a:r>
            <a:r>
              <a:rPr lang="en-US" sz="1200" b="0" i="0" kern="1200" dirty="0" smtClean="0">
                <a:solidFill>
                  <a:schemeClr val="tx1"/>
                </a:solidFill>
                <a:effectLst/>
                <a:latin typeface="+mn-lt"/>
                <a:ea typeface="+mn-ea"/>
                <a:cs typeface="+mn-cs"/>
              </a:rPr>
              <a:t>Activate the selected item.</a:t>
            </a:r>
          </a:p>
          <a:p>
            <a:r>
              <a:rPr lang="en-US" sz="1200" b="0" i="1" kern="1200" dirty="0" smtClean="0">
                <a:solidFill>
                  <a:schemeClr val="tx1"/>
                </a:solidFill>
                <a:effectLst/>
                <a:latin typeface="+mn-lt"/>
                <a:ea typeface="+mn-ea"/>
                <a:cs typeface="+mn-cs"/>
              </a:rPr>
              <a:t>Triple-tap: </a:t>
            </a:r>
            <a:r>
              <a:rPr lang="en-US" sz="1200" b="0" i="0" kern="1200" dirty="0" smtClean="0">
                <a:solidFill>
                  <a:schemeClr val="tx1"/>
                </a:solidFill>
                <a:effectLst/>
                <a:latin typeface="+mn-lt"/>
                <a:ea typeface="+mn-ea"/>
                <a:cs typeface="+mn-cs"/>
              </a:rPr>
              <a:t>Double-tap an item.</a:t>
            </a:r>
          </a:p>
          <a:p>
            <a:r>
              <a:rPr lang="en-US" sz="1200" b="0" i="1" kern="1200" dirty="0" smtClean="0">
                <a:solidFill>
                  <a:schemeClr val="tx1"/>
                </a:solidFill>
                <a:effectLst/>
                <a:latin typeface="+mn-lt"/>
                <a:ea typeface="+mn-ea"/>
                <a:cs typeface="+mn-cs"/>
              </a:rPr>
              <a:t>Split-tap: </a:t>
            </a:r>
            <a:r>
              <a:rPr lang="en-US" sz="1200" b="0" i="0" kern="1200" dirty="0" smtClean="0">
                <a:solidFill>
                  <a:schemeClr val="tx1"/>
                </a:solidFill>
                <a:effectLst/>
                <a:latin typeface="+mn-lt"/>
                <a:ea typeface="+mn-ea"/>
                <a:cs typeface="+mn-cs"/>
              </a:rPr>
              <a:t>As an alternative to selecting an item and double-tapping to activate it, touch and hold an item with one finger, then tap the screen with another.</a:t>
            </a:r>
          </a:p>
          <a:p>
            <a:r>
              <a:rPr lang="en-US" sz="1200" b="0" i="1" kern="1200" dirty="0" smtClean="0">
                <a:solidFill>
                  <a:schemeClr val="tx1"/>
                </a:solidFill>
                <a:effectLst/>
                <a:latin typeface="+mn-lt"/>
                <a:ea typeface="+mn-ea"/>
                <a:cs typeface="+mn-cs"/>
              </a:rPr>
              <a:t>Double-tap and hold (1 second) + standard gesture: </a:t>
            </a:r>
            <a:r>
              <a:rPr lang="en-US" sz="1200" b="0" i="0" kern="1200" dirty="0" smtClean="0">
                <a:solidFill>
                  <a:schemeClr val="tx1"/>
                </a:solidFill>
                <a:effectLst/>
                <a:latin typeface="+mn-lt"/>
                <a:ea typeface="+mn-ea"/>
                <a:cs typeface="+mn-cs"/>
              </a:rPr>
              <a:t>Use a standard gesture. The double-tap and hold gesture tells iPad to interpret the next gesture as standard. For example, you can double-tap and hold your finger on the screen until you hear three rising tones, and then without lifting your finger, drag your finger to slide a switch.</a:t>
            </a:r>
          </a:p>
          <a:p>
            <a:r>
              <a:rPr lang="en-US" sz="1200" b="0" i="1" kern="1200" dirty="0" smtClean="0">
                <a:solidFill>
                  <a:schemeClr val="tx1"/>
                </a:solidFill>
                <a:effectLst/>
                <a:latin typeface="+mn-lt"/>
                <a:ea typeface="+mn-ea"/>
                <a:cs typeface="+mn-cs"/>
              </a:rPr>
              <a:t>Two-finger double-tap: </a:t>
            </a:r>
            <a:r>
              <a:rPr lang="en-US" sz="1200" b="0" i="0" kern="1200" dirty="0" smtClean="0">
                <a:solidFill>
                  <a:schemeClr val="tx1"/>
                </a:solidFill>
                <a:effectLst/>
                <a:latin typeface="+mn-lt"/>
                <a:ea typeface="+mn-ea"/>
                <a:cs typeface="+mn-cs"/>
              </a:rPr>
              <a:t>This gesture initiates an action or halts or pauses an action in progress. For example, you can:</a:t>
            </a:r>
          </a:p>
          <a:p>
            <a:pPr lvl="1"/>
            <a:r>
              <a:rPr lang="en-US" sz="1200" b="0" i="0" kern="1200" dirty="0" smtClean="0">
                <a:solidFill>
                  <a:schemeClr val="tx1"/>
                </a:solidFill>
                <a:effectLst/>
                <a:latin typeface="+mn-lt"/>
                <a:ea typeface="+mn-ea"/>
                <a:cs typeface="+mn-cs"/>
              </a:rPr>
              <a:t>Play or pause in Music, Videos, or Photos (slideshows).</a:t>
            </a:r>
          </a:p>
          <a:p>
            <a:pPr lvl="1"/>
            <a:r>
              <a:rPr lang="en-US" sz="1200" b="0" i="0" kern="1200" dirty="0" smtClean="0">
                <a:solidFill>
                  <a:schemeClr val="tx1"/>
                </a:solidFill>
                <a:effectLst/>
                <a:latin typeface="+mn-lt"/>
                <a:ea typeface="+mn-ea"/>
                <a:cs typeface="+mn-cs"/>
              </a:rPr>
              <a:t>Take a photo or start or pause recording in Camera.</a:t>
            </a:r>
          </a:p>
          <a:p>
            <a:pPr lvl="1"/>
            <a:r>
              <a:rPr lang="en-US" sz="1200" b="0" i="0" kern="1200" dirty="0" smtClean="0">
                <a:solidFill>
                  <a:schemeClr val="tx1"/>
                </a:solidFill>
                <a:effectLst/>
                <a:latin typeface="+mn-lt"/>
                <a:ea typeface="+mn-ea"/>
                <a:cs typeface="+mn-cs"/>
              </a:rPr>
              <a:t>Start or stop the stopwatch.</a:t>
            </a:r>
          </a:p>
          <a:p>
            <a:r>
              <a:rPr lang="en-US" sz="1200" b="0" i="1" kern="1200" dirty="0" smtClean="0">
                <a:solidFill>
                  <a:schemeClr val="tx1"/>
                </a:solidFill>
                <a:effectLst/>
                <a:latin typeface="+mn-lt"/>
                <a:ea typeface="+mn-ea"/>
                <a:cs typeface="+mn-cs"/>
              </a:rPr>
              <a:t>Two-finger double-tap and hold: </a:t>
            </a:r>
            <a:r>
              <a:rPr lang="en-US" sz="1200" b="0" i="0" kern="1200" dirty="0" smtClean="0">
                <a:solidFill>
                  <a:schemeClr val="tx1"/>
                </a:solidFill>
                <a:effectLst/>
                <a:latin typeface="+mn-lt"/>
                <a:ea typeface="+mn-ea"/>
                <a:cs typeface="+mn-cs"/>
              </a:rPr>
              <a:t>Change an item’s label to make it easier to find.</a:t>
            </a:r>
          </a:p>
          <a:p>
            <a:r>
              <a:rPr lang="en-US" sz="1200" b="0" i="1" kern="1200" dirty="0" smtClean="0">
                <a:solidFill>
                  <a:schemeClr val="tx1"/>
                </a:solidFill>
                <a:effectLst/>
                <a:latin typeface="+mn-lt"/>
                <a:ea typeface="+mn-ea"/>
                <a:cs typeface="+mn-cs"/>
              </a:rPr>
              <a:t>Two-finger triple-tap: </a:t>
            </a:r>
            <a:r>
              <a:rPr lang="en-US" sz="1200" b="0" i="0" kern="1200" dirty="0" smtClean="0">
                <a:solidFill>
                  <a:schemeClr val="tx1"/>
                </a:solidFill>
                <a:effectLst/>
                <a:latin typeface="+mn-lt"/>
                <a:ea typeface="+mn-ea"/>
                <a:cs typeface="+mn-cs"/>
              </a:rPr>
              <a:t>Open the Item Chooser.</a:t>
            </a:r>
          </a:p>
          <a:p>
            <a:r>
              <a:rPr lang="en-US" sz="1200" b="0" i="1" kern="1200" dirty="0" smtClean="0">
                <a:solidFill>
                  <a:schemeClr val="tx1"/>
                </a:solidFill>
                <a:effectLst/>
                <a:latin typeface="+mn-lt"/>
                <a:ea typeface="+mn-ea"/>
                <a:cs typeface="+mn-cs"/>
              </a:rPr>
              <a:t>Three-finger double-tap: </a:t>
            </a:r>
            <a:r>
              <a:rPr lang="en-US" sz="1200" b="0" i="0" kern="1200" dirty="0" smtClean="0">
                <a:solidFill>
                  <a:schemeClr val="tx1"/>
                </a:solidFill>
                <a:effectLst/>
                <a:latin typeface="+mn-lt"/>
                <a:ea typeface="+mn-ea"/>
                <a:cs typeface="+mn-cs"/>
              </a:rPr>
              <a:t>Mute or unmute </a:t>
            </a:r>
            <a:r>
              <a:rPr lang="en-US" sz="1200" b="0" i="0" kern="1200" dirty="0" err="1" smtClean="0">
                <a:solidFill>
                  <a:schemeClr val="tx1"/>
                </a:solidFill>
                <a:effectLst/>
                <a:latin typeface="+mn-lt"/>
                <a:ea typeface="+mn-ea"/>
                <a:cs typeface="+mn-cs"/>
              </a:rPr>
              <a:t>VoiceOver</a:t>
            </a:r>
            <a:r>
              <a:rPr lang="en-US" sz="1200" b="0" i="0" kern="1200" dirty="0" smtClean="0">
                <a:solidFill>
                  <a:schemeClr val="tx1"/>
                </a:solidFill>
                <a:effectLst/>
                <a:latin typeface="+mn-lt"/>
                <a:ea typeface="+mn-ea"/>
                <a:cs typeface="+mn-cs"/>
              </a:rPr>
              <a:t>.</a:t>
            </a:r>
          </a:p>
          <a:p>
            <a:r>
              <a:rPr lang="en-US" sz="1200" b="0" i="1" kern="1200" smtClean="0">
                <a:solidFill>
                  <a:schemeClr val="tx1"/>
                </a:solidFill>
                <a:effectLst/>
                <a:latin typeface="+mn-lt"/>
                <a:ea typeface="+mn-ea"/>
                <a:cs typeface="+mn-cs"/>
              </a:rPr>
              <a:t>Three-finger triple-tap: </a:t>
            </a:r>
            <a:r>
              <a:rPr lang="en-US" sz="1200" b="0" i="0" kern="1200" smtClean="0">
                <a:solidFill>
                  <a:schemeClr val="tx1"/>
                </a:solidFill>
                <a:effectLst/>
                <a:latin typeface="+mn-lt"/>
                <a:ea typeface="+mn-ea"/>
                <a:cs typeface="+mn-cs"/>
              </a:rPr>
              <a:t>Turn the screen curtain on or off.</a:t>
            </a:r>
          </a:p>
          <a:p>
            <a:endParaRPr lang="pt-PT"/>
          </a:p>
        </p:txBody>
      </p:sp>
      <p:sp>
        <p:nvSpPr>
          <p:cNvPr id="4" name="Slide Number Placeholder 3"/>
          <p:cNvSpPr>
            <a:spLocks noGrp="1"/>
          </p:cNvSpPr>
          <p:nvPr>
            <p:ph type="sldNum" sz="quarter" idx="10"/>
          </p:nvPr>
        </p:nvSpPr>
        <p:spPr/>
        <p:txBody>
          <a:bodyPr/>
          <a:lstStyle/>
          <a:p>
            <a:fld id="{94A2E280-44B8-42CB-8147-6E1BA11A84E2}" type="slidenum">
              <a:rPr lang="pt-PT" smtClean="0"/>
              <a:t>8</a:t>
            </a:fld>
            <a:endParaRPr lang="pt-PT"/>
          </a:p>
        </p:txBody>
      </p:sp>
    </p:spTree>
    <p:extLst>
      <p:ext uri="{BB962C8B-B14F-4D97-AF65-F5344CB8AC3E}">
        <p14:creationId xmlns:p14="http://schemas.microsoft.com/office/powerpoint/2010/main" val="71210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6893E7-6B4C-414B-B9A8-E8E9B7A2ED72}" type="datetime1">
              <a:rPr lang="pt-PT" smtClean="0"/>
              <a:t>2016/06/06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29942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F81AAD-B87F-45B1-AB7C-4BC4A8E699A2}" type="datetime1">
              <a:rPr lang="pt-PT" smtClean="0"/>
              <a:t>2016/06/06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1395832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D68A8D-468C-4A6D-9D97-55E00000CE5B}" type="datetime1">
              <a:rPr lang="pt-PT" smtClean="0"/>
              <a:t>2016/06/06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23565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1AB39-D086-490D-96F9-981D623A9B36}" type="datetime1">
              <a:rPr lang="pt-PT" smtClean="0"/>
              <a:t>2016/06/06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lvl1pPr>
              <a:defRPr sz="1600">
                <a:solidFill>
                  <a:schemeClr val="tx1"/>
                </a:solidFill>
              </a:defRPr>
            </a:lvl1pPr>
          </a:lstStyle>
          <a:p>
            <a:fld id="{9AFCE3E6-7134-46AC-86A9-3A34B75F6826}" type="slidenum">
              <a:rPr lang="pt-PT" smtClean="0"/>
              <a:pPr/>
              <a:t>‹#›</a:t>
            </a:fld>
            <a:endParaRPr lang="pt-PT"/>
          </a:p>
        </p:txBody>
      </p:sp>
    </p:spTree>
    <p:extLst>
      <p:ext uri="{BB962C8B-B14F-4D97-AF65-F5344CB8AC3E}">
        <p14:creationId xmlns:p14="http://schemas.microsoft.com/office/powerpoint/2010/main" val="352129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3CD7BF-836B-4657-9F83-1F9BB85A6664}" type="datetime1">
              <a:rPr lang="pt-PT" smtClean="0"/>
              <a:t>2016/06/06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179993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FC2056-690A-4747-8DB3-DA5CD2986748}" type="datetime1">
              <a:rPr lang="pt-PT" smtClean="0"/>
              <a:t>2016/06/06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163863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nchor="t"/>
          <a:lstStyle/>
          <a:p>
            <a:r>
              <a:rPr lang="en-US" dirty="0"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B293A1-6054-4985-837D-BF368E278206}" type="datetime1">
              <a:rPr lang="pt-PT" smtClean="0"/>
              <a:t>2016/06/06</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45695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E284FB3-E0E5-494D-9494-CCE0E8BB2E64}" type="datetime1">
              <a:rPr lang="pt-PT" smtClean="0"/>
              <a:t>2016/06/06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340226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B5A6F-2EAC-49EA-BE89-47F81139EF73}" type="datetime1">
              <a:rPr lang="pt-PT" smtClean="0"/>
              <a:t>2016/06/06</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68042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0827C9-6F3F-4163-AB01-7EE8E5D164F2}" type="datetime1">
              <a:rPr lang="pt-PT" smtClean="0"/>
              <a:t>2016/06/06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280998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A1B204-62EE-4BC3-8635-4C9AF56797A2}" type="datetime1">
              <a:rPr lang="pt-PT" smtClean="0"/>
              <a:t>2016/06/06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AFCE3E6-7134-46AC-86A9-3A34B75F6826}" type="slidenum">
              <a:rPr lang="pt-PT" smtClean="0"/>
              <a:t>‹#›</a:t>
            </a:fld>
            <a:endParaRPr lang="pt-PT"/>
          </a:p>
        </p:txBody>
      </p:sp>
    </p:spTree>
    <p:extLst>
      <p:ext uri="{BB962C8B-B14F-4D97-AF65-F5344CB8AC3E}">
        <p14:creationId xmlns:p14="http://schemas.microsoft.com/office/powerpoint/2010/main" val="122978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1D364-1451-4CC1-ABC1-F86B616811D0}" type="datetime1">
              <a:rPr lang="pt-PT" smtClean="0"/>
              <a:t>2016/06/06</a:t>
            </a:fld>
            <a:endParaRPr lang="pt-P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CE3E6-7134-46AC-86A9-3A34B75F6826}" type="slidenum">
              <a:rPr lang="pt-PT" smtClean="0"/>
              <a:t>‹#›</a:t>
            </a:fld>
            <a:endParaRPr lang="pt-PT"/>
          </a:p>
        </p:txBody>
      </p:sp>
    </p:spTree>
    <p:extLst>
      <p:ext uri="{BB962C8B-B14F-4D97-AF65-F5344CB8AC3E}">
        <p14:creationId xmlns:p14="http://schemas.microsoft.com/office/powerpoint/2010/main" val="4025514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pport.apple.com/en-us/HT204390" TargetMode="External"/><Relationship Id="rId2" Type="http://schemas.openxmlformats.org/officeDocument/2006/relationships/hyperlink" Target="http://www.apple.com/accessibility/" TargetMode="External"/><Relationship Id="rId1" Type="http://schemas.openxmlformats.org/officeDocument/2006/relationships/slideLayout" Target="../slideLayouts/slideLayout2.xml"/><Relationship Id="rId4" Type="http://schemas.openxmlformats.org/officeDocument/2006/relationships/hyperlink" Target="https://help.apple.com/ipad/9/#/iPad9a246584"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www.acessibilidade.gov.pt/accessmonito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acessibilidade.gov.pt/w3/TR/WCAG2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e.pt/ngt_server/attachfileu.jsp?look_parentBoui=7418317&amp;att_display=n&amp;att_download=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intro/usab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Usabil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isel.p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acessibilidade.gov.pt/" TargetMode="External"/><Relationship Id="rId4" Type="http://schemas.openxmlformats.org/officeDocument/2006/relationships/hyperlink" Target="file:///C:\Users\abs\Documents\Work%20local\Projectos_Ggl\aborba.bitbucket.org\isel.pt.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pt-PT" dirty="0" smtClean="0"/>
              <a:t>Acessibilidade</a:t>
            </a:r>
            <a:endParaRPr lang="pt-PT" dirty="0"/>
          </a:p>
        </p:txBody>
      </p:sp>
      <p:sp>
        <p:nvSpPr>
          <p:cNvPr id="5" name="Subtitle 4"/>
          <p:cNvSpPr>
            <a:spLocks noGrp="1"/>
          </p:cNvSpPr>
          <p:nvPr>
            <p:ph type="subTitle" idx="1"/>
          </p:nvPr>
        </p:nvSpPr>
        <p:spPr/>
        <p:txBody>
          <a:bodyPr/>
          <a:lstStyle/>
          <a:p>
            <a:r>
              <a:rPr lang="pt-PT" dirty="0" smtClean="0"/>
              <a:t>António Borba da Silva – 22908</a:t>
            </a:r>
          </a:p>
          <a:p>
            <a:r>
              <a:rPr lang="pt-PT" dirty="0" smtClean="0"/>
              <a:t>LEIC – 2015/2016</a:t>
            </a:r>
          </a:p>
          <a:p>
            <a:r>
              <a:rPr lang="pt-PT" dirty="0" smtClean="0"/>
              <a:t>Grupo 40</a:t>
            </a:r>
            <a:endParaRPr lang="pt-PT" dirty="0"/>
          </a:p>
        </p:txBody>
      </p:sp>
    </p:spTree>
    <p:extLst>
      <p:ext uri="{BB962C8B-B14F-4D97-AF65-F5344CB8AC3E}">
        <p14:creationId xmlns:p14="http://schemas.microsoft.com/office/powerpoint/2010/main" val="1543821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PT" noProof="0" dirty="0" smtClean="0"/>
              <a:t>Contribuições em Portugal</a:t>
            </a:r>
            <a:br>
              <a:rPr lang="pt-PT" noProof="0" dirty="0" smtClean="0"/>
            </a:br>
            <a:endParaRPr lang="pt-PT" noProof="0" dirty="0"/>
          </a:p>
        </p:txBody>
      </p:sp>
      <p:sp>
        <p:nvSpPr>
          <p:cNvPr id="3" name="Content Placeholder 2"/>
          <p:cNvSpPr>
            <a:spLocks noGrp="1"/>
          </p:cNvSpPr>
          <p:nvPr>
            <p:ph idx="1"/>
          </p:nvPr>
        </p:nvSpPr>
        <p:spPr/>
        <p:txBody>
          <a:bodyPr>
            <a:normAutofit lnSpcReduction="10000"/>
          </a:bodyPr>
          <a:lstStyle/>
          <a:p>
            <a:r>
              <a:rPr lang="pt-PT" noProof="0" dirty="0" smtClean="0"/>
              <a:t>FCT - Unidade Acesso</a:t>
            </a:r>
          </a:p>
          <a:p>
            <a:r>
              <a:rPr lang="pt-PT" noProof="0" dirty="0" smtClean="0"/>
              <a:t>UP - </a:t>
            </a:r>
            <a:r>
              <a:rPr lang="pt-PT" noProof="0" dirty="0" err="1" smtClean="0"/>
              <a:t>Places</a:t>
            </a:r>
            <a:r>
              <a:rPr lang="pt-PT" noProof="0" dirty="0" smtClean="0"/>
              <a:t>, Plataforma de Acessibilidade</a:t>
            </a:r>
          </a:p>
          <a:p>
            <a:endParaRPr lang="pt-PT" noProof="0" dirty="0" smtClean="0"/>
          </a:p>
          <a:p>
            <a:pPr marL="0" indent="0">
              <a:buNone/>
            </a:pPr>
            <a:r>
              <a:rPr lang="pt-PT" dirty="0" smtClean="0"/>
              <a:t>Outros </a:t>
            </a:r>
            <a:r>
              <a:rPr lang="pt-PT" dirty="0" smtClean="0"/>
              <a:t>– útil:</a:t>
            </a:r>
          </a:p>
          <a:p>
            <a:pPr lvl="1"/>
            <a:r>
              <a:rPr lang="pt-PT" dirty="0" smtClean="0"/>
              <a:t>IOS</a:t>
            </a:r>
          </a:p>
          <a:p>
            <a:pPr lvl="2"/>
            <a:r>
              <a:rPr lang="pt-PT" dirty="0">
                <a:hlinkClick r:id="rId2"/>
              </a:rPr>
              <a:t>http://www.apple.com/accessibility</a:t>
            </a:r>
            <a:r>
              <a:rPr lang="pt-PT" dirty="0" smtClean="0">
                <a:hlinkClick r:id="rId2"/>
              </a:rPr>
              <a:t>/</a:t>
            </a:r>
            <a:endParaRPr lang="pt-PT" dirty="0" smtClean="0"/>
          </a:p>
          <a:p>
            <a:pPr lvl="2"/>
            <a:r>
              <a:rPr lang="pt-PT" dirty="0">
                <a:hlinkClick r:id="rId3"/>
              </a:rPr>
              <a:t>https://</a:t>
            </a:r>
            <a:r>
              <a:rPr lang="pt-PT" dirty="0" smtClean="0">
                <a:hlinkClick r:id="rId3"/>
              </a:rPr>
              <a:t>support.apple.com/en-us/HT204390</a:t>
            </a:r>
            <a:endParaRPr lang="pt-PT" dirty="0" smtClean="0"/>
          </a:p>
          <a:p>
            <a:pPr lvl="2"/>
            <a:r>
              <a:rPr lang="pt-PT" dirty="0">
                <a:hlinkClick r:id="rId4"/>
              </a:rPr>
              <a:t>https://help.apple.com/ipad/9/#/</a:t>
            </a:r>
            <a:r>
              <a:rPr lang="pt-PT" dirty="0" smtClean="0">
                <a:hlinkClick r:id="rId4"/>
              </a:rPr>
              <a:t>iPad9a246584</a:t>
            </a:r>
            <a:endParaRPr lang="pt-PT" dirty="0" smtClean="0"/>
          </a:p>
          <a:p>
            <a:pPr lvl="1"/>
            <a:r>
              <a:rPr lang="pt-PT" dirty="0" err="1" smtClean="0"/>
              <a:t>Android</a:t>
            </a:r>
            <a:endParaRPr lang="pt-PT" dirty="0" smtClean="0"/>
          </a:p>
          <a:p>
            <a:pPr lvl="2"/>
            <a:r>
              <a:rPr lang="pt-PT" dirty="0"/>
              <a:t>https://developer.android.com/guide/topics/ui/accessibility/checklist.html</a:t>
            </a:r>
            <a:endParaRPr lang="pt-PT" noProof="0" dirty="0" smtClean="0"/>
          </a:p>
        </p:txBody>
      </p:sp>
      <p:sp>
        <p:nvSpPr>
          <p:cNvPr id="4" name="Slide Number Placeholder 3"/>
          <p:cNvSpPr>
            <a:spLocks noGrp="1"/>
          </p:cNvSpPr>
          <p:nvPr>
            <p:ph type="sldNum" sz="quarter" idx="12"/>
          </p:nvPr>
        </p:nvSpPr>
        <p:spPr/>
        <p:txBody>
          <a:bodyPr/>
          <a:lstStyle/>
          <a:p>
            <a:fld id="{9AFCE3E6-7134-46AC-86A9-3A34B75F6826}" type="slidenum">
              <a:rPr lang="pt-PT" smtClean="0"/>
              <a:t>10</a:t>
            </a:fld>
            <a:endParaRPr lang="pt-PT"/>
          </a:p>
        </p:txBody>
      </p:sp>
    </p:spTree>
    <p:extLst>
      <p:ext uri="{BB962C8B-B14F-4D97-AF65-F5344CB8AC3E}">
        <p14:creationId xmlns:p14="http://schemas.microsoft.com/office/powerpoint/2010/main" val="1789695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noProof="0" smtClean="0"/>
              <a:t>Referências</a:t>
            </a:r>
            <a:endParaRPr lang="pt-PT" noProof="0" dirty="0"/>
          </a:p>
        </p:txBody>
      </p:sp>
      <p:sp>
        <p:nvSpPr>
          <p:cNvPr id="3" name="Content Placeholder 2"/>
          <p:cNvSpPr>
            <a:spLocks noGrp="1"/>
          </p:cNvSpPr>
          <p:nvPr>
            <p:ph idx="1"/>
          </p:nvPr>
        </p:nvSpPr>
        <p:spPr/>
        <p:txBody>
          <a:bodyPr/>
          <a:lstStyle/>
          <a:p>
            <a:r>
              <a:rPr lang="pt-PT" noProof="0" smtClean="0"/>
              <a:t>Validadores</a:t>
            </a:r>
          </a:p>
          <a:p>
            <a:pPr lvl="1"/>
            <a:r>
              <a:rPr lang="pt-PT" smtClean="0">
                <a:hlinkClick r:id="rId2"/>
              </a:rPr>
              <a:t>http://www.acessibilidade.gov.pt/accessmonitor/</a:t>
            </a:r>
            <a:endParaRPr lang="pt-PT" smtClean="0"/>
          </a:p>
          <a:p>
            <a:pPr lvl="1"/>
            <a:endParaRPr lang="pt-PT" noProof="0" smtClean="0"/>
          </a:p>
          <a:p>
            <a:r>
              <a:rPr lang="pt-PT" noProof="0" smtClean="0"/>
              <a:t>Sites de referência:</a:t>
            </a:r>
          </a:p>
          <a:p>
            <a:pPr lvl="1"/>
            <a:r>
              <a:rPr lang="pt-PT" noProof="0" smtClean="0"/>
              <a:t>UMIC: &lt;http://www.umic.pt/&gt;</a:t>
            </a:r>
          </a:p>
          <a:p>
            <a:pPr lvl="1"/>
            <a:r>
              <a:rPr lang="pt-PT" smtClean="0"/>
              <a:t>CGD: &lt;http://www.cgd.pt/&gt;</a:t>
            </a:r>
          </a:p>
          <a:p>
            <a:pPr lvl="1"/>
            <a:endParaRPr lang="pt-PT" dirty="0" smtClean="0"/>
          </a:p>
        </p:txBody>
      </p:sp>
      <p:sp>
        <p:nvSpPr>
          <p:cNvPr id="4" name="Slide Number Placeholder 3"/>
          <p:cNvSpPr>
            <a:spLocks noGrp="1"/>
          </p:cNvSpPr>
          <p:nvPr>
            <p:ph type="sldNum" sz="quarter" idx="12"/>
          </p:nvPr>
        </p:nvSpPr>
        <p:spPr/>
        <p:txBody>
          <a:bodyPr/>
          <a:lstStyle/>
          <a:p>
            <a:fld id="{9AFCE3E6-7134-46AC-86A9-3A34B75F6826}" type="slidenum">
              <a:rPr lang="pt-PT" smtClean="0"/>
              <a:pPr/>
              <a:t>11</a:t>
            </a:fld>
            <a:endParaRPr lang="pt-PT"/>
          </a:p>
        </p:txBody>
      </p:sp>
    </p:spTree>
    <p:extLst>
      <p:ext uri="{BB962C8B-B14F-4D97-AF65-F5344CB8AC3E}">
        <p14:creationId xmlns:p14="http://schemas.microsoft.com/office/powerpoint/2010/main" val="1080507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iOS – </a:t>
            </a:r>
            <a:r>
              <a:rPr lang="pt-PT" dirty="0" err="1" smtClean="0"/>
              <a:t>VoiceOver</a:t>
            </a:r>
            <a:endParaRPr lang="pt-PT" dirty="0"/>
          </a:p>
        </p:txBody>
      </p:sp>
      <p:sp>
        <p:nvSpPr>
          <p:cNvPr id="3" name="Content Placeholder 2"/>
          <p:cNvSpPr>
            <a:spLocks noGrp="1"/>
          </p:cNvSpPr>
          <p:nvPr>
            <p:ph sz="half" idx="1"/>
          </p:nvPr>
        </p:nvSpPr>
        <p:spPr/>
        <p:txBody>
          <a:bodyPr>
            <a:normAutofit fontScale="47500" lnSpcReduction="20000"/>
          </a:bodyPr>
          <a:lstStyle/>
          <a:p>
            <a:r>
              <a:rPr lang="pt-PT" smtClean="0"/>
              <a:t>ROTATE</a:t>
            </a:r>
          </a:p>
          <a:p>
            <a:pPr lvl="1"/>
            <a:r>
              <a:rPr lang="pt-PT" b="1" smtClean="0">
                <a:solidFill>
                  <a:srgbClr val="FF0000"/>
                </a:solidFill>
              </a:rPr>
              <a:t>rotate clock wise</a:t>
            </a:r>
            <a:r>
              <a:rPr lang="pt-PT" b="1" smtClean="0"/>
              <a:t> </a:t>
            </a:r>
            <a:r>
              <a:rPr lang="pt-PT" smtClean="0"/>
              <a:t>- select next rotor setting</a:t>
            </a:r>
          </a:p>
          <a:p>
            <a:pPr lvl="1"/>
            <a:r>
              <a:rPr lang="pt-PT" b="1" smtClean="0">
                <a:solidFill>
                  <a:srgbClr val="FF0000"/>
                </a:solidFill>
              </a:rPr>
              <a:t>rotate anti clock wise</a:t>
            </a:r>
            <a:r>
              <a:rPr lang="pt-PT" smtClean="0"/>
              <a:t> - select previous rotor setting</a:t>
            </a:r>
          </a:p>
          <a:p>
            <a:r>
              <a:rPr lang="pt-PT" smtClean="0"/>
              <a:t>FLICK</a:t>
            </a:r>
          </a:p>
          <a:p>
            <a:r>
              <a:rPr lang="pt-PT" b="1" smtClean="0">
                <a:solidFill>
                  <a:srgbClr val="FF0000"/>
                </a:solidFill>
              </a:rPr>
              <a:t>1 finger</a:t>
            </a:r>
          </a:p>
          <a:p>
            <a:pPr lvl="1"/>
            <a:r>
              <a:rPr lang="pt-PT" smtClean="0"/>
              <a:t>flick up - move to previous item using rotor setting</a:t>
            </a:r>
          </a:p>
          <a:p>
            <a:pPr lvl="1"/>
            <a:r>
              <a:rPr lang="pt-PT" smtClean="0"/>
              <a:t>flick down - move to next item using rotor setting</a:t>
            </a:r>
          </a:p>
          <a:p>
            <a:pPr lvl="1"/>
            <a:r>
              <a:rPr lang="pt-PT" smtClean="0"/>
              <a:t>one finger flick left - move to previous item</a:t>
            </a:r>
          </a:p>
          <a:p>
            <a:pPr lvl="1"/>
            <a:r>
              <a:rPr lang="pt-PT" smtClean="0"/>
              <a:t>one finger flick right - move to next item</a:t>
            </a:r>
          </a:p>
          <a:p>
            <a:r>
              <a:rPr lang="pt-PT" b="1" smtClean="0">
                <a:solidFill>
                  <a:srgbClr val="FF0000"/>
                </a:solidFill>
              </a:rPr>
              <a:t>2 fingers</a:t>
            </a:r>
          </a:p>
          <a:p>
            <a:pPr lvl="1"/>
            <a:r>
              <a:rPr lang="pt-PT" smtClean="0"/>
              <a:t>flick up - read page starting at the top</a:t>
            </a:r>
          </a:p>
          <a:p>
            <a:pPr lvl="1"/>
            <a:r>
              <a:rPr lang="pt-PT" smtClean="0"/>
              <a:t>flick down - read page starting at selected item</a:t>
            </a:r>
          </a:p>
          <a:p>
            <a:r>
              <a:rPr lang="pt-PT" b="1" smtClean="0">
                <a:solidFill>
                  <a:srgbClr val="FF0000"/>
                </a:solidFill>
              </a:rPr>
              <a:t>3 fingers</a:t>
            </a:r>
          </a:p>
          <a:p>
            <a:pPr lvl="1"/>
            <a:r>
              <a:rPr lang="pt-PT" smtClean="0"/>
              <a:t>flick up - scroll down one page</a:t>
            </a:r>
          </a:p>
          <a:p>
            <a:pPr lvl="1"/>
            <a:r>
              <a:rPr lang="pt-PT" smtClean="0"/>
              <a:t>flick down - scroll up one page</a:t>
            </a:r>
          </a:p>
          <a:p>
            <a:pPr lvl="1"/>
            <a:r>
              <a:rPr lang="pt-PT" smtClean="0"/>
              <a:t>flick left - scroll right one page</a:t>
            </a:r>
          </a:p>
          <a:p>
            <a:pPr lvl="1"/>
            <a:r>
              <a:rPr lang="pt-PT" smtClean="0"/>
              <a:t>flick right - scroll left one page</a:t>
            </a:r>
            <a:endParaRPr lang="pt-PT" dirty="0" smtClean="0"/>
          </a:p>
        </p:txBody>
      </p:sp>
      <p:sp>
        <p:nvSpPr>
          <p:cNvPr id="4" name="Content Placeholder 3"/>
          <p:cNvSpPr>
            <a:spLocks noGrp="1"/>
          </p:cNvSpPr>
          <p:nvPr>
            <p:ph sz="half" idx="2"/>
          </p:nvPr>
        </p:nvSpPr>
        <p:spPr/>
        <p:txBody>
          <a:bodyPr>
            <a:normAutofit fontScale="47500" lnSpcReduction="20000"/>
          </a:bodyPr>
          <a:lstStyle/>
          <a:p>
            <a:r>
              <a:rPr lang="pt-PT" smtClean="0"/>
              <a:t>TAP</a:t>
            </a:r>
          </a:p>
          <a:p>
            <a:r>
              <a:rPr lang="en-US" b="1" smtClean="0">
                <a:solidFill>
                  <a:srgbClr val="FF0000"/>
                </a:solidFill>
              </a:rPr>
              <a:t>1 tap</a:t>
            </a:r>
            <a:endParaRPr lang="pt-PT" b="1" smtClean="0">
              <a:solidFill>
                <a:srgbClr val="FF0000"/>
              </a:solidFill>
            </a:endParaRPr>
          </a:p>
          <a:p>
            <a:pPr lvl="1"/>
            <a:r>
              <a:rPr lang="pt-PT" smtClean="0"/>
              <a:t>one finger - select item under finger</a:t>
            </a:r>
          </a:p>
          <a:p>
            <a:pPr lvl="1"/>
            <a:r>
              <a:rPr lang="pt-PT" smtClean="0"/>
              <a:t>three finger - speak page number or ... being displayed</a:t>
            </a:r>
          </a:p>
          <a:p>
            <a:pPr lvl="1"/>
            <a:r>
              <a:rPr lang="pt-PT" smtClean="0"/>
              <a:t>four finger</a:t>
            </a:r>
          </a:p>
          <a:p>
            <a:pPr lvl="2"/>
            <a:r>
              <a:rPr lang="pt-PT" smtClean="0"/>
              <a:t>near top of the screen - move to the first element</a:t>
            </a:r>
          </a:p>
          <a:p>
            <a:pPr lvl="2"/>
            <a:r>
              <a:rPr lang="pt-PT" smtClean="0"/>
              <a:t>near bottom of the screen - move to the last element</a:t>
            </a:r>
          </a:p>
          <a:p>
            <a:pPr lvl="2"/>
            <a:r>
              <a:rPr lang="pt-PT" smtClean="0"/>
              <a:t>near left of the screen - move focus to the previous app</a:t>
            </a:r>
          </a:p>
          <a:p>
            <a:pPr lvl="2"/>
            <a:r>
              <a:rPr lang="pt-PT" smtClean="0"/>
              <a:t>near right of the screen - move focus to the next app</a:t>
            </a:r>
          </a:p>
          <a:p>
            <a:r>
              <a:rPr lang="en-US" b="1" smtClean="0">
                <a:solidFill>
                  <a:srgbClr val="FF0000"/>
                </a:solidFill>
              </a:rPr>
              <a:t>2 taps</a:t>
            </a:r>
            <a:endParaRPr lang="pt-PT" b="1" smtClean="0">
              <a:solidFill>
                <a:srgbClr val="FF0000"/>
              </a:solidFill>
            </a:endParaRPr>
          </a:p>
          <a:p>
            <a:pPr lvl="1"/>
            <a:r>
              <a:rPr lang="pt-PT" smtClean="0"/>
              <a:t>one finger - activates the selected item</a:t>
            </a:r>
          </a:p>
          <a:p>
            <a:pPr lvl="1"/>
            <a:r>
              <a:rPr lang="pt-PT" smtClean="0"/>
              <a:t>two finger - starts and stops the current action</a:t>
            </a:r>
          </a:p>
          <a:p>
            <a:pPr lvl="1"/>
            <a:r>
              <a:rPr lang="pt-PT" smtClean="0"/>
              <a:t>three finger - toggle speach on and off</a:t>
            </a:r>
          </a:p>
          <a:p>
            <a:pPr lvl="1"/>
            <a:r>
              <a:rPr lang="pt-PT" smtClean="0"/>
              <a:t>four finger - start stop coiceover help</a:t>
            </a:r>
          </a:p>
          <a:p>
            <a:r>
              <a:rPr lang="en-US" b="1" smtClean="0">
                <a:solidFill>
                  <a:srgbClr val="FF0000"/>
                </a:solidFill>
              </a:rPr>
              <a:t>3 taps</a:t>
            </a:r>
            <a:endParaRPr lang="pt-PT" b="1" smtClean="0">
              <a:solidFill>
                <a:srgbClr val="FF0000"/>
              </a:solidFill>
            </a:endParaRPr>
          </a:p>
          <a:p>
            <a:pPr lvl="1"/>
            <a:r>
              <a:rPr lang="pt-PT" smtClean="0"/>
              <a:t>one finger - double tap the selected item</a:t>
            </a:r>
          </a:p>
          <a:p>
            <a:pPr lvl="1"/>
            <a:r>
              <a:rPr lang="pt-PT" smtClean="0"/>
              <a:t>two finger - item chooser</a:t>
            </a:r>
          </a:p>
          <a:p>
            <a:pPr lvl="1"/>
            <a:r>
              <a:rPr lang="pt-PT" smtClean="0"/>
              <a:t>three finger - toggle screen curtain on and off</a:t>
            </a:r>
            <a:endParaRPr lang="pt-PT" dirty="0"/>
          </a:p>
        </p:txBody>
      </p:sp>
      <p:sp>
        <p:nvSpPr>
          <p:cNvPr id="5" name="Slide Number Placeholder 4"/>
          <p:cNvSpPr>
            <a:spLocks noGrp="1"/>
          </p:cNvSpPr>
          <p:nvPr>
            <p:ph type="sldNum" sz="quarter" idx="12"/>
          </p:nvPr>
        </p:nvSpPr>
        <p:spPr/>
        <p:txBody>
          <a:bodyPr/>
          <a:lstStyle/>
          <a:p>
            <a:fld id="{9AFCE3E6-7134-46AC-86A9-3A34B75F6826}" type="slidenum">
              <a:rPr lang="pt-PT" smtClean="0"/>
              <a:t>12</a:t>
            </a:fld>
            <a:endParaRPr lang="pt-PT"/>
          </a:p>
        </p:txBody>
      </p:sp>
    </p:spTree>
    <p:extLst>
      <p:ext uri="{BB962C8B-B14F-4D97-AF65-F5344CB8AC3E}">
        <p14:creationId xmlns:p14="http://schemas.microsoft.com/office/powerpoint/2010/main" val="1592353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Acessibilidade: Definição</a:t>
            </a:r>
            <a:endParaRPr lang="pt-PT" noProof="0" dirty="0"/>
          </a:p>
        </p:txBody>
      </p:sp>
      <p:sp>
        <p:nvSpPr>
          <p:cNvPr id="3" name="Subtitle 2"/>
          <p:cNvSpPr>
            <a:spLocks noGrp="1"/>
          </p:cNvSpPr>
          <p:nvPr>
            <p:ph idx="1"/>
          </p:nvPr>
        </p:nvSpPr>
        <p:spPr/>
        <p:txBody>
          <a:bodyPr>
            <a:normAutofit/>
          </a:bodyPr>
          <a:lstStyle/>
          <a:p>
            <a:pPr marL="0" indent="0" algn="l">
              <a:buNone/>
            </a:pPr>
            <a:r>
              <a:rPr lang="pt-PT" noProof="0" dirty="0" smtClean="0">
                <a:solidFill>
                  <a:srgbClr val="000000"/>
                </a:solidFill>
                <a:latin typeface="Arial" panose="020B0604020202020204" pitchFamily="34" charset="0"/>
              </a:rPr>
              <a:t>…O </a:t>
            </a:r>
            <a:r>
              <a:rPr lang="pt-PT" noProof="0" dirty="0">
                <a:solidFill>
                  <a:srgbClr val="000000"/>
                </a:solidFill>
                <a:latin typeface="Arial" panose="020B0604020202020204" pitchFamily="34" charset="0"/>
              </a:rPr>
              <a:t>cumprimento </a:t>
            </a:r>
            <a:r>
              <a:rPr lang="pt-PT" noProof="0" dirty="0" smtClean="0">
                <a:solidFill>
                  <a:srgbClr val="000000"/>
                </a:solidFill>
                <a:latin typeface="Arial" panose="020B0604020202020204" pitchFamily="34" charset="0"/>
              </a:rPr>
              <a:t>… [das] … diretrizes </a:t>
            </a:r>
            <a:r>
              <a:rPr lang="pt-PT" noProof="0" dirty="0">
                <a:solidFill>
                  <a:srgbClr val="000000"/>
                </a:solidFill>
                <a:latin typeface="Arial" panose="020B0604020202020204" pitchFamily="34" charset="0"/>
              </a:rPr>
              <a:t>fará com que os conteúdos fiquem acessíveis a um maior número de </a:t>
            </a:r>
            <a:r>
              <a:rPr lang="pt-PT" noProof="0" dirty="0">
                <a:solidFill>
                  <a:srgbClr val="FF0000"/>
                </a:solidFill>
                <a:latin typeface="Arial" panose="020B0604020202020204" pitchFamily="34" charset="0"/>
              </a:rPr>
              <a:t>pessoas com incapacidades</a:t>
            </a:r>
            <a:r>
              <a:rPr lang="pt-PT" noProof="0" dirty="0">
                <a:solidFill>
                  <a:srgbClr val="000000"/>
                </a:solidFill>
                <a:latin typeface="Arial" panose="020B0604020202020204" pitchFamily="34" charset="0"/>
              </a:rPr>
              <a:t>, incluindo </a:t>
            </a:r>
            <a:r>
              <a:rPr lang="pt-PT" b="1" noProof="0" dirty="0">
                <a:solidFill>
                  <a:srgbClr val="000000"/>
                </a:solidFill>
                <a:latin typeface="Arial" panose="020B0604020202020204" pitchFamily="34" charset="0"/>
              </a:rPr>
              <a:t>cegueira </a:t>
            </a:r>
            <a:r>
              <a:rPr lang="pt-PT" noProof="0" dirty="0">
                <a:solidFill>
                  <a:srgbClr val="000000"/>
                </a:solidFill>
                <a:latin typeface="Arial" panose="020B0604020202020204" pitchFamily="34" charset="0"/>
              </a:rPr>
              <a:t>e baixa visão, </a:t>
            </a:r>
            <a:r>
              <a:rPr lang="pt-PT" b="1" noProof="0" dirty="0">
                <a:solidFill>
                  <a:srgbClr val="000000"/>
                </a:solidFill>
                <a:latin typeface="Arial" panose="020B0604020202020204" pitchFamily="34" charset="0"/>
              </a:rPr>
              <a:t>surdez </a:t>
            </a:r>
            <a:r>
              <a:rPr lang="pt-PT" noProof="0" dirty="0">
                <a:solidFill>
                  <a:srgbClr val="000000"/>
                </a:solidFill>
                <a:latin typeface="Arial" panose="020B0604020202020204" pitchFamily="34" charset="0"/>
              </a:rPr>
              <a:t>e perda de audição, incapacidades ao nível da aprendizagem, limitações cognitivas, </a:t>
            </a:r>
            <a:r>
              <a:rPr lang="pt-PT" b="1" noProof="0" dirty="0">
                <a:solidFill>
                  <a:srgbClr val="000000"/>
                </a:solidFill>
                <a:latin typeface="Arial" panose="020B0604020202020204" pitchFamily="34" charset="0"/>
              </a:rPr>
              <a:t>movimentos limitados</a:t>
            </a:r>
            <a:r>
              <a:rPr lang="pt-PT" noProof="0" dirty="0">
                <a:solidFill>
                  <a:srgbClr val="000000"/>
                </a:solidFill>
                <a:latin typeface="Arial" panose="020B0604020202020204" pitchFamily="34" charset="0"/>
              </a:rPr>
              <a:t>, incapacidades ao nível da fala, fotossensibilidade e ainda combinações destas </a:t>
            </a:r>
            <a:r>
              <a:rPr lang="pt-PT" noProof="0" dirty="0" smtClean="0">
                <a:solidFill>
                  <a:srgbClr val="000000"/>
                </a:solidFill>
                <a:latin typeface="Arial" panose="020B0604020202020204" pitchFamily="34" charset="0"/>
              </a:rPr>
              <a:t>incapacidades.</a:t>
            </a:r>
          </a:p>
          <a:p>
            <a:pPr marL="0" indent="0" algn="r">
              <a:buNone/>
            </a:pPr>
            <a:r>
              <a:rPr lang="pt-PT" sz="1200" dirty="0" smtClean="0"/>
              <a:t>(</a:t>
            </a:r>
            <a:r>
              <a:rPr lang="pt-PT" sz="1200" dirty="0"/>
              <a:t>in: </a:t>
            </a:r>
            <a:r>
              <a:rPr lang="pt-PT" sz="1200" dirty="0">
                <a:hlinkClick r:id="rId3"/>
              </a:rPr>
              <a:t>http</a:t>
            </a:r>
            <a:r>
              <a:rPr lang="pt-PT" sz="1200" dirty="0">
                <a:hlinkClick r:id="rId3"/>
              </a:rPr>
              <a:t>://www.acessibilidade.gov.pt/w3/TR/WCAG20</a:t>
            </a:r>
            <a:r>
              <a:rPr lang="pt-PT" sz="1200" dirty="0">
                <a:hlinkClick r:id="rId3"/>
              </a:rPr>
              <a:t>/</a:t>
            </a:r>
            <a:r>
              <a:rPr lang="pt-PT" sz="1200" dirty="0"/>
              <a:t> , acedido em  2016/04/13)</a:t>
            </a:r>
            <a:endParaRPr lang="pt-PT" sz="1200" dirty="0"/>
          </a:p>
        </p:txBody>
      </p:sp>
      <p:sp>
        <p:nvSpPr>
          <p:cNvPr id="4" name="Slide Number Placeholder 3"/>
          <p:cNvSpPr>
            <a:spLocks noGrp="1"/>
          </p:cNvSpPr>
          <p:nvPr>
            <p:ph type="sldNum" sz="quarter" idx="12"/>
          </p:nvPr>
        </p:nvSpPr>
        <p:spPr/>
        <p:txBody>
          <a:bodyPr/>
          <a:lstStyle/>
          <a:p>
            <a:fld id="{9AFCE3E6-7134-46AC-86A9-3A34B75F6826}" type="slidenum">
              <a:rPr lang="pt-PT" smtClean="0"/>
              <a:t>2</a:t>
            </a:fld>
            <a:endParaRPr lang="pt-PT"/>
          </a:p>
        </p:txBody>
      </p:sp>
    </p:spTree>
    <p:extLst>
      <p:ext uri="{BB962C8B-B14F-4D97-AF65-F5344CB8AC3E}">
        <p14:creationId xmlns:p14="http://schemas.microsoft.com/office/powerpoint/2010/main" val="3894842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Âmbito de Aplicação</a:t>
            </a:r>
            <a:br>
              <a:rPr lang="pt-PT" dirty="0" smtClean="0"/>
            </a:br>
            <a:r>
              <a:rPr lang="pt-PT" sz="3600" dirty="0" smtClean="0"/>
              <a:t>- Não se limita à Web</a:t>
            </a:r>
            <a:endParaRPr lang="pt-PT" sz="3600" dirty="0"/>
          </a:p>
        </p:txBody>
      </p:sp>
      <p:sp>
        <p:nvSpPr>
          <p:cNvPr id="3" name="Content Placeholder 2"/>
          <p:cNvSpPr>
            <a:spLocks noGrp="1"/>
          </p:cNvSpPr>
          <p:nvPr>
            <p:ph idx="1"/>
          </p:nvPr>
        </p:nvSpPr>
        <p:spPr/>
        <p:txBody>
          <a:bodyPr>
            <a:normAutofit/>
          </a:bodyPr>
          <a:lstStyle/>
          <a:p>
            <a:pPr marL="0" indent="0">
              <a:buNone/>
            </a:pPr>
            <a:r>
              <a:rPr lang="pt-PT" dirty="0" smtClean="0">
                <a:solidFill>
                  <a:schemeClr val="accent1"/>
                </a:solidFill>
              </a:rPr>
              <a:t>Da aula de preparação da apresentação:</a:t>
            </a:r>
          </a:p>
          <a:p>
            <a:pPr marL="625475" defTabSz="901700">
              <a:buNone/>
            </a:pPr>
            <a:r>
              <a:rPr lang="pt-PT" dirty="0" smtClean="0"/>
              <a:t>Recomendações na preparação</a:t>
            </a:r>
          </a:p>
          <a:p>
            <a:pPr marL="625475" defTabSz="901700"/>
            <a:r>
              <a:rPr lang="pt-PT" dirty="0" smtClean="0"/>
              <a:t>Escolher tipo de letra legível</a:t>
            </a:r>
          </a:p>
          <a:p>
            <a:pPr marL="625475" defTabSz="901700"/>
            <a:r>
              <a:rPr lang="pt-PT" dirty="0" smtClean="0"/>
              <a:t>Utilizar fundos lisos</a:t>
            </a:r>
          </a:p>
          <a:p>
            <a:pPr marL="625475" defTabSz="901700"/>
            <a:r>
              <a:rPr lang="pt-PT" dirty="0" smtClean="0"/>
              <a:t>Escolher cuidadosamente as cores</a:t>
            </a:r>
          </a:p>
          <a:p>
            <a:pPr marL="625475" defTabSz="901700"/>
            <a:r>
              <a:rPr lang="pt-PT" dirty="0" smtClean="0"/>
              <a:t>Limitar as animações</a:t>
            </a:r>
          </a:p>
          <a:p>
            <a:pPr marL="625475" defTabSz="901700"/>
            <a:r>
              <a:rPr lang="pt-PT" dirty="0" smtClean="0"/>
              <a:t>…</a:t>
            </a:r>
          </a:p>
          <a:p>
            <a:pPr marL="0" indent="0" algn="r">
              <a:buNone/>
            </a:pPr>
            <a:r>
              <a:rPr lang="pt-PT" sz="1100" dirty="0" smtClean="0"/>
              <a:t>(in: </a:t>
            </a:r>
            <a:r>
              <a:rPr lang="pt-PT" sz="1100" dirty="0" err="1" smtClean="0"/>
              <a:t>Projecto</a:t>
            </a:r>
            <a:r>
              <a:rPr lang="pt-PT" sz="1100" dirty="0" smtClean="0"/>
              <a:t> e Seminário - Preparação da apresentação individual, Prof. Fernando Sousa )</a:t>
            </a:r>
            <a:endParaRPr lang="pt-PT" sz="1100" dirty="0"/>
          </a:p>
        </p:txBody>
      </p:sp>
      <p:sp>
        <p:nvSpPr>
          <p:cNvPr id="4" name="Slide Number Placeholder 3"/>
          <p:cNvSpPr>
            <a:spLocks noGrp="1"/>
          </p:cNvSpPr>
          <p:nvPr>
            <p:ph type="sldNum" sz="quarter" idx="12"/>
          </p:nvPr>
        </p:nvSpPr>
        <p:spPr/>
        <p:txBody>
          <a:bodyPr/>
          <a:lstStyle/>
          <a:p>
            <a:fld id="{9AFCE3E6-7134-46AC-86A9-3A34B75F6826}" type="slidenum">
              <a:rPr lang="pt-PT" smtClean="0"/>
              <a:t>3</a:t>
            </a:fld>
            <a:endParaRPr lang="pt-PT"/>
          </a:p>
        </p:txBody>
      </p:sp>
    </p:spTree>
    <p:extLst>
      <p:ext uri="{BB962C8B-B14F-4D97-AF65-F5344CB8AC3E}">
        <p14:creationId xmlns:p14="http://schemas.microsoft.com/office/powerpoint/2010/main" val="1424945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943180" y="2895182"/>
            <a:ext cx="926926" cy="1440494"/>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pt-PT" dirty="0"/>
              <a:t>O que é que está em causa?</a:t>
            </a:r>
            <a:br>
              <a:rPr lang="pt-PT" dirty="0"/>
            </a:br>
            <a:endParaRPr lang="pt-PT" dirty="0"/>
          </a:p>
        </p:txBody>
      </p:sp>
      <p:sp>
        <p:nvSpPr>
          <p:cNvPr id="5" name="Content Placeholder 4"/>
          <p:cNvSpPr>
            <a:spLocks noGrp="1"/>
          </p:cNvSpPr>
          <p:nvPr>
            <p:ph idx="1"/>
          </p:nvPr>
        </p:nvSpPr>
        <p:spPr/>
        <p:txBody>
          <a:bodyPr>
            <a:normAutofit fontScale="92500" lnSpcReduction="20000"/>
          </a:bodyPr>
          <a:lstStyle/>
          <a:p>
            <a:pPr marL="0" indent="0">
              <a:buNone/>
              <a:tabLst>
                <a:tab pos="6815138" algn="r"/>
                <a:tab pos="7620000" algn="r"/>
                <a:tab pos="8786813" algn="r"/>
                <a:tab pos="10042525" algn="r"/>
              </a:tabLst>
            </a:pPr>
            <a:r>
              <a:rPr lang="pt-PT" dirty="0" smtClean="0"/>
              <a:t>População com &gt;= 15 anos:	8 699 515</a:t>
            </a:r>
          </a:p>
          <a:p>
            <a:pPr marL="0" indent="0">
              <a:buNone/>
              <a:tabLst>
                <a:tab pos="6815138" algn="r"/>
                <a:tab pos="7620000" algn="r"/>
                <a:tab pos="8786813" algn="r"/>
                <a:tab pos="10042525" algn="r"/>
              </a:tabLst>
            </a:pPr>
            <a:r>
              <a:rPr lang="pt-PT" dirty="0" smtClean="0"/>
              <a:t>População com atividade económica:	4 990 208</a:t>
            </a:r>
          </a:p>
          <a:p>
            <a:pPr marL="0" indent="0">
              <a:buNone/>
              <a:tabLst>
                <a:tab pos="6815138" algn="r"/>
                <a:tab pos="7620000" algn="r"/>
                <a:tab pos="8786813" algn="r"/>
                <a:tab pos="10042525" algn="r"/>
              </a:tabLst>
            </a:pPr>
            <a:r>
              <a:rPr lang="pt-PT" dirty="0" smtClean="0"/>
              <a:t>Deficiência:</a:t>
            </a:r>
          </a:p>
          <a:p>
            <a:pPr marL="719138" indent="-261938">
              <a:tabLst>
                <a:tab pos="4754563" algn="r"/>
                <a:tab pos="5924550" algn="r"/>
                <a:tab pos="8786813" algn="r"/>
                <a:tab pos="10042525" algn="r"/>
              </a:tabLst>
            </a:pPr>
            <a:r>
              <a:rPr lang="pt-PT" dirty="0" smtClean="0"/>
              <a:t>auditiva:	84 172	1 %</a:t>
            </a:r>
          </a:p>
          <a:p>
            <a:pPr marL="719138" indent="-261938">
              <a:tabLst>
                <a:tab pos="4754563" algn="r"/>
                <a:tab pos="5924550" algn="r"/>
                <a:tab pos="8786813" algn="r"/>
                <a:tab pos="10042525" algn="r"/>
              </a:tabLst>
            </a:pPr>
            <a:r>
              <a:rPr lang="pt-PT" dirty="0" smtClean="0"/>
              <a:t>Visual:	 163 569	2 %</a:t>
            </a:r>
          </a:p>
          <a:p>
            <a:pPr marL="719138" indent="-261938">
              <a:tabLst>
                <a:tab pos="4754563" algn="r"/>
                <a:tab pos="5924550" algn="r"/>
                <a:tab pos="8786813" algn="r"/>
                <a:tab pos="10042525" algn="r"/>
              </a:tabLst>
            </a:pPr>
            <a:r>
              <a:rPr lang="pt-PT" dirty="0" smtClean="0"/>
              <a:t>Motora:	 156 246	 2 %</a:t>
            </a:r>
          </a:p>
          <a:p>
            <a:pPr marL="719138" indent="-261938">
              <a:tabLst>
                <a:tab pos="4754563" algn="r"/>
                <a:tab pos="5924550" algn="r"/>
                <a:tab pos="8786813" algn="r"/>
                <a:tab pos="10042525" algn="r"/>
              </a:tabLst>
            </a:pPr>
            <a:r>
              <a:rPr lang="pt-PT" dirty="0" smtClean="0"/>
              <a:t>Mental:	 70 994	1 %</a:t>
            </a:r>
          </a:p>
          <a:p>
            <a:pPr marL="719138" indent="-261938">
              <a:tabLst>
                <a:tab pos="4754563" algn="r"/>
                <a:tab pos="5924550" algn="r"/>
                <a:tab pos="8786813" algn="r"/>
                <a:tab pos="10042525" algn="r"/>
              </a:tabLst>
            </a:pPr>
            <a:r>
              <a:rPr lang="pt-PT" dirty="0" smtClean="0"/>
              <a:t>Paralisia Cerebral:	 15 009	0 %</a:t>
            </a:r>
          </a:p>
          <a:p>
            <a:pPr marL="719138" indent="-261938">
              <a:tabLst>
                <a:tab pos="4754563" algn="r"/>
                <a:tab pos="5924550" algn="r"/>
                <a:tab pos="8786813" algn="r"/>
                <a:tab pos="10042525" algn="r"/>
              </a:tabLst>
            </a:pPr>
            <a:r>
              <a:rPr lang="pt-PT" dirty="0" smtClean="0"/>
              <a:t>Outra deficiência:	 146 069	 2 %</a:t>
            </a:r>
          </a:p>
          <a:p>
            <a:pPr marL="719138" lvl="1" indent="-261938">
              <a:buNone/>
              <a:tabLst>
                <a:tab pos="4754563" algn="r"/>
                <a:tab pos="5924550" algn="r"/>
                <a:tab pos="8786813" algn="r"/>
                <a:tab pos="10042525" algn="r"/>
              </a:tabLst>
            </a:pPr>
            <a:r>
              <a:rPr lang="pt-PT" dirty="0" smtClean="0"/>
              <a:t>	 </a:t>
            </a:r>
            <a:r>
              <a:rPr lang="pt-PT" sz="1100" dirty="0" smtClean="0"/>
              <a:t>(Fonte: </a:t>
            </a:r>
            <a:r>
              <a:rPr lang="pt-PT" sz="1100" dirty="0" smtClean="0">
                <a:hlinkClick r:id="rId2"/>
              </a:rPr>
              <a:t>https://www.ine.pt/ngt_server/attachfileu.jsp?look_parentBoui=7418317&amp;att_display=n&amp;att_download=y</a:t>
            </a:r>
            <a:r>
              <a:rPr lang="pt-PT" sz="1100" dirty="0" smtClean="0"/>
              <a:t>, </a:t>
            </a:r>
            <a:r>
              <a:rPr lang="pt-PT" sz="1100" dirty="0" err="1" smtClean="0"/>
              <a:t>actualização</a:t>
            </a:r>
            <a:r>
              <a:rPr lang="pt-PT" sz="1100" dirty="0" smtClean="0"/>
              <a:t> em 2007, acedido em 2016-04-13)</a:t>
            </a:r>
          </a:p>
        </p:txBody>
      </p:sp>
      <p:sp>
        <p:nvSpPr>
          <p:cNvPr id="4" name="Left Arrow 3"/>
          <p:cNvSpPr/>
          <p:nvPr/>
        </p:nvSpPr>
        <p:spPr>
          <a:xfrm>
            <a:off x="7025597" y="3075223"/>
            <a:ext cx="1334262" cy="1080412"/>
          </a:xfrm>
          <a:prstGeom prst="lef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solidFill>
                <a:srgbClr val="FF0000"/>
              </a:solidFill>
            </a:endParaRPr>
          </a:p>
        </p:txBody>
      </p:sp>
      <p:sp>
        <p:nvSpPr>
          <p:cNvPr id="6" name="Slide Number Placeholder 5"/>
          <p:cNvSpPr>
            <a:spLocks noGrp="1"/>
          </p:cNvSpPr>
          <p:nvPr>
            <p:ph type="sldNum" sz="quarter" idx="12"/>
          </p:nvPr>
        </p:nvSpPr>
        <p:spPr/>
        <p:txBody>
          <a:bodyPr/>
          <a:lstStyle/>
          <a:p>
            <a:fld id="{9AFCE3E6-7134-46AC-86A9-3A34B75F6826}" type="slidenum">
              <a:rPr lang="pt-PT" smtClean="0"/>
              <a:t>4</a:t>
            </a:fld>
            <a:endParaRPr lang="pt-PT"/>
          </a:p>
        </p:txBody>
      </p:sp>
    </p:spTree>
    <p:extLst>
      <p:ext uri="{BB962C8B-B14F-4D97-AF65-F5344CB8AC3E}">
        <p14:creationId xmlns:p14="http://schemas.microsoft.com/office/powerpoint/2010/main" val="1525894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PT" noProof="0" dirty="0" smtClean="0"/>
              <a:t>Suporte</a:t>
            </a:r>
            <a:endParaRPr lang="pt-PT" noProof="0" dirty="0"/>
          </a:p>
        </p:txBody>
      </p:sp>
      <p:sp>
        <p:nvSpPr>
          <p:cNvPr id="3" name="Content Placeholder 2"/>
          <p:cNvSpPr>
            <a:spLocks noGrp="1"/>
          </p:cNvSpPr>
          <p:nvPr>
            <p:ph idx="1"/>
          </p:nvPr>
        </p:nvSpPr>
        <p:spPr/>
        <p:txBody>
          <a:bodyPr>
            <a:normAutofit/>
          </a:bodyPr>
          <a:lstStyle/>
          <a:p>
            <a:pPr marL="0" indent="0">
              <a:buNone/>
            </a:pPr>
            <a:r>
              <a:rPr lang="pt-PT" noProof="0" dirty="0" smtClean="0"/>
              <a:t>Normas:</a:t>
            </a:r>
            <a:endParaRPr lang="pt-PT" noProof="0" dirty="0" smtClean="0"/>
          </a:p>
          <a:p>
            <a:r>
              <a:rPr lang="pt-PT" noProof="0" dirty="0" smtClean="0"/>
              <a:t>WCAG </a:t>
            </a:r>
            <a:r>
              <a:rPr lang="pt-PT" noProof="0" dirty="0" smtClean="0"/>
              <a:t>2.0 -&gt; ISO/IEC 40500:2012</a:t>
            </a:r>
          </a:p>
          <a:p>
            <a:pPr marL="0" indent="0">
              <a:buNone/>
            </a:pPr>
            <a:endParaRPr lang="pt-PT" noProof="0" dirty="0" smtClean="0"/>
          </a:p>
          <a:p>
            <a:pPr marL="0" indent="0">
              <a:buNone/>
            </a:pPr>
            <a:r>
              <a:rPr lang="pt-PT" noProof="0" dirty="0" smtClean="0"/>
              <a:t>Suporte legal:</a:t>
            </a:r>
          </a:p>
          <a:p>
            <a:r>
              <a:rPr lang="pt-PT" noProof="0" dirty="0" smtClean="0"/>
              <a:t>Legislação</a:t>
            </a:r>
            <a:r>
              <a:rPr lang="pt-PT" baseline="0" noProof="0" dirty="0" smtClean="0"/>
              <a:t> </a:t>
            </a:r>
            <a:r>
              <a:rPr lang="pt-PT" baseline="0" noProof="0" dirty="0" smtClean="0"/>
              <a:t>UE: </a:t>
            </a:r>
            <a:r>
              <a:rPr lang="pt-PT" baseline="0" noProof="0" dirty="0" smtClean="0"/>
              <a:t>Proposta de </a:t>
            </a:r>
            <a:r>
              <a:rPr lang="pt-PT" dirty="0" smtClean="0"/>
              <a:t>D</a:t>
            </a:r>
            <a:r>
              <a:rPr lang="pt-PT" baseline="0" noProof="0" dirty="0" err="1" smtClean="0"/>
              <a:t>iretiva</a:t>
            </a:r>
            <a:r>
              <a:rPr lang="pt-PT" baseline="0" noProof="0" dirty="0" smtClean="0"/>
              <a:t> 2012/03/03</a:t>
            </a:r>
            <a:endParaRPr lang="pt-PT" baseline="0" noProof="0" dirty="0" smtClean="0"/>
          </a:p>
          <a:p>
            <a:pPr marL="914400" lvl="2" indent="0">
              <a:buNone/>
            </a:pPr>
            <a:r>
              <a:rPr lang="pt-PT" sz="1200" dirty="0"/>
              <a:t>https://ec.europa.eu/digital-single-market/news/proposal-directive-european-parliament-and-council-accessibility-public-sector-bodies-websites</a:t>
            </a:r>
            <a:endParaRPr lang="pt-PT" sz="1200" dirty="0"/>
          </a:p>
          <a:p>
            <a:r>
              <a:rPr lang="pt-PT" noProof="0" dirty="0" smtClean="0"/>
              <a:t>Legislação </a:t>
            </a:r>
            <a:r>
              <a:rPr lang="pt-PT" noProof="0" dirty="0" smtClean="0"/>
              <a:t>Portuguesa</a:t>
            </a:r>
            <a:r>
              <a:rPr lang="pt-PT" dirty="0"/>
              <a:t>: RCM </a:t>
            </a:r>
            <a:r>
              <a:rPr lang="pt-PT" dirty="0" smtClean="0"/>
              <a:t>112/2012 </a:t>
            </a:r>
            <a:r>
              <a:rPr lang="pt-PT" dirty="0"/>
              <a:t>de 31 </a:t>
            </a:r>
            <a:r>
              <a:rPr lang="pt-PT" dirty="0" smtClean="0"/>
              <a:t>Dez.</a:t>
            </a:r>
            <a:endParaRPr lang="pt-PT" dirty="0" smtClean="0"/>
          </a:p>
          <a:p>
            <a:pPr marL="914400" lvl="2" indent="0">
              <a:buNone/>
            </a:pPr>
            <a:r>
              <a:rPr lang="pt-PT" sz="1200" dirty="0"/>
              <a:t>http://www.acessibilidade.gov.pt/publicacoes#legislacao</a:t>
            </a:r>
            <a:endParaRPr lang="pt-PT" sz="1200" dirty="0"/>
          </a:p>
        </p:txBody>
      </p:sp>
      <p:sp>
        <p:nvSpPr>
          <p:cNvPr id="4" name="Slide Number Placeholder 3"/>
          <p:cNvSpPr>
            <a:spLocks noGrp="1"/>
          </p:cNvSpPr>
          <p:nvPr>
            <p:ph type="sldNum" sz="quarter" idx="12"/>
          </p:nvPr>
        </p:nvSpPr>
        <p:spPr/>
        <p:txBody>
          <a:bodyPr/>
          <a:lstStyle/>
          <a:p>
            <a:fld id="{9AFCE3E6-7134-46AC-86A9-3A34B75F6826}" type="slidenum">
              <a:rPr lang="pt-PT" smtClean="0"/>
              <a:t>5</a:t>
            </a:fld>
            <a:endParaRPr lang="pt-PT"/>
          </a:p>
        </p:txBody>
      </p:sp>
    </p:spTree>
    <p:extLst>
      <p:ext uri="{BB962C8B-B14F-4D97-AF65-F5344CB8AC3E}">
        <p14:creationId xmlns:p14="http://schemas.microsoft.com/office/powerpoint/2010/main" val="3999221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Acessibilidade vs. Usabilidade</a:t>
            </a:r>
            <a:br>
              <a:rPr lang="pt-PT" dirty="0" smtClean="0"/>
            </a:br>
            <a:endParaRPr lang="pt-PT" dirty="0"/>
          </a:p>
        </p:txBody>
      </p:sp>
      <p:sp>
        <p:nvSpPr>
          <p:cNvPr id="3" name="Content Placeholder 2"/>
          <p:cNvSpPr>
            <a:spLocks noGrp="1"/>
          </p:cNvSpPr>
          <p:nvPr>
            <p:ph idx="1"/>
          </p:nvPr>
        </p:nvSpPr>
        <p:spPr/>
        <p:txBody>
          <a:bodyPr>
            <a:normAutofit/>
          </a:bodyPr>
          <a:lstStyle/>
          <a:p>
            <a:pPr marL="0" indent="0">
              <a:buNone/>
            </a:pPr>
            <a:r>
              <a:rPr lang="pt-PT" dirty="0" smtClean="0"/>
              <a:t>“</a:t>
            </a:r>
            <a:r>
              <a:rPr lang="pt-PT" b="1" i="1" dirty="0" err="1" smtClean="0"/>
              <a:t>Accessibility</a:t>
            </a:r>
            <a:r>
              <a:rPr lang="pt-PT" i="1" dirty="0" smtClean="0"/>
              <a:t> </a:t>
            </a:r>
            <a:r>
              <a:rPr lang="pt-PT" i="1" dirty="0" err="1" smtClean="0"/>
              <a:t>is</a:t>
            </a:r>
            <a:r>
              <a:rPr lang="pt-PT" i="1" dirty="0" smtClean="0"/>
              <a:t> </a:t>
            </a:r>
            <a:r>
              <a:rPr lang="pt-PT" i="1" dirty="0" err="1" smtClean="0"/>
              <a:t>about</a:t>
            </a:r>
            <a:r>
              <a:rPr lang="pt-PT" i="1" dirty="0" smtClean="0"/>
              <a:t> </a:t>
            </a:r>
            <a:r>
              <a:rPr lang="pt-PT" i="1" dirty="0" err="1" smtClean="0"/>
              <a:t>ensuring</a:t>
            </a:r>
            <a:r>
              <a:rPr lang="pt-PT" i="1" dirty="0" smtClean="0"/>
              <a:t> </a:t>
            </a:r>
            <a:r>
              <a:rPr lang="pt-PT" i="1" dirty="0" err="1" smtClean="0"/>
              <a:t>an</a:t>
            </a:r>
            <a:r>
              <a:rPr lang="pt-PT" i="1" dirty="0" smtClean="0"/>
              <a:t> </a:t>
            </a:r>
            <a:r>
              <a:rPr lang="pt-PT" b="1" i="1" dirty="0" err="1" smtClean="0">
                <a:solidFill>
                  <a:srgbClr val="FF0000"/>
                </a:solidFill>
              </a:rPr>
              <a:t>equivalent</a:t>
            </a:r>
            <a:r>
              <a:rPr lang="pt-PT" b="1" i="1" dirty="0" smtClean="0">
                <a:solidFill>
                  <a:srgbClr val="FF0000"/>
                </a:solidFill>
              </a:rPr>
              <a:t> </a:t>
            </a:r>
            <a:r>
              <a:rPr lang="pt-PT" b="1" i="1" dirty="0" err="1" smtClean="0">
                <a:solidFill>
                  <a:srgbClr val="FF0000"/>
                </a:solidFill>
              </a:rPr>
              <a:t>user</a:t>
            </a:r>
            <a:r>
              <a:rPr lang="pt-PT" b="1" i="1" dirty="0" smtClean="0">
                <a:solidFill>
                  <a:srgbClr val="FF0000"/>
                </a:solidFill>
              </a:rPr>
              <a:t> </a:t>
            </a:r>
            <a:r>
              <a:rPr lang="pt-PT" b="1" i="1" dirty="0" err="1" smtClean="0">
                <a:solidFill>
                  <a:srgbClr val="FF0000"/>
                </a:solidFill>
              </a:rPr>
              <a:t>experience</a:t>
            </a:r>
            <a:r>
              <a:rPr lang="pt-PT" b="1" i="1" dirty="0" smtClean="0"/>
              <a:t> </a:t>
            </a:r>
            <a:r>
              <a:rPr lang="pt-PT" i="1" dirty="0" smtClean="0"/>
              <a:t>for </a:t>
            </a:r>
            <a:r>
              <a:rPr lang="pt-PT" i="1" dirty="0" err="1" smtClean="0"/>
              <a:t>people</a:t>
            </a:r>
            <a:r>
              <a:rPr lang="pt-PT" i="1" dirty="0" smtClean="0"/>
              <a:t> </a:t>
            </a:r>
            <a:r>
              <a:rPr lang="pt-PT" i="1" dirty="0" err="1" smtClean="0"/>
              <a:t>with</a:t>
            </a:r>
            <a:r>
              <a:rPr lang="pt-PT" i="1" dirty="0" smtClean="0"/>
              <a:t> </a:t>
            </a:r>
            <a:r>
              <a:rPr lang="pt-PT" i="1" dirty="0" err="1" smtClean="0"/>
              <a:t>disabilities</a:t>
            </a:r>
            <a:r>
              <a:rPr lang="pt-PT" i="1" dirty="0" smtClean="0"/>
              <a:t>, </a:t>
            </a:r>
            <a:r>
              <a:rPr lang="pt-PT" i="1" dirty="0" err="1" smtClean="0"/>
              <a:t>including</a:t>
            </a:r>
            <a:r>
              <a:rPr lang="pt-PT" i="1" dirty="0" smtClean="0"/>
              <a:t> </a:t>
            </a:r>
            <a:r>
              <a:rPr lang="pt-PT" i="1" dirty="0" err="1" smtClean="0"/>
              <a:t>people</a:t>
            </a:r>
            <a:r>
              <a:rPr lang="pt-PT" i="1" dirty="0" smtClean="0"/>
              <a:t> </a:t>
            </a:r>
            <a:r>
              <a:rPr lang="pt-PT" i="1" dirty="0" err="1" smtClean="0"/>
              <a:t>with</a:t>
            </a:r>
            <a:r>
              <a:rPr lang="pt-PT" i="1" dirty="0" smtClean="0"/>
              <a:t> age-</a:t>
            </a:r>
            <a:r>
              <a:rPr lang="pt-PT" i="1" dirty="0" err="1" smtClean="0"/>
              <a:t>related</a:t>
            </a:r>
            <a:r>
              <a:rPr lang="pt-PT" i="1" dirty="0" smtClean="0"/>
              <a:t> </a:t>
            </a:r>
            <a:r>
              <a:rPr lang="pt-PT" i="1" dirty="0" err="1" smtClean="0"/>
              <a:t>impairments</a:t>
            </a:r>
            <a:r>
              <a:rPr lang="pt-PT" i="1" dirty="0" smtClean="0"/>
              <a:t>.</a:t>
            </a:r>
          </a:p>
          <a:p>
            <a:pPr marL="0" indent="0">
              <a:buNone/>
            </a:pPr>
            <a:r>
              <a:rPr lang="pt-PT" i="1" dirty="0" smtClean="0"/>
              <a:t>…</a:t>
            </a:r>
            <a:r>
              <a:rPr lang="pt-PT" i="1" dirty="0" err="1" smtClean="0"/>
              <a:t>Thus</a:t>
            </a:r>
            <a:r>
              <a:rPr lang="pt-PT" i="1" dirty="0" smtClean="0"/>
              <a:t> </a:t>
            </a:r>
            <a:r>
              <a:rPr lang="pt-PT" i="1" dirty="0" err="1" smtClean="0"/>
              <a:t>accessibility</a:t>
            </a:r>
            <a:r>
              <a:rPr lang="pt-PT" i="1" dirty="0" smtClean="0"/>
              <a:t> </a:t>
            </a:r>
            <a:r>
              <a:rPr lang="pt-PT" i="1" dirty="0" err="1" smtClean="0"/>
              <a:t>includes</a:t>
            </a:r>
            <a:r>
              <a:rPr lang="pt-PT" i="1" dirty="0" smtClean="0"/>
              <a:t> </a:t>
            </a:r>
            <a:r>
              <a:rPr lang="pt-PT" i="1" dirty="0" err="1" smtClean="0"/>
              <a:t>both</a:t>
            </a:r>
            <a:r>
              <a:rPr lang="pt-PT" i="1" dirty="0" smtClean="0"/>
              <a:t>:</a:t>
            </a:r>
          </a:p>
          <a:p>
            <a:pPr lvl="1"/>
            <a:r>
              <a:rPr lang="pt-PT" i="1" dirty="0" err="1" smtClean="0"/>
              <a:t>Requirements</a:t>
            </a:r>
            <a:r>
              <a:rPr lang="pt-PT" i="1" dirty="0" smtClean="0"/>
              <a:t> </a:t>
            </a:r>
            <a:r>
              <a:rPr lang="pt-PT" i="1" dirty="0" err="1" smtClean="0"/>
              <a:t>that</a:t>
            </a:r>
            <a:r>
              <a:rPr lang="pt-PT" i="1" dirty="0" smtClean="0"/>
              <a:t> are more </a:t>
            </a:r>
            <a:r>
              <a:rPr lang="pt-PT" i="1" dirty="0" err="1" smtClean="0"/>
              <a:t>specific</a:t>
            </a:r>
            <a:r>
              <a:rPr lang="pt-PT" i="1" dirty="0" smtClean="0"/>
              <a:t> to </a:t>
            </a:r>
            <a:r>
              <a:rPr lang="pt-PT" i="1" dirty="0" err="1" smtClean="0"/>
              <a:t>people</a:t>
            </a:r>
            <a:r>
              <a:rPr lang="pt-PT" i="1" dirty="0" smtClean="0"/>
              <a:t> </a:t>
            </a:r>
            <a:r>
              <a:rPr lang="pt-PT" i="1" dirty="0" err="1" smtClean="0"/>
              <a:t>with</a:t>
            </a:r>
            <a:r>
              <a:rPr lang="pt-PT" i="1" dirty="0" smtClean="0"/>
              <a:t> </a:t>
            </a:r>
            <a:r>
              <a:rPr lang="pt-PT" i="1" dirty="0" err="1" smtClean="0"/>
              <a:t>disabilities</a:t>
            </a:r>
            <a:r>
              <a:rPr lang="pt-PT" i="1" dirty="0" smtClean="0"/>
              <a:t>;…</a:t>
            </a:r>
          </a:p>
          <a:p>
            <a:pPr lvl="1"/>
            <a:r>
              <a:rPr lang="pt-PT" i="1" dirty="0" err="1" smtClean="0"/>
              <a:t>Requirements</a:t>
            </a:r>
            <a:r>
              <a:rPr lang="pt-PT" i="1" dirty="0" smtClean="0"/>
              <a:t> </a:t>
            </a:r>
            <a:r>
              <a:rPr lang="pt-PT" i="1" dirty="0" err="1" smtClean="0"/>
              <a:t>that</a:t>
            </a:r>
            <a:r>
              <a:rPr lang="pt-PT" i="1" dirty="0" smtClean="0"/>
              <a:t> are </a:t>
            </a:r>
            <a:r>
              <a:rPr lang="pt-PT" i="1" dirty="0" err="1" smtClean="0"/>
              <a:t>also</a:t>
            </a:r>
            <a:r>
              <a:rPr lang="pt-PT" i="1" dirty="0" smtClean="0"/>
              <a:t> general </a:t>
            </a:r>
            <a:r>
              <a:rPr lang="pt-PT" i="1" dirty="0" err="1" smtClean="0"/>
              <a:t>usability</a:t>
            </a:r>
            <a:r>
              <a:rPr lang="pt-PT" i="1" dirty="0" smtClean="0"/>
              <a:t> </a:t>
            </a:r>
            <a:r>
              <a:rPr lang="pt-PT" i="1" dirty="0" err="1" smtClean="0"/>
              <a:t>principles</a:t>
            </a:r>
            <a:r>
              <a:rPr lang="pt-PT" i="1" dirty="0" smtClean="0"/>
              <a:t>…</a:t>
            </a:r>
          </a:p>
          <a:p>
            <a:pPr marL="0" indent="0">
              <a:buNone/>
            </a:pPr>
            <a:r>
              <a:rPr lang="pt-PT" i="1" dirty="0" smtClean="0"/>
              <a:t>Websites, web </a:t>
            </a:r>
            <a:r>
              <a:rPr lang="pt-PT" i="1" dirty="0" err="1" smtClean="0"/>
              <a:t>tools</a:t>
            </a:r>
            <a:r>
              <a:rPr lang="pt-PT" i="1" dirty="0" smtClean="0"/>
              <a:t>, </a:t>
            </a:r>
            <a:r>
              <a:rPr lang="pt-PT" i="1" dirty="0" err="1" smtClean="0"/>
              <a:t>and</a:t>
            </a:r>
            <a:r>
              <a:rPr lang="pt-PT" i="1" dirty="0" smtClean="0"/>
              <a:t> </a:t>
            </a:r>
            <a:r>
              <a:rPr lang="pt-PT" i="1" dirty="0" err="1" smtClean="0"/>
              <a:t>other</a:t>
            </a:r>
            <a:r>
              <a:rPr lang="pt-PT" i="1" dirty="0" smtClean="0"/>
              <a:t> </a:t>
            </a:r>
            <a:r>
              <a:rPr lang="pt-PT" i="1" dirty="0" err="1" smtClean="0"/>
              <a:t>products</a:t>
            </a:r>
            <a:r>
              <a:rPr lang="pt-PT" i="1" dirty="0" smtClean="0"/>
              <a:t> </a:t>
            </a:r>
            <a:r>
              <a:rPr lang="pt-PT" i="1" dirty="0" err="1" smtClean="0"/>
              <a:t>that</a:t>
            </a:r>
            <a:r>
              <a:rPr lang="pt-PT" i="1" dirty="0" smtClean="0"/>
              <a:t> </a:t>
            </a:r>
            <a:r>
              <a:rPr lang="pt-PT" i="1" dirty="0" err="1" smtClean="0"/>
              <a:t>meet</a:t>
            </a:r>
            <a:r>
              <a:rPr lang="pt-PT" i="1" dirty="0" smtClean="0"/>
              <a:t> </a:t>
            </a:r>
            <a:r>
              <a:rPr lang="pt-PT" i="1" dirty="0" err="1" smtClean="0"/>
              <a:t>accessibility</a:t>
            </a:r>
            <a:r>
              <a:rPr lang="pt-PT" i="1" dirty="0" smtClean="0"/>
              <a:t> </a:t>
            </a:r>
            <a:r>
              <a:rPr lang="pt-PT" i="1" dirty="0" err="1" smtClean="0"/>
              <a:t>goals</a:t>
            </a:r>
            <a:r>
              <a:rPr lang="pt-PT" i="1" dirty="0" smtClean="0"/>
              <a:t> are more </a:t>
            </a:r>
            <a:r>
              <a:rPr lang="pt-PT" i="1" dirty="0" err="1" smtClean="0"/>
              <a:t>usable</a:t>
            </a:r>
            <a:r>
              <a:rPr lang="pt-PT" i="1" dirty="0" smtClean="0"/>
              <a:t> for </a:t>
            </a:r>
            <a:r>
              <a:rPr lang="pt-PT" i="1" dirty="0" err="1" smtClean="0"/>
              <a:t>everyone</a:t>
            </a:r>
            <a:r>
              <a:rPr lang="pt-PT" i="1" dirty="0" smtClean="0"/>
              <a:t>.</a:t>
            </a:r>
            <a:r>
              <a:rPr lang="pt-PT" dirty="0" smtClean="0"/>
              <a:t>”</a:t>
            </a:r>
          </a:p>
          <a:p>
            <a:pPr marL="0" indent="0" algn="r">
              <a:buNone/>
            </a:pPr>
            <a:r>
              <a:rPr lang="pt-PT" sz="1200" dirty="0" smtClean="0"/>
              <a:t>W3C - Web </a:t>
            </a:r>
            <a:r>
              <a:rPr lang="pt-PT" sz="1200" dirty="0" err="1" smtClean="0"/>
              <a:t>Accessibility</a:t>
            </a:r>
            <a:r>
              <a:rPr lang="pt-PT" sz="1200" dirty="0" smtClean="0"/>
              <a:t> </a:t>
            </a:r>
            <a:r>
              <a:rPr lang="pt-PT" sz="1200" dirty="0" err="1" smtClean="0"/>
              <a:t>and</a:t>
            </a:r>
            <a:r>
              <a:rPr lang="pt-PT" sz="1200" dirty="0" smtClean="0"/>
              <a:t> </a:t>
            </a:r>
            <a:r>
              <a:rPr lang="pt-PT" sz="1200" dirty="0" err="1" smtClean="0"/>
              <a:t>Usability</a:t>
            </a:r>
            <a:r>
              <a:rPr lang="pt-PT" sz="1200" dirty="0" smtClean="0"/>
              <a:t> </a:t>
            </a:r>
            <a:r>
              <a:rPr lang="pt-PT" sz="1200" dirty="0" err="1" smtClean="0"/>
              <a:t>Working</a:t>
            </a:r>
            <a:r>
              <a:rPr lang="pt-PT" sz="1200" dirty="0" smtClean="0"/>
              <a:t> </a:t>
            </a:r>
            <a:r>
              <a:rPr lang="pt-PT" sz="1200" dirty="0" err="1" smtClean="0"/>
              <a:t>Together</a:t>
            </a:r>
            <a:r>
              <a:rPr lang="pt-PT" sz="1200" dirty="0" smtClean="0"/>
              <a:t>, &lt;</a:t>
            </a:r>
            <a:r>
              <a:rPr lang="pt-PT" sz="1200" dirty="0" smtClean="0">
                <a:hlinkClick r:id="rId3"/>
              </a:rPr>
              <a:t>https://www.w3.org/WAI/intro/usable</a:t>
            </a:r>
            <a:r>
              <a:rPr lang="pt-PT" sz="1200" dirty="0" smtClean="0"/>
              <a:t>&gt;, acedido em 2016-04-13</a:t>
            </a:r>
            <a:endParaRPr lang="pt-PT" sz="1200" dirty="0"/>
          </a:p>
        </p:txBody>
      </p:sp>
      <p:cxnSp>
        <p:nvCxnSpPr>
          <p:cNvPr id="5" name="Straight Connector 4"/>
          <p:cNvCxnSpPr/>
          <p:nvPr/>
        </p:nvCxnSpPr>
        <p:spPr>
          <a:xfrm>
            <a:off x="715617" y="948855"/>
            <a:ext cx="31685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9AFCE3E6-7134-46AC-86A9-3A34B75F6826}" type="slidenum">
              <a:rPr lang="pt-PT" smtClean="0"/>
              <a:t>6</a:t>
            </a:fld>
            <a:endParaRPr lang="pt-PT"/>
          </a:p>
        </p:txBody>
      </p:sp>
    </p:spTree>
    <p:extLst>
      <p:ext uri="{BB962C8B-B14F-4D97-AF65-F5344CB8AC3E}">
        <p14:creationId xmlns:p14="http://schemas.microsoft.com/office/powerpoint/2010/main" val="3523767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Acessibilidade vs. </a:t>
            </a:r>
            <a:r>
              <a:rPr lang="pt-PT" u="sng" dirty="0" smtClean="0"/>
              <a:t>Usabilidade</a:t>
            </a:r>
            <a:r>
              <a:rPr lang="pt-PT" dirty="0" smtClean="0"/>
              <a:t/>
            </a:r>
            <a:br>
              <a:rPr lang="pt-PT" dirty="0" smtClean="0"/>
            </a:br>
            <a:endParaRPr lang="pt-PT" dirty="0"/>
          </a:p>
        </p:txBody>
      </p:sp>
      <p:sp>
        <p:nvSpPr>
          <p:cNvPr id="3" name="Content Placeholder 2"/>
          <p:cNvSpPr>
            <a:spLocks noGrp="1"/>
          </p:cNvSpPr>
          <p:nvPr>
            <p:ph idx="1"/>
          </p:nvPr>
        </p:nvSpPr>
        <p:spPr>
          <a:xfrm>
            <a:off x="628650" y="1825625"/>
            <a:ext cx="7886700" cy="4351338"/>
          </a:xfrm>
        </p:spPr>
        <p:txBody>
          <a:bodyPr/>
          <a:lstStyle/>
          <a:p>
            <a:pPr marL="0" indent="0">
              <a:buNone/>
            </a:pPr>
            <a:r>
              <a:rPr lang="pt-PT" dirty="0" smtClean="0"/>
              <a:t>“In software </a:t>
            </a:r>
            <a:r>
              <a:rPr lang="pt-PT" dirty="0" err="1" smtClean="0"/>
              <a:t>engineering</a:t>
            </a:r>
            <a:r>
              <a:rPr lang="pt-PT" dirty="0" smtClean="0"/>
              <a:t>, </a:t>
            </a:r>
            <a:r>
              <a:rPr lang="pt-PT" b="1" dirty="0" err="1" smtClean="0"/>
              <a:t>usability</a:t>
            </a:r>
            <a:r>
              <a:rPr lang="pt-PT" dirty="0" smtClean="0"/>
              <a:t> </a:t>
            </a:r>
            <a:r>
              <a:rPr lang="pt-PT" dirty="0" err="1" smtClean="0"/>
              <a:t>is</a:t>
            </a:r>
            <a:r>
              <a:rPr lang="pt-PT" dirty="0" smtClean="0"/>
              <a:t> </a:t>
            </a:r>
            <a:r>
              <a:rPr lang="pt-PT" dirty="0" err="1" smtClean="0"/>
              <a:t>the</a:t>
            </a:r>
            <a:r>
              <a:rPr lang="pt-PT" dirty="0" smtClean="0"/>
              <a:t> </a:t>
            </a:r>
            <a:r>
              <a:rPr lang="pt-PT" dirty="0" err="1" smtClean="0"/>
              <a:t>degree</a:t>
            </a:r>
            <a:r>
              <a:rPr lang="pt-PT" dirty="0" smtClean="0"/>
              <a:t> to </a:t>
            </a:r>
            <a:r>
              <a:rPr lang="pt-PT" dirty="0" err="1" smtClean="0"/>
              <a:t>which</a:t>
            </a:r>
            <a:r>
              <a:rPr lang="pt-PT" dirty="0" smtClean="0"/>
              <a:t> a software can </a:t>
            </a:r>
            <a:r>
              <a:rPr lang="pt-PT" dirty="0" err="1" smtClean="0"/>
              <a:t>be</a:t>
            </a:r>
            <a:r>
              <a:rPr lang="pt-PT" dirty="0" smtClean="0"/>
              <a:t> </a:t>
            </a:r>
            <a:r>
              <a:rPr lang="pt-PT" dirty="0" err="1" smtClean="0"/>
              <a:t>used</a:t>
            </a:r>
            <a:r>
              <a:rPr lang="pt-PT" dirty="0" smtClean="0"/>
              <a:t> </a:t>
            </a:r>
            <a:r>
              <a:rPr lang="pt-PT" dirty="0" err="1" smtClean="0"/>
              <a:t>by</a:t>
            </a:r>
            <a:r>
              <a:rPr lang="pt-PT" dirty="0" smtClean="0"/>
              <a:t> </a:t>
            </a:r>
            <a:r>
              <a:rPr lang="pt-PT" dirty="0" err="1" smtClean="0"/>
              <a:t>specified</a:t>
            </a:r>
            <a:r>
              <a:rPr lang="pt-PT" dirty="0" smtClean="0"/>
              <a:t> </a:t>
            </a:r>
            <a:r>
              <a:rPr lang="pt-PT" dirty="0" err="1" smtClean="0"/>
              <a:t>consumers</a:t>
            </a:r>
            <a:r>
              <a:rPr lang="pt-PT" dirty="0" smtClean="0"/>
              <a:t> to </a:t>
            </a:r>
            <a:r>
              <a:rPr lang="pt-PT" b="1" dirty="0" err="1" smtClean="0">
                <a:solidFill>
                  <a:srgbClr val="FF0000"/>
                </a:solidFill>
              </a:rPr>
              <a:t>achieve</a:t>
            </a:r>
            <a:r>
              <a:rPr lang="pt-PT" dirty="0" smtClean="0">
                <a:solidFill>
                  <a:srgbClr val="FF0000"/>
                </a:solidFill>
              </a:rPr>
              <a:t> </a:t>
            </a:r>
            <a:r>
              <a:rPr lang="pt-PT" dirty="0" err="1" smtClean="0">
                <a:solidFill>
                  <a:srgbClr val="FF0000"/>
                </a:solidFill>
              </a:rPr>
              <a:t>quantified</a:t>
            </a:r>
            <a:r>
              <a:rPr lang="pt-PT" dirty="0" smtClean="0">
                <a:solidFill>
                  <a:srgbClr val="FF0000"/>
                </a:solidFill>
              </a:rPr>
              <a:t> </a:t>
            </a:r>
            <a:r>
              <a:rPr lang="pt-PT" b="1" dirty="0" err="1" smtClean="0">
                <a:solidFill>
                  <a:srgbClr val="FF0000"/>
                </a:solidFill>
              </a:rPr>
              <a:t>objectives</a:t>
            </a:r>
            <a:r>
              <a:rPr lang="pt-PT" dirty="0" smtClean="0">
                <a:solidFill>
                  <a:srgbClr val="FF0000"/>
                </a:solidFill>
              </a:rPr>
              <a:t> </a:t>
            </a:r>
            <a:r>
              <a:rPr lang="pt-PT" dirty="0" err="1" smtClean="0"/>
              <a:t>with</a:t>
            </a:r>
            <a:r>
              <a:rPr lang="pt-PT" dirty="0" smtClean="0"/>
              <a:t> </a:t>
            </a:r>
            <a:r>
              <a:rPr lang="pt-PT" dirty="0" err="1" smtClean="0"/>
              <a:t>effectiveness</a:t>
            </a:r>
            <a:r>
              <a:rPr lang="pt-PT" dirty="0" smtClean="0"/>
              <a:t>, </a:t>
            </a:r>
            <a:r>
              <a:rPr lang="pt-PT" dirty="0" err="1" smtClean="0"/>
              <a:t>efficiency</a:t>
            </a:r>
            <a:r>
              <a:rPr lang="pt-PT" dirty="0" smtClean="0"/>
              <a:t>, </a:t>
            </a:r>
            <a:r>
              <a:rPr lang="pt-PT" dirty="0" err="1" smtClean="0"/>
              <a:t>and</a:t>
            </a:r>
            <a:r>
              <a:rPr lang="pt-PT" dirty="0" smtClean="0"/>
              <a:t> </a:t>
            </a:r>
            <a:r>
              <a:rPr lang="pt-PT" dirty="0" err="1" smtClean="0"/>
              <a:t>satisfaction</a:t>
            </a:r>
            <a:r>
              <a:rPr lang="pt-PT" dirty="0" smtClean="0"/>
              <a:t> in a </a:t>
            </a:r>
            <a:r>
              <a:rPr lang="pt-PT" dirty="0" err="1" smtClean="0"/>
              <a:t>quantified</a:t>
            </a:r>
            <a:r>
              <a:rPr lang="pt-PT" dirty="0" smtClean="0"/>
              <a:t> </a:t>
            </a:r>
            <a:r>
              <a:rPr lang="pt-PT" dirty="0" err="1" smtClean="0"/>
              <a:t>context</a:t>
            </a:r>
            <a:r>
              <a:rPr lang="pt-PT" dirty="0" smtClean="0"/>
              <a:t> </a:t>
            </a:r>
            <a:r>
              <a:rPr lang="pt-PT" dirty="0" err="1" smtClean="0"/>
              <a:t>of</a:t>
            </a:r>
            <a:r>
              <a:rPr lang="pt-PT" dirty="0" smtClean="0"/>
              <a:t> use”</a:t>
            </a:r>
          </a:p>
          <a:p>
            <a:pPr marL="0" indent="0" algn="r">
              <a:buNone/>
            </a:pPr>
            <a:r>
              <a:rPr lang="pt-PT" sz="1200" dirty="0" err="1" smtClean="0"/>
              <a:t>Wikipedia</a:t>
            </a:r>
            <a:r>
              <a:rPr lang="pt-PT" sz="1200" dirty="0" smtClean="0"/>
              <a:t>, &lt;</a:t>
            </a:r>
            <a:r>
              <a:rPr lang="pt-PT" sz="1200" dirty="0" smtClean="0">
                <a:hlinkClick r:id="rId2"/>
              </a:rPr>
              <a:t>https://en.wikipedia.org/wiki/Usability</a:t>
            </a:r>
            <a:r>
              <a:rPr lang="pt-PT" sz="1200" dirty="0" smtClean="0"/>
              <a:t>&gt;, acedido em 2016-04-13</a:t>
            </a:r>
            <a:endParaRPr lang="pt-PT" sz="1200" dirty="0"/>
          </a:p>
        </p:txBody>
      </p:sp>
      <p:cxnSp>
        <p:nvCxnSpPr>
          <p:cNvPr id="4" name="Straight Connector 3"/>
          <p:cNvCxnSpPr/>
          <p:nvPr/>
        </p:nvCxnSpPr>
        <p:spPr>
          <a:xfrm>
            <a:off x="4725368" y="948852"/>
            <a:ext cx="26238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9AFCE3E6-7134-46AC-86A9-3A34B75F6826}" type="slidenum">
              <a:rPr lang="pt-PT" smtClean="0"/>
              <a:t>7</a:t>
            </a:fld>
            <a:endParaRPr lang="pt-PT"/>
          </a:p>
        </p:txBody>
      </p:sp>
    </p:spTree>
    <p:extLst>
      <p:ext uri="{BB962C8B-B14F-4D97-AF65-F5344CB8AC3E}">
        <p14:creationId xmlns:p14="http://schemas.microsoft.com/office/powerpoint/2010/main" val="1244781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pt-PT" noProof="0" dirty="0" smtClean="0"/>
              <a:t>Prática</a:t>
            </a:r>
            <a:r>
              <a:rPr lang="pt-PT" noProof="0" dirty="0" smtClean="0"/>
              <a:t/>
            </a:r>
            <a:br>
              <a:rPr lang="pt-PT" noProof="0" dirty="0" smtClean="0"/>
            </a:br>
            <a:endParaRPr lang="pt-PT" noProof="0" dirty="0"/>
          </a:p>
        </p:txBody>
      </p:sp>
      <p:sp>
        <p:nvSpPr>
          <p:cNvPr id="3" name="Content Placeholder 2"/>
          <p:cNvSpPr>
            <a:spLocks noGrp="1"/>
          </p:cNvSpPr>
          <p:nvPr>
            <p:ph idx="1"/>
          </p:nvPr>
        </p:nvSpPr>
        <p:spPr/>
        <p:txBody>
          <a:bodyPr>
            <a:normAutofit/>
          </a:bodyPr>
          <a:lstStyle/>
          <a:p>
            <a:r>
              <a:rPr lang="pt-PT" dirty="0" smtClean="0">
                <a:hlinkClick r:id="rId3"/>
              </a:rPr>
              <a:t>Página sem conformidade WCAG 2.0</a:t>
            </a:r>
            <a:endParaRPr lang="pt-PT" dirty="0" smtClean="0"/>
          </a:p>
          <a:p>
            <a:r>
              <a:rPr lang="pt-PT" noProof="0" dirty="0" smtClean="0">
                <a:hlinkClick r:id="rId4" action="ppaction://hlinkfile"/>
              </a:rPr>
              <a:t>Página com conformidade AAA WCAG 2.0</a:t>
            </a:r>
            <a:endParaRPr lang="pt-PT" noProof="0" dirty="0" smtClean="0"/>
          </a:p>
          <a:p>
            <a:r>
              <a:rPr lang="pt-PT" noProof="0" dirty="0" smtClean="0"/>
              <a:t>Verificação da conformidade: </a:t>
            </a:r>
            <a:r>
              <a:rPr lang="pt-PT" noProof="0" dirty="0" smtClean="0">
                <a:hlinkClick r:id="rId5"/>
              </a:rPr>
              <a:t>Unidade ACESSO</a:t>
            </a:r>
            <a:endParaRPr lang="pt-PT" noProof="0" dirty="0" smtClean="0"/>
          </a:p>
          <a:p>
            <a:pPr marL="0" indent="0">
              <a:buNone/>
            </a:pPr>
            <a:endParaRPr lang="pt-PT" dirty="0" smtClean="0"/>
          </a:p>
          <a:p>
            <a:pPr marL="0" indent="0">
              <a:buNone/>
            </a:pPr>
            <a:endParaRPr lang="pt-PT" noProof="0" dirty="0" smtClean="0"/>
          </a:p>
          <a:p>
            <a:pPr marL="0" indent="0">
              <a:buNone/>
            </a:pPr>
            <a:endParaRPr lang="pt-PT" dirty="0" smtClean="0"/>
          </a:p>
          <a:p>
            <a:pPr marL="0" indent="0" algn="ctr">
              <a:buNone/>
            </a:pPr>
            <a:r>
              <a:rPr lang="pt-PT" noProof="0" dirty="0" smtClean="0"/>
              <a:t>Obrigado pela atenção</a:t>
            </a:r>
            <a:endParaRPr lang="pt-PT" noProof="0" dirty="0" smtClean="0"/>
          </a:p>
        </p:txBody>
      </p:sp>
      <p:sp>
        <p:nvSpPr>
          <p:cNvPr id="4" name="Slide Number Placeholder 3"/>
          <p:cNvSpPr>
            <a:spLocks noGrp="1"/>
          </p:cNvSpPr>
          <p:nvPr>
            <p:ph type="sldNum" sz="quarter" idx="12"/>
          </p:nvPr>
        </p:nvSpPr>
        <p:spPr/>
        <p:txBody>
          <a:bodyPr/>
          <a:lstStyle/>
          <a:p>
            <a:fld id="{9AFCE3E6-7134-46AC-86A9-3A34B75F6826}" type="slidenum">
              <a:rPr lang="pt-PT" smtClean="0"/>
              <a:t>8</a:t>
            </a:fld>
            <a:endParaRPr lang="pt-PT"/>
          </a:p>
        </p:txBody>
      </p:sp>
    </p:spTree>
    <p:extLst>
      <p:ext uri="{BB962C8B-B14F-4D97-AF65-F5344CB8AC3E}">
        <p14:creationId xmlns:p14="http://schemas.microsoft.com/office/powerpoint/2010/main" val="1042487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Anexos</a:t>
            </a:r>
            <a:br>
              <a:rPr lang="pt-PT" dirty="0" smtClean="0"/>
            </a:br>
            <a:endParaRPr lang="pt-PT" dirty="0"/>
          </a:p>
        </p:txBody>
      </p:sp>
      <p:sp>
        <p:nvSpPr>
          <p:cNvPr id="3" name="Slide Number Placeholder 2"/>
          <p:cNvSpPr>
            <a:spLocks noGrp="1"/>
          </p:cNvSpPr>
          <p:nvPr>
            <p:ph type="sldNum" sz="quarter" idx="12"/>
          </p:nvPr>
        </p:nvSpPr>
        <p:spPr/>
        <p:txBody>
          <a:bodyPr/>
          <a:lstStyle/>
          <a:p>
            <a:fld id="{9AFCE3E6-7134-46AC-86A9-3A34B75F6826}" type="slidenum">
              <a:rPr lang="pt-PT" smtClean="0"/>
              <a:t>9</a:t>
            </a:fld>
            <a:endParaRPr lang="pt-PT"/>
          </a:p>
        </p:txBody>
      </p:sp>
    </p:spTree>
    <p:extLst>
      <p:ext uri="{BB962C8B-B14F-4D97-AF65-F5344CB8AC3E}">
        <p14:creationId xmlns:p14="http://schemas.microsoft.com/office/powerpoint/2010/main" val="609431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804</TotalTime>
  <Words>708</Words>
  <Application>Microsoft Office PowerPoint</Application>
  <PresentationFormat>On-screen Show (4:3)</PresentationFormat>
  <Paragraphs>163</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Acessibilidade</vt:lpstr>
      <vt:lpstr>Acessibilidade: Definição</vt:lpstr>
      <vt:lpstr>Âmbito de Aplicação - Não se limita à Web</vt:lpstr>
      <vt:lpstr>O que é que está em causa? </vt:lpstr>
      <vt:lpstr>Suporte</vt:lpstr>
      <vt:lpstr>Acessibilidade vs. Usabilidade </vt:lpstr>
      <vt:lpstr>Acessibilidade vs. Usabilidade </vt:lpstr>
      <vt:lpstr>Prática </vt:lpstr>
      <vt:lpstr>Anexos </vt:lpstr>
      <vt:lpstr>Contribuições em Portugal </vt:lpstr>
      <vt:lpstr>Referências</vt:lpstr>
      <vt:lpstr>iOS – VoiceOver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Acessibilidade</dc:title>
  <dc:creator>António Borba da Silva</dc:creator>
  <cp:lastModifiedBy>António Borba da Silva</cp:lastModifiedBy>
  <cp:revision>33</cp:revision>
  <dcterms:created xsi:type="dcterms:W3CDTF">2016-04-13T08:32:43Z</dcterms:created>
  <dcterms:modified xsi:type="dcterms:W3CDTF">2016-06-06T10:14:30Z</dcterms:modified>
</cp:coreProperties>
</file>