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7" r:id="rId2"/>
    <p:sldId id="256" r:id="rId3"/>
    <p:sldId id="266" r:id="rId4"/>
    <p:sldId id="264" r:id="rId5"/>
    <p:sldId id="258" r:id="rId6"/>
    <p:sldId id="265" r:id="rId7"/>
    <p:sldId id="268" r:id="rId8"/>
    <p:sldId id="260" r:id="rId9"/>
    <p:sldId id="269" r:id="rId10"/>
    <p:sldId id="261" r:id="rId11"/>
    <p:sldId id="262" r:id="rId12"/>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7" autoAdjust="0"/>
    <p:restoredTop sz="86370" autoAdjust="0"/>
  </p:normalViewPr>
  <p:slideViewPr>
    <p:cSldViewPr snapToGrid="0">
      <p:cViewPr varScale="1">
        <p:scale>
          <a:sx n="77" d="100"/>
          <a:sy n="77" d="100"/>
        </p:scale>
        <p:origin x="96" y="138"/>
      </p:cViewPr>
      <p:guideLst/>
    </p:cSldViewPr>
  </p:slideViewPr>
  <p:outlineViewPr>
    <p:cViewPr>
      <p:scale>
        <a:sx n="33" d="100"/>
        <a:sy n="33" d="100"/>
      </p:scale>
      <p:origin x="0" y="-3486"/>
    </p:cViewPr>
    <p:sldLst>
      <p:sld r:id="rId1"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A6DE8F-1BE5-412F-968A-A00033B87462}" type="datetimeFigureOut">
              <a:rPr lang="pt-PT" smtClean="0"/>
              <a:t>2016/05/02</a:t>
            </a:fld>
            <a:endParaRPr lang="pt-P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A2E280-44B8-42CB-8147-6E1BA11A84E2}" type="slidenum">
              <a:rPr lang="pt-PT" smtClean="0"/>
              <a:t>‹#›</a:t>
            </a:fld>
            <a:endParaRPr lang="pt-PT"/>
          </a:p>
        </p:txBody>
      </p:sp>
    </p:spTree>
    <p:extLst>
      <p:ext uri="{BB962C8B-B14F-4D97-AF65-F5344CB8AC3E}">
        <p14:creationId xmlns:p14="http://schemas.microsoft.com/office/powerpoint/2010/main" val="2172655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www.w3.org/WAI/bcase/soc#groups" TargetMode="External"/><Relationship Id="rId3" Type="http://schemas.openxmlformats.org/officeDocument/2006/relationships/hyperlink" Target="http://www.un.org/disabilities/default.asp?navid=12&amp;pid=150" TargetMode="External"/><Relationship Id="rId7" Type="http://schemas.openxmlformats.org/officeDocument/2006/relationships/hyperlink" Target="http://www.w3.org/WAI/mobile/"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www.w3.org/WAI/older-users/" TargetMode="External"/><Relationship Id="rId5" Type="http://schemas.openxmlformats.org/officeDocument/2006/relationships/hyperlink" Target="http://www.w3.org/WAI/bcase/fin.html#increase-use" TargetMode="External"/><Relationship Id="rId4" Type="http://schemas.openxmlformats.org/officeDocument/2006/relationships/hyperlink" Target="http://www.w3.org/standards/webdesign/accessibilit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min</a:t>
            </a:r>
            <a:endParaRPr lang="pt-PT" dirty="0"/>
          </a:p>
        </p:txBody>
      </p:sp>
      <p:sp>
        <p:nvSpPr>
          <p:cNvPr id="4" name="Slide Number Placeholder 3"/>
          <p:cNvSpPr>
            <a:spLocks noGrp="1"/>
          </p:cNvSpPr>
          <p:nvPr>
            <p:ph type="sldNum" sz="quarter" idx="10"/>
          </p:nvPr>
        </p:nvSpPr>
        <p:spPr/>
        <p:txBody>
          <a:bodyPr/>
          <a:lstStyle/>
          <a:p>
            <a:fld id="{94A2E280-44B8-42CB-8147-6E1BA11A84E2}" type="slidenum">
              <a:rPr lang="pt-PT" smtClean="0"/>
              <a:t>5</a:t>
            </a:fld>
            <a:endParaRPr lang="pt-PT"/>
          </a:p>
        </p:txBody>
      </p:sp>
    </p:spTree>
    <p:extLst>
      <p:ext uri="{BB962C8B-B14F-4D97-AF65-F5344CB8AC3E}">
        <p14:creationId xmlns:p14="http://schemas.microsoft.com/office/powerpoint/2010/main" val="3451408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Accessibility is about ensuring an equivalent user experience for people with disabilities, including people with age-related impairments. For the Web, accessibility means that people with disabilities can perceive, understand, navigate, and interact with websites and tools, and that they can contribute equally without barriers. Access to information and communications technologies is a basic human right as recognized in the </a:t>
            </a:r>
            <a:r>
              <a:rPr lang="en-US" sz="1200" b="0" i="0" kern="1200" dirty="0" smtClean="0">
                <a:solidFill>
                  <a:schemeClr val="tx1"/>
                </a:solidFill>
                <a:effectLst/>
                <a:latin typeface="+mn-lt"/>
                <a:ea typeface="+mn-ea"/>
                <a:cs typeface="+mn-cs"/>
                <a:hlinkClick r:id="rId3"/>
              </a:rPr>
              <a:t>UN Convention on the Rights of Persons with Disabilities (CRPD) </a:t>
            </a:r>
            <a:r>
              <a:rPr lang="en-US" sz="1200" b="0" i="0" kern="1200" dirty="0" smtClean="0">
                <a:solidFill>
                  <a:schemeClr val="tx1"/>
                </a:solidFill>
                <a:effectLst/>
                <a:latin typeface="+mn-lt"/>
                <a:ea typeface="+mn-ea"/>
                <a:cs typeface="+mn-cs"/>
              </a:rPr>
              <a:t>. See </a:t>
            </a:r>
            <a:r>
              <a:rPr lang="en-US" sz="1200" b="0" i="0" kern="1200" dirty="0" smtClean="0">
                <a:solidFill>
                  <a:schemeClr val="tx1"/>
                </a:solidFill>
                <a:effectLst/>
                <a:latin typeface="+mn-lt"/>
                <a:ea typeface="+mn-ea"/>
                <a:cs typeface="+mn-cs"/>
                <a:hlinkClick r:id="rId4"/>
              </a:rPr>
              <a:t>Accessibility - W3C </a:t>
            </a:r>
            <a:r>
              <a:rPr lang="en-US" sz="1200" b="0" i="0" kern="1200" dirty="0" smtClean="0">
                <a:solidFill>
                  <a:schemeClr val="tx1"/>
                </a:solidFill>
                <a:effectLst/>
                <a:latin typeface="+mn-lt"/>
                <a:ea typeface="+mn-ea"/>
                <a:cs typeface="+mn-cs"/>
              </a:rPr>
              <a:t> for an introduction to web accessibility.</a:t>
            </a:r>
          </a:p>
          <a:p>
            <a:r>
              <a:rPr lang="en-US" sz="1200" b="0" i="0" kern="1200" dirty="0" smtClean="0">
                <a:solidFill>
                  <a:schemeClr val="tx1"/>
                </a:solidFill>
                <a:effectLst/>
                <a:latin typeface="+mn-lt"/>
                <a:ea typeface="+mn-ea"/>
                <a:cs typeface="+mn-cs"/>
              </a:rPr>
              <a:t>Most accessibility guidelines also </a:t>
            </a:r>
            <a:r>
              <a:rPr lang="en-US" sz="1200" b="0" i="0" kern="1200" dirty="0" smtClean="0">
                <a:solidFill>
                  <a:schemeClr val="tx1"/>
                </a:solidFill>
                <a:effectLst/>
                <a:latin typeface="+mn-lt"/>
                <a:ea typeface="+mn-ea"/>
                <a:cs typeface="+mn-cs"/>
                <a:hlinkClick r:id="rId5"/>
              </a:rPr>
              <a:t>improve usability for everyone</a:t>
            </a:r>
            <a:r>
              <a:rPr lang="en-US" sz="1200" b="0" i="0" kern="1200" dirty="0" smtClean="0">
                <a:solidFill>
                  <a:schemeClr val="tx1"/>
                </a:solidFill>
                <a:effectLst/>
                <a:latin typeface="+mn-lt"/>
                <a:ea typeface="+mn-ea"/>
                <a:cs typeface="+mn-cs"/>
              </a:rPr>
              <a:t>, and especially benefit </a:t>
            </a:r>
            <a:r>
              <a:rPr lang="en-US" sz="1200" b="0" i="0" kern="1200" dirty="0" smtClean="0">
                <a:solidFill>
                  <a:schemeClr val="tx1"/>
                </a:solidFill>
                <a:effectLst/>
                <a:latin typeface="+mn-lt"/>
                <a:ea typeface="+mn-ea"/>
                <a:cs typeface="+mn-cs"/>
                <a:hlinkClick r:id="rId6"/>
              </a:rPr>
              <a:t>older users</a:t>
            </a: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hlinkClick r:id="rId7"/>
              </a:rPr>
              <a:t>people using different devices</a:t>
            </a:r>
            <a:r>
              <a:rPr lang="en-US" sz="1200" b="0" i="0" kern="1200" dirty="0" smtClean="0">
                <a:solidFill>
                  <a:schemeClr val="tx1"/>
                </a:solidFill>
                <a:effectLst/>
                <a:latin typeface="+mn-lt"/>
                <a:ea typeface="+mn-ea"/>
                <a:cs typeface="+mn-cs"/>
              </a:rPr>
              <a:t>, and </a:t>
            </a:r>
            <a:r>
              <a:rPr lang="en-US" sz="1200" b="0" i="0" kern="1200" dirty="0" smtClean="0">
                <a:solidFill>
                  <a:schemeClr val="tx1"/>
                </a:solidFill>
                <a:effectLst/>
                <a:latin typeface="+mn-lt"/>
                <a:ea typeface="+mn-ea"/>
                <a:cs typeface="+mn-cs"/>
                <a:hlinkClick r:id="rId8"/>
              </a:rPr>
              <a:t>others such as</a:t>
            </a:r>
            <a:r>
              <a:rPr lang="en-US" sz="1200" b="0" i="0" kern="1200" dirty="0" smtClean="0">
                <a:solidFill>
                  <a:schemeClr val="tx1"/>
                </a:solidFill>
                <a:effectLst/>
                <a:latin typeface="+mn-lt"/>
                <a:ea typeface="+mn-ea"/>
                <a:cs typeface="+mn-cs"/>
              </a:rPr>
              <a:t> people with low literacy or not fluent in the language, and people with low bandwidth connections or using older technologies. Thus accessibility includes both:</a:t>
            </a:r>
          </a:p>
          <a:p>
            <a:r>
              <a:rPr lang="en-US" sz="1200" b="1" i="0" kern="1200" dirty="0" smtClean="0">
                <a:solidFill>
                  <a:schemeClr val="tx1"/>
                </a:solidFill>
                <a:effectLst/>
                <a:latin typeface="+mn-lt"/>
                <a:ea typeface="+mn-ea"/>
                <a:cs typeface="+mn-cs"/>
              </a:rPr>
              <a:t>Requirements that are more specific to people with disabilities</a:t>
            </a:r>
            <a:r>
              <a:rPr lang="en-US" sz="1200" b="0" i="0" kern="1200" dirty="0" smtClean="0">
                <a:solidFill>
                  <a:schemeClr val="tx1"/>
                </a:solidFill>
                <a:effectLst/>
                <a:latin typeface="+mn-lt"/>
                <a:ea typeface="+mn-ea"/>
                <a:cs typeface="+mn-cs"/>
              </a:rPr>
              <a:t>; for example, they ensure that websites work well with assistive technologies such as screen readers that read aloud web pages, screen magnifiers that enlarge web pages, and voice recognition software that is used to input text. Most of these requirements are technical and relate to the underlying code rather than to the visual appearance.</a:t>
            </a:r>
          </a:p>
          <a:p>
            <a:r>
              <a:rPr lang="en-US" sz="1200" b="1" i="0" kern="1200" dirty="0" smtClean="0">
                <a:solidFill>
                  <a:schemeClr val="tx1"/>
                </a:solidFill>
                <a:effectLst/>
                <a:latin typeface="+mn-lt"/>
                <a:ea typeface="+mn-ea"/>
                <a:cs typeface="+mn-cs"/>
              </a:rPr>
              <a:t>Requirements that are also general usability principles</a:t>
            </a:r>
            <a:r>
              <a:rPr lang="en-US" sz="1200" b="0" i="0" kern="1200" dirty="0" smtClean="0">
                <a:solidFill>
                  <a:schemeClr val="tx1"/>
                </a:solidFill>
                <a:effectLst/>
                <a:latin typeface="+mn-lt"/>
                <a:ea typeface="+mn-ea"/>
                <a:cs typeface="+mn-cs"/>
              </a:rPr>
              <a:t>, which are included in accessibility requirements because they can be significant barriers to people with disabilities. For example, a website that is developed so that it can be used without a mouse is good usability; and use without a mouse is an accessibility requirement because people with some physical and visual disabilities cannot use a mouse at all.</a:t>
            </a:r>
          </a:p>
          <a:p>
            <a:r>
              <a:rPr lang="en-US" sz="1200" b="0" i="0" kern="1200" dirty="0" smtClean="0">
                <a:solidFill>
                  <a:schemeClr val="tx1"/>
                </a:solidFill>
                <a:effectLst/>
                <a:latin typeface="+mn-lt"/>
                <a:ea typeface="+mn-ea"/>
                <a:cs typeface="+mn-cs"/>
              </a:rPr>
              <a:t>Websites, web tools, and other products that meet accessibility goals are more usable for everyone.</a:t>
            </a:r>
          </a:p>
          <a:p>
            <a:endParaRPr lang="pt-PT" dirty="0"/>
          </a:p>
        </p:txBody>
      </p:sp>
      <p:sp>
        <p:nvSpPr>
          <p:cNvPr id="4" name="Slide Number Placeholder 3"/>
          <p:cNvSpPr>
            <a:spLocks noGrp="1"/>
          </p:cNvSpPr>
          <p:nvPr>
            <p:ph type="sldNum" sz="quarter" idx="10"/>
          </p:nvPr>
        </p:nvSpPr>
        <p:spPr/>
        <p:txBody>
          <a:bodyPr/>
          <a:lstStyle/>
          <a:p>
            <a:fld id="{94A2E280-44B8-42CB-8147-6E1BA11A84E2}" type="slidenum">
              <a:rPr lang="pt-PT" smtClean="0"/>
              <a:t>6</a:t>
            </a:fld>
            <a:endParaRPr lang="pt-PT"/>
          </a:p>
        </p:txBody>
      </p:sp>
    </p:spTree>
    <p:extLst>
      <p:ext uri="{BB962C8B-B14F-4D97-AF65-F5344CB8AC3E}">
        <p14:creationId xmlns:p14="http://schemas.microsoft.com/office/powerpoint/2010/main" val="448145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pt-P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t-PT"/>
          </a:p>
        </p:txBody>
      </p:sp>
      <p:sp>
        <p:nvSpPr>
          <p:cNvPr id="4" name="Date Placeholder 3"/>
          <p:cNvSpPr>
            <a:spLocks noGrp="1"/>
          </p:cNvSpPr>
          <p:nvPr>
            <p:ph type="dt" sz="half" idx="10"/>
          </p:nvPr>
        </p:nvSpPr>
        <p:spPr/>
        <p:txBody>
          <a:bodyPr/>
          <a:lstStyle/>
          <a:p>
            <a:fld id="{2F5B6AAC-F37E-44D6-AB03-0A53764B43E9}" type="datetimeFigureOut">
              <a:rPr lang="pt-PT" smtClean="0"/>
              <a:t>2016/05/02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9AFCE3E6-7134-46AC-86A9-3A34B75F6826}" type="slidenum">
              <a:rPr lang="pt-PT" smtClean="0"/>
              <a:t>‹#›</a:t>
            </a:fld>
            <a:endParaRPr lang="pt-PT"/>
          </a:p>
        </p:txBody>
      </p:sp>
    </p:spTree>
    <p:extLst>
      <p:ext uri="{BB962C8B-B14F-4D97-AF65-F5344CB8AC3E}">
        <p14:creationId xmlns:p14="http://schemas.microsoft.com/office/powerpoint/2010/main" val="2188393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2F5B6AAC-F37E-44D6-AB03-0A53764B43E9}" type="datetimeFigureOut">
              <a:rPr lang="pt-PT" smtClean="0"/>
              <a:t>2016/05/02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9AFCE3E6-7134-46AC-86A9-3A34B75F6826}" type="slidenum">
              <a:rPr lang="pt-PT" smtClean="0"/>
              <a:t>‹#›</a:t>
            </a:fld>
            <a:endParaRPr lang="pt-PT"/>
          </a:p>
        </p:txBody>
      </p:sp>
    </p:spTree>
    <p:extLst>
      <p:ext uri="{BB962C8B-B14F-4D97-AF65-F5344CB8AC3E}">
        <p14:creationId xmlns:p14="http://schemas.microsoft.com/office/powerpoint/2010/main" val="1308201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pt-P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2F5B6AAC-F37E-44D6-AB03-0A53764B43E9}" type="datetimeFigureOut">
              <a:rPr lang="pt-PT" smtClean="0"/>
              <a:t>2016/05/02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9AFCE3E6-7134-46AC-86A9-3A34B75F6826}" type="slidenum">
              <a:rPr lang="pt-PT" smtClean="0"/>
              <a:t>‹#›</a:t>
            </a:fld>
            <a:endParaRPr lang="pt-PT"/>
          </a:p>
        </p:txBody>
      </p:sp>
    </p:spTree>
    <p:extLst>
      <p:ext uri="{BB962C8B-B14F-4D97-AF65-F5344CB8AC3E}">
        <p14:creationId xmlns:p14="http://schemas.microsoft.com/office/powerpoint/2010/main" val="2899092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2F5B6AAC-F37E-44D6-AB03-0A53764B43E9}" type="datetimeFigureOut">
              <a:rPr lang="pt-PT" smtClean="0"/>
              <a:t>2016/05/02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9AFCE3E6-7134-46AC-86A9-3A34B75F6826}" type="slidenum">
              <a:rPr lang="pt-PT" smtClean="0"/>
              <a:t>‹#›</a:t>
            </a:fld>
            <a:endParaRPr lang="pt-PT"/>
          </a:p>
        </p:txBody>
      </p:sp>
    </p:spTree>
    <p:extLst>
      <p:ext uri="{BB962C8B-B14F-4D97-AF65-F5344CB8AC3E}">
        <p14:creationId xmlns:p14="http://schemas.microsoft.com/office/powerpoint/2010/main" val="2021244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pt-P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5B6AAC-F37E-44D6-AB03-0A53764B43E9}" type="datetimeFigureOut">
              <a:rPr lang="pt-PT" smtClean="0"/>
              <a:t>2016/05/02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9AFCE3E6-7134-46AC-86A9-3A34B75F6826}" type="slidenum">
              <a:rPr lang="pt-PT" smtClean="0"/>
              <a:t>‹#›</a:t>
            </a:fld>
            <a:endParaRPr lang="pt-PT"/>
          </a:p>
        </p:txBody>
      </p:sp>
    </p:spTree>
    <p:extLst>
      <p:ext uri="{BB962C8B-B14F-4D97-AF65-F5344CB8AC3E}">
        <p14:creationId xmlns:p14="http://schemas.microsoft.com/office/powerpoint/2010/main" val="3005274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Date Placeholder 4"/>
          <p:cNvSpPr>
            <a:spLocks noGrp="1"/>
          </p:cNvSpPr>
          <p:nvPr>
            <p:ph type="dt" sz="half" idx="10"/>
          </p:nvPr>
        </p:nvSpPr>
        <p:spPr/>
        <p:txBody>
          <a:bodyPr/>
          <a:lstStyle/>
          <a:p>
            <a:fld id="{2F5B6AAC-F37E-44D6-AB03-0A53764B43E9}" type="datetimeFigureOut">
              <a:rPr lang="pt-PT" smtClean="0"/>
              <a:t>2016/05/02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9AFCE3E6-7134-46AC-86A9-3A34B75F6826}" type="slidenum">
              <a:rPr lang="pt-PT" smtClean="0"/>
              <a:t>‹#›</a:t>
            </a:fld>
            <a:endParaRPr lang="pt-PT"/>
          </a:p>
        </p:txBody>
      </p:sp>
    </p:spTree>
    <p:extLst>
      <p:ext uri="{BB962C8B-B14F-4D97-AF65-F5344CB8AC3E}">
        <p14:creationId xmlns:p14="http://schemas.microsoft.com/office/powerpoint/2010/main" val="286152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pt-P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7" name="Date Placeholder 6"/>
          <p:cNvSpPr>
            <a:spLocks noGrp="1"/>
          </p:cNvSpPr>
          <p:nvPr>
            <p:ph type="dt" sz="half" idx="10"/>
          </p:nvPr>
        </p:nvSpPr>
        <p:spPr/>
        <p:txBody>
          <a:bodyPr/>
          <a:lstStyle/>
          <a:p>
            <a:fld id="{2F5B6AAC-F37E-44D6-AB03-0A53764B43E9}" type="datetimeFigureOut">
              <a:rPr lang="pt-PT" smtClean="0"/>
              <a:t>2016/05/02</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9AFCE3E6-7134-46AC-86A9-3A34B75F6826}" type="slidenum">
              <a:rPr lang="pt-PT" smtClean="0"/>
              <a:t>‹#›</a:t>
            </a:fld>
            <a:endParaRPr lang="pt-PT"/>
          </a:p>
        </p:txBody>
      </p:sp>
    </p:spTree>
    <p:extLst>
      <p:ext uri="{BB962C8B-B14F-4D97-AF65-F5344CB8AC3E}">
        <p14:creationId xmlns:p14="http://schemas.microsoft.com/office/powerpoint/2010/main" val="4012502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Date Placeholder 2"/>
          <p:cNvSpPr>
            <a:spLocks noGrp="1"/>
          </p:cNvSpPr>
          <p:nvPr>
            <p:ph type="dt" sz="half" idx="10"/>
          </p:nvPr>
        </p:nvSpPr>
        <p:spPr/>
        <p:txBody>
          <a:bodyPr/>
          <a:lstStyle/>
          <a:p>
            <a:fld id="{2F5B6AAC-F37E-44D6-AB03-0A53764B43E9}" type="datetimeFigureOut">
              <a:rPr lang="pt-PT" smtClean="0"/>
              <a:t>2016/05/02</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9AFCE3E6-7134-46AC-86A9-3A34B75F6826}" type="slidenum">
              <a:rPr lang="pt-PT" smtClean="0"/>
              <a:t>‹#›</a:t>
            </a:fld>
            <a:endParaRPr lang="pt-PT"/>
          </a:p>
        </p:txBody>
      </p:sp>
    </p:spTree>
    <p:extLst>
      <p:ext uri="{BB962C8B-B14F-4D97-AF65-F5344CB8AC3E}">
        <p14:creationId xmlns:p14="http://schemas.microsoft.com/office/powerpoint/2010/main" val="3368715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5B6AAC-F37E-44D6-AB03-0A53764B43E9}" type="datetimeFigureOut">
              <a:rPr lang="pt-PT" smtClean="0"/>
              <a:t>2016/05/02</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9AFCE3E6-7134-46AC-86A9-3A34B75F6826}" type="slidenum">
              <a:rPr lang="pt-PT" smtClean="0"/>
              <a:t>‹#›</a:t>
            </a:fld>
            <a:endParaRPr lang="pt-PT"/>
          </a:p>
        </p:txBody>
      </p:sp>
    </p:spTree>
    <p:extLst>
      <p:ext uri="{BB962C8B-B14F-4D97-AF65-F5344CB8AC3E}">
        <p14:creationId xmlns:p14="http://schemas.microsoft.com/office/powerpoint/2010/main" val="2305804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t-P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5B6AAC-F37E-44D6-AB03-0A53764B43E9}" type="datetimeFigureOut">
              <a:rPr lang="pt-PT" smtClean="0"/>
              <a:t>2016/05/02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9AFCE3E6-7134-46AC-86A9-3A34B75F6826}" type="slidenum">
              <a:rPr lang="pt-PT" smtClean="0"/>
              <a:t>‹#›</a:t>
            </a:fld>
            <a:endParaRPr lang="pt-PT"/>
          </a:p>
        </p:txBody>
      </p:sp>
    </p:spTree>
    <p:extLst>
      <p:ext uri="{BB962C8B-B14F-4D97-AF65-F5344CB8AC3E}">
        <p14:creationId xmlns:p14="http://schemas.microsoft.com/office/powerpoint/2010/main" val="261309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t-P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5B6AAC-F37E-44D6-AB03-0A53764B43E9}" type="datetimeFigureOut">
              <a:rPr lang="pt-PT" smtClean="0"/>
              <a:t>2016/05/02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9AFCE3E6-7134-46AC-86A9-3A34B75F6826}" type="slidenum">
              <a:rPr lang="pt-PT" smtClean="0"/>
              <a:t>‹#›</a:t>
            </a:fld>
            <a:endParaRPr lang="pt-PT"/>
          </a:p>
        </p:txBody>
      </p:sp>
    </p:spTree>
    <p:extLst>
      <p:ext uri="{BB962C8B-B14F-4D97-AF65-F5344CB8AC3E}">
        <p14:creationId xmlns:p14="http://schemas.microsoft.com/office/powerpoint/2010/main" val="4131780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pt-P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B6AAC-F37E-44D6-AB03-0A53764B43E9}" type="datetimeFigureOut">
              <a:rPr lang="pt-PT" smtClean="0"/>
              <a:t>2016/05/02</a:t>
            </a:fld>
            <a:endParaRPr lang="pt-P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FCE3E6-7134-46AC-86A9-3A34B75F6826}" type="slidenum">
              <a:rPr lang="pt-PT" smtClean="0"/>
              <a:t>‹#›</a:t>
            </a:fld>
            <a:endParaRPr lang="pt-PT"/>
          </a:p>
        </p:txBody>
      </p:sp>
    </p:spTree>
    <p:extLst>
      <p:ext uri="{BB962C8B-B14F-4D97-AF65-F5344CB8AC3E}">
        <p14:creationId xmlns:p14="http://schemas.microsoft.com/office/powerpoint/2010/main" val="2148398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acessibilidade.gov.pt/w3/TR/WCAG20/"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ne.pt/ngt_server/attachfileu.jsp?look_parentBoui=7418317&amp;att_display=n&amp;att_download=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WAI/intro/usabl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Usabilit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Acessibilidade</a:t>
            </a:r>
            <a:endParaRPr lang="pt-PT" dirty="0"/>
          </a:p>
        </p:txBody>
      </p:sp>
      <p:sp>
        <p:nvSpPr>
          <p:cNvPr id="5" name="Subtitle 4"/>
          <p:cNvSpPr>
            <a:spLocks noGrp="1"/>
          </p:cNvSpPr>
          <p:nvPr>
            <p:ph type="subTitle" idx="1"/>
          </p:nvPr>
        </p:nvSpPr>
        <p:spPr/>
        <p:txBody>
          <a:bodyPr/>
          <a:lstStyle/>
          <a:p>
            <a:r>
              <a:rPr lang="en-US" dirty="0" smtClean="0"/>
              <a:t>António Borba da Silva – 22908</a:t>
            </a:r>
          </a:p>
          <a:p>
            <a:r>
              <a:rPr lang="en-US" dirty="0" smtClean="0"/>
              <a:t>LEIC – 2015/2016</a:t>
            </a:r>
          </a:p>
          <a:p>
            <a:r>
              <a:rPr lang="en-US" dirty="0" err="1" smtClean="0"/>
              <a:t>Grupo</a:t>
            </a:r>
            <a:r>
              <a:rPr lang="en-US" dirty="0" smtClean="0"/>
              <a:t> 40</a:t>
            </a:r>
            <a:endParaRPr lang="pt-PT" dirty="0"/>
          </a:p>
        </p:txBody>
      </p:sp>
    </p:spTree>
    <p:extLst>
      <p:ext uri="{BB962C8B-B14F-4D97-AF65-F5344CB8AC3E}">
        <p14:creationId xmlns:p14="http://schemas.microsoft.com/office/powerpoint/2010/main" val="1543821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pt-PT" noProof="0" dirty="0" smtClean="0"/>
              <a:t>Contribuições em </a:t>
            </a:r>
            <a:r>
              <a:rPr lang="pt-PT" noProof="0" dirty="0" smtClean="0"/>
              <a:t>Portugal</a:t>
            </a:r>
            <a:br>
              <a:rPr lang="pt-PT" noProof="0" dirty="0" smtClean="0"/>
            </a:br>
            <a:endParaRPr lang="pt-PT" noProof="0" dirty="0"/>
          </a:p>
        </p:txBody>
      </p:sp>
      <p:sp>
        <p:nvSpPr>
          <p:cNvPr id="3" name="Content Placeholder 2"/>
          <p:cNvSpPr>
            <a:spLocks noGrp="1"/>
          </p:cNvSpPr>
          <p:nvPr>
            <p:ph idx="1"/>
          </p:nvPr>
        </p:nvSpPr>
        <p:spPr/>
        <p:txBody>
          <a:bodyPr/>
          <a:lstStyle/>
          <a:p>
            <a:r>
              <a:rPr lang="pt-PT" noProof="0" dirty="0" smtClean="0"/>
              <a:t>FCT - Unidade Acesso</a:t>
            </a:r>
          </a:p>
          <a:p>
            <a:r>
              <a:rPr lang="pt-PT" noProof="0" dirty="0" smtClean="0"/>
              <a:t>UP - </a:t>
            </a:r>
            <a:r>
              <a:rPr lang="pt-PT" noProof="0" dirty="0" err="1" smtClean="0"/>
              <a:t>Places</a:t>
            </a:r>
            <a:r>
              <a:rPr lang="pt-PT" noProof="0" dirty="0" smtClean="0"/>
              <a:t>, Plataforma de Acessibilidade</a:t>
            </a:r>
          </a:p>
          <a:p>
            <a:endParaRPr lang="pt-PT" noProof="0" dirty="0" smtClean="0"/>
          </a:p>
        </p:txBody>
      </p:sp>
    </p:spTree>
    <p:extLst>
      <p:ext uri="{BB962C8B-B14F-4D97-AF65-F5344CB8AC3E}">
        <p14:creationId xmlns:p14="http://schemas.microsoft.com/office/powerpoint/2010/main" val="1789695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noProof="0" dirty="0" smtClean="0"/>
              <a:t>Referências</a:t>
            </a:r>
            <a:br>
              <a:rPr lang="pt-PT" noProof="0" dirty="0" smtClean="0"/>
            </a:br>
            <a:endParaRPr lang="pt-PT" noProof="0" dirty="0"/>
          </a:p>
        </p:txBody>
      </p:sp>
      <p:sp>
        <p:nvSpPr>
          <p:cNvPr id="3" name="Content Placeholder 2"/>
          <p:cNvSpPr>
            <a:spLocks noGrp="1"/>
          </p:cNvSpPr>
          <p:nvPr>
            <p:ph idx="1"/>
          </p:nvPr>
        </p:nvSpPr>
        <p:spPr/>
        <p:txBody>
          <a:bodyPr/>
          <a:lstStyle/>
          <a:p>
            <a:r>
              <a:rPr lang="pt-PT" noProof="0" dirty="0" smtClean="0"/>
              <a:t>Validadores</a:t>
            </a:r>
          </a:p>
          <a:p>
            <a:pPr lvl="1"/>
            <a:r>
              <a:rPr lang="pt-PT" dirty="0"/>
              <a:t>http://www.acessibilidade.gov.pt/accessmonitor/</a:t>
            </a:r>
            <a:endParaRPr lang="pt-PT" noProof="0" dirty="0" smtClean="0"/>
          </a:p>
          <a:p>
            <a:r>
              <a:rPr lang="pt-PT" noProof="0" dirty="0" smtClean="0"/>
              <a:t>Sites de referência:</a:t>
            </a:r>
          </a:p>
          <a:p>
            <a:pPr lvl="1"/>
            <a:r>
              <a:rPr lang="en-US" noProof="0" dirty="0" smtClean="0"/>
              <a:t>UMIC</a:t>
            </a:r>
          </a:p>
          <a:p>
            <a:pPr lvl="1"/>
            <a:r>
              <a:rPr lang="en-US" dirty="0" smtClean="0"/>
              <a:t>CGD</a:t>
            </a:r>
            <a:endParaRPr lang="pt-PT" dirty="0"/>
          </a:p>
          <a:p>
            <a:pPr lvl="1"/>
            <a:endParaRPr lang="en-US" dirty="0" smtClean="0"/>
          </a:p>
        </p:txBody>
      </p:sp>
    </p:spTree>
    <p:extLst>
      <p:ext uri="{BB962C8B-B14F-4D97-AF65-F5344CB8AC3E}">
        <p14:creationId xmlns:p14="http://schemas.microsoft.com/office/powerpoint/2010/main" val="1080507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11237"/>
          </a:xfrm>
        </p:spPr>
        <p:txBody>
          <a:bodyPr/>
          <a:lstStyle/>
          <a:p>
            <a:r>
              <a:rPr lang="en-US" dirty="0" err="1" smtClean="0"/>
              <a:t>Acessibilidade</a:t>
            </a:r>
            <a:r>
              <a:rPr lang="en-US" dirty="0" smtClean="0"/>
              <a:t> - </a:t>
            </a:r>
            <a:r>
              <a:rPr lang="en-US" dirty="0" err="1" smtClean="0"/>
              <a:t>definição</a:t>
            </a:r>
            <a:endParaRPr lang="pt-PT" noProof="0" dirty="0"/>
          </a:p>
        </p:txBody>
      </p:sp>
      <p:sp>
        <p:nvSpPr>
          <p:cNvPr id="3" name="Subtitle 2"/>
          <p:cNvSpPr>
            <a:spLocks noGrp="1"/>
          </p:cNvSpPr>
          <p:nvPr>
            <p:ph type="subTitle" idx="1"/>
          </p:nvPr>
        </p:nvSpPr>
        <p:spPr>
          <a:xfrm>
            <a:off x="1524000" y="2401824"/>
            <a:ext cx="9144000" cy="3608832"/>
          </a:xfrm>
        </p:spPr>
        <p:txBody>
          <a:bodyPr>
            <a:normAutofit/>
          </a:bodyPr>
          <a:lstStyle/>
          <a:p>
            <a:pPr algn="l"/>
            <a:r>
              <a:rPr lang="pt-PT" noProof="0" dirty="0" smtClean="0">
                <a:solidFill>
                  <a:srgbClr val="000000"/>
                </a:solidFill>
                <a:latin typeface="Arial" panose="020B0604020202020204" pitchFamily="34" charset="0"/>
              </a:rPr>
              <a:t>…O </a:t>
            </a:r>
            <a:r>
              <a:rPr lang="pt-PT" noProof="0" dirty="0">
                <a:solidFill>
                  <a:srgbClr val="000000"/>
                </a:solidFill>
                <a:latin typeface="Arial" panose="020B0604020202020204" pitchFamily="34" charset="0"/>
              </a:rPr>
              <a:t>cumprimento </a:t>
            </a:r>
            <a:r>
              <a:rPr lang="pt-PT" noProof="0" dirty="0" smtClean="0">
                <a:solidFill>
                  <a:srgbClr val="000000"/>
                </a:solidFill>
                <a:latin typeface="Arial" panose="020B0604020202020204" pitchFamily="34" charset="0"/>
              </a:rPr>
              <a:t>… [das] … diretrizes </a:t>
            </a:r>
            <a:r>
              <a:rPr lang="pt-PT" noProof="0" dirty="0">
                <a:solidFill>
                  <a:srgbClr val="000000"/>
                </a:solidFill>
                <a:latin typeface="Arial" panose="020B0604020202020204" pitchFamily="34" charset="0"/>
              </a:rPr>
              <a:t>fará com que os conteúdos fiquem acessíveis a um maior número de pessoas com incapacidades, incluindo </a:t>
            </a:r>
            <a:r>
              <a:rPr lang="pt-PT" u="sng" noProof="0" dirty="0">
                <a:solidFill>
                  <a:srgbClr val="000000"/>
                </a:solidFill>
                <a:latin typeface="Arial" panose="020B0604020202020204" pitchFamily="34" charset="0"/>
              </a:rPr>
              <a:t>cegueira</a:t>
            </a:r>
            <a:r>
              <a:rPr lang="pt-PT" noProof="0" dirty="0">
                <a:solidFill>
                  <a:srgbClr val="000000"/>
                </a:solidFill>
                <a:latin typeface="Arial" panose="020B0604020202020204" pitchFamily="34" charset="0"/>
              </a:rPr>
              <a:t> e </a:t>
            </a:r>
            <a:r>
              <a:rPr lang="pt-PT" u="sng" noProof="0" dirty="0">
                <a:solidFill>
                  <a:srgbClr val="000000"/>
                </a:solidFill>
                <a:latin typeface="Arial" panose="020B0604020202020204" pitchFamily="34" charset="0"/>
              </a:rPr>
              <a:t>baixa visão</a:t>
            </a:r>
            <a:r>
              <a:rPr lang="pt-PT" noProof="0" dirty="0">
                <a:solidFill>
                  <a:srgbClr val="000000"/>
                </a:solidFill>
                <a:latin typeface="Arial" panose="020B0604020202020204" pitchFamily="34" charset="0"/>
              </a:rPr>
              <a:t>, </a:t>
            </a:r>
            <a:r>
              <a:rPr lang="pt-PT" u="sng" noProof="0" dirty="0">
                <a:solidFill>
                  <a:srgbClr val="000000"/>
                </a:solidFill>
                <a:latin typeface="Arial" panose="020B0604020202020204" pitchFamily="34" charset="0"/>
              </a:rPr>
              <a:t>surdez</a:t>
            </a:r>
            <a:r>
              <a:rPr lang="pt-PT" noProof="0" dirty="0">
                <a:solidFill>
                  <a:srgbClr val="000000"/>
                </a:solidFill>
                <a:latin typeface="Arial" panose="020B0604020202020204" pitchFamily="34" charset="0"/>
              </a:rPr>
              <a:t> e </a:t>
            </a:r>
            <a:r>
              <a:rPr lang="pt-PT" u="sng" noProof="0" dirty="0">
                <a:solidFill>
                  <a:srgbClr val="000000"/>
                </a:solidFill>
                <a:latin typeface="Arial" panose="020B0604020202020204" pitchFamily="34" charset="0"/>
              </a:rPr>
              <a:t>perda de audição</a:t>
            </a:r>
            <a:r>
              <a:rPr lang="pt-PT" noProof="0" dirty="0">
                <a:solidFill>
                  <a:srgbClr val="000000"/>
                </a:solidFill>
                <a:latin typeface="Arial" panose="020B0604020202020204" pitchFamily="34" charset="0"/>
              </a:rPr>
              <a:t>, </a:t>
            </a:r>
            <a:r>
              <a:rPr lang="pt-PT" u="sng" noProof="0" dirty="0">
                <a:solidFill>
                  <a:srgbClr val="000000"/>
                </a:solidFill>
                <a:latin typeface="Arial" panose="020B0604020202020204" pitchFamily="34" charset="0"/>
              </a:rPr>
              <a:t>incapacidades ao nível da aprendizagem</a:t>
            </a:r>
            <a:r>
              <a:rPr lang="pt-PT" noProof="0" dirty="0">
                <a:solidFill>
                  <a:srgbClr val="000000"/>
                </a:solidFill>
                <a:latin typeface="Arial" panose="020B0604020202020204" pitchFamily="34" charset="0"/>
              </a:rPr>
              <a:t>, </a:t>
            </a:r>
            <a:r>
              <a:rPr lang="pt-PT" u="sng" noProof="0" dirty="0">
                <a:solidFill>
                  <a:srgbClr val="000000"/>
                </a:solidFill>
                <a:latin typeface="Arial" panose="020B0604020202020204" pitchFamily="34" charset="0"/>
              </a:rPr>
              <a:t>limitações cognitivas</a:t>
            </a:r>
            <a:r>
              <a:rPr lang="pt-PT" noProof="0" dirty="0">
                <a:solidFill>
                  <a:srgbClr val="000000"/>
                </a:solidFill>
                <a:latin typeface="Arial" panose="020B0604020202020204" pitchFamily="34" charset="0"/>
              </a:rPr>
              <a:t>, </a:t>
            </a:r>
            <a:r>
              <a:rPr lang="pt-PT" u="sng" noProof="0" dirty="0">
                <a:solidFill>
                  <a:srgbClr val="000000"/>
                </a:solidFill>
                <a:latin typeface="Arial" panose="020B0604020202020204" pitchFamily="34" charset="0"/>
              </a:rPr>
              <a:t>movimentos limitados</a:t>
            </a:r>
            <a:r>
              <a:rPr lang="pt-PT" noProof="0" dirty="0">
                <a:solidFill>
                  <a:srgbClr val="000000"/>
                </a:solidFill>
                <a:latin typeface="Arial" panose="020B0604020202020204" pitchFamily="34" charset="0"/>
              </a:rPr>
              <a:t>, </a:t>
            </a:r>
            <a:r>
              <a:rPr lang="pt-PT" u="sng" noProof="0" dirty="0">
                <a:solidFill>
                  <a:srgbClr val="000000"/>
                </a:solidFill>
                <a:latin typeface="Arial" panose="020B0604020202020204" pitchFamily="34" charset="0"/>
              </a:rPr>
              <a:t>incapacidades ao nível da fala</a:t>
            </a:r>
            <a:r>
              <a:rPr lang="pt-PT" noProof="0" dirty="0">
                <a:solidFill>
                  <a:srgbClr val="000000"/>
                </a:solidFill>
                <a:latin typeface="Arial" panose="020B0604020202020204" pitchFamily="34" charset="0"/>
              </a:rPr>
              <a:t>, </a:t>
            </a:r>
            <a:r>
              <a:rPr lang="pt-PT" u="sng" noProof="0" dirty="0">
                <a:solidFill>
                  <a:srgbClr val="000000"/>
                </a:solidFill>
                <a:latin typeface="Arial" panose="020B0604020202020204" pitchFamily="34" charset="0"/>
              </a:rPr>
              <a:t>fotossensibilidade</a:t>
            </a:r>
            <a:r>
              <a:rPr lang="pt-PT" noProof="0" dirty="0">
                <a:solidFill>
                  <a:srgbClr val="000000"/>
                </a:solidFill>
                <a:latin typeface="Arial" panose="020B0604020202020204" pitchFamily="34" charset="0"/>
              </a:rPr>
              <a:t> e ainda combinações destas </a:t>
            </a:r>
            <a:r>
              <a:rPr lang="pt-PT" noProof="0" dirty="0" smtClean="0">
                <a:solidFill>
                  <a:srgbClr val="000000"/>
                </a:solidFill>
                <a:latin typeface="Arial" panose="020B0604020202020204" pitchFamily="34" charset="0"/>
              </a:rPr>
              <a:t>incapacidades.</a:t>
            </a:r>
          </a:p>
          <a:p>
            <a:pPr algn="l"/>
            <a:r>
              <a:rPr lang="pt-PT" b="1" noProof="0" dirty="0" smtClean="0">
                <a:solidFill>
                  <a:srgbClr val="000000"/>
                </a:solidFill>
                <a:latin typeface="Arial" panose="020B0604020202020204" pitchFamily="34" charset="0"/>
              </a:rPr>
              <a:t>O </a:t>
            </a:r>
            <a:r>
              <a:rPr lang="pt-PT" b="1" noProof="0" dirty="0">
                <a:solidFill>
                  <a:srgbClr val="000000"/>
                </a:solidFill>
                <a:latin typeface="Arial" panose="020B0604020202020204" pitchFamily="34" charset="0"/>
              </a:rPr>
              <a:t>cumprimento destas </a:t>
            </a:r>
            <a:r>
              <a:rPr lang="pt-PT" b="1" noProof="0" dirty="0" smtClean="0">
                <a:solidFill>
                  <a:srgbClr val="000000"/>
                </a:solidFill>
                <a:latin typeface="Arial" panose="020B0604020202020204" pitchFamily="34" charset="0"/>
              </a:rPr>
              <a:t>diretrizes </a:t>
            </a:r>
            <a:r>
              <a:rPr lang="pt-PT" b="1" noProof="0" dirty="0">
                <a:solidFill>
                  <a:srgbClr val="000000"/>
                </a:solidFill>
                <a:latin typeface="Arial" panose="020B0604020202020204" pitchFamily="34" charset="0"/>
              </a:rPr>
              <a:t>também facilitará a utilização do conteúdo </a:t>
            </a:r>
            <a:r>
              <a:rPr lang="pt-PT" b="1" noProof="0" dirty="0" smtClean="0">
                <a:solidFill>
                  <a:srgbClr val="000000"/>
                </a:solidFill>
                <a:latin typeface="Arial" panose="020B0604020202020204" pitchFamily="34" charset="0"/>
              </a:rPr>
              <a:t>da </a:t>
            </a:r>
            <a:r>
              <a:rPr lang="pt-PT" b="1" noProof="0" dirty="0">
                <a:solidFill>
                  <a:srgbClr val="000000"/>
                </a:solidFill>
                <a:latin typeface="Arial" panose="020B0604020202020204" pitchFamily="34" charset="0"/>
              </a:rPr>
              <a:t>Web pelos utilizadores em geral</a:t>
            </a:r>
            <a:r>
              <a:rPr lang="pt-PT" b="1" noProof="0" dirty="0" smtClean="0">
                <a:solidFill>
                  <a:srgbClr val="000000"/>
                </a:solidFill>
                <a:latin typeface="Arial" panose="020B0604020202020204" pitchFamily="34" charset="0"/>
              </a:rPr>
              <a:t>.</a:t>
            </a:r>
          </a:p>
          <a:p>
            <a:pPr algn="r"/>
            <a:endParaRPr lang="pt-PT" noProof="0" dirty="0"/>
          </a:p>
          <a:p>
            <a:pPr algn="r"/>
            <a:r>
              <a:rPr lang="pt-PT" sz="1200" noProof="0" dirty="0" smtClean="0"/>
              <a:t>(in: </a:t>
            </a:r>
            <a:r>
              <a:rPr lang="pt-PT" sz="1200" noProof="0" dirty="0" smtClean="0">
                <a:hlinkClick r:id="rId2"/>
              </a:rPr>
              <a:t>http</a:t>
            </a:r>
            <a:r>
              <a:rPr lang="pt-PT" sz="1200" noProof="0" dirty="0">
                <a:hlinkClick r:id="rId2"/>
              </a:rPr>
              <a:t>://www.acessibilidade.gov.pt/w3/TR/WCAG20</a:t>
            </a:r>
            <a:r>
              <a:rPr lang="pt-PT" sz="1200" noProof="0" dirty="0" smtClean="0">
                <a:hlinkClick r:id="rId2"/>
              </a:rPr>
              <a:t>/</a:t>
            </a:r>
            <a:r>
              <a:rPr lang="pt-PT" sz="1200" noProof="0" dirty="0" smtClean="0"/>
              <a:t> , acedido em  2016/04/13)</a:t>
            </a:r>
            <a:endParaRPr lang="pt-PT" sz="1200" noProof="0" dirty="0"/>
          </a:p>
        </p:txBody>
      </p:sp>
    </p:spTree>
    <p:extLst>
      <p:ext uri="{BB962C8B-B14F-4D97-AF65-F5344CB8AC3E}">
        <p14:creationId xmlns:p14="http://schemas.microsoft.com/office/powerpoint/2010/main" val="3894842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O que é que está em causa</a:t>
            </a:r>
            <a:r>
              <a:rPr lang="pt-PT" dirty="0" smtClean="0"/>
              <a:t>?</a:t>
            </a:r>
            <a:br>
              <a:rPr lang="pt-PT" dirty="0" smtClean="0"/>
            </a:br>
            <a:r>
              <a:rPr lang="pt-PT" dirty="0" smtClean="0"/>
              <a:t>- </a:t>
            </a:r>
            <a:r>
              <a:rPr lang="en-US" dirty="0" err="1" smtClean="0"/>
              <a:t>Não</a:t>
            </a:r>
            <a:r>
              <a:rPr lang="en-US" dirty="0" smtClean="0"/>
              <a:t> se </a:t>
            </a:r>
            <a:r>
              <a:rPr lang="en-US" dirty="0" err="1" smtClean="0"/>
              <a:t>limita</a:t>
            </a:r>
            <a:r>
              <a:rPr lang="en-US" dirty="0" smtClean="0"/>
              <a:t> à Web</a:t>
            </a:r>
            <a:endParaRPr lang="pt-PT" dirty="0"/>
          </a:p>
        </p:txBody>
      </p:sp>
      <p:sp>
        <p:nvSpPr>
          <p:cNvPr id="3" name="Content Placeholder 2"/>
          <p:cNvSpPr>
            <a:spLocks noGrp="1"/>
          </p:cNvSpPr>
          <p:nvPr>
            <p:ph idx="1"/>
          </p:nvPr>
        </p:nvSpPr>
        <p:spPr/>
        <p:txBody>
          <a:bodyPr>
            <a:normAutofit/>
          </a:bodyPr>
          <a:lstStyle/>
          <a:p>
            <a:r>
              <a:rPr lang="pt-PT" dirty="0"/>
              <a:t>Recomendações na </a:t>
            </a:r>
            <a:r>
              <a:rPr lang="pt-PT" dirty="0" smtClean="0"/>
              <a:t>preparação</a:t>
            </a:r>
          </a:p>
          <a:p>
            <a:pPr lvl="1"/>
            <a:r>
              <a:rPr lang="pt-PT" dirty="0" smtClean="0"/>
              <a:t>Escolher </a:t>
            </a:r>
            <a:r>
              <a:rPr lang="pt-PT" dirty="0"/>
              <a:t>tipo de letra </a:t>
            </a:r>
            <a:r>
              <a:rPr lang="pt-PT" dirty="0" smtClean="0"/>
              <a:t>legível</a:t>
            </a:r>
          </a:p>
          <a:p>
            <a:pPr lvl="1"/>
            <a:r>
              <a:rPr lang="pt-PT" dirty="0" smtClean="0"/>
              <a:t>Utilizar </a:t>
            </a:r>
            <a:r>
              <a:rPr lang="pt-PT" dirty="0"/>
              <a:t>fundos </a:t>
            </a:r>
            <a:r>
              <a:rPr lang="pt-PT" dirty="0" smtClean="0"/>
              <a:t>lisos</a:t>
            </a:r>
          </a:p>
          <a:p>
            <a:pPr lvl="1"/>
            <a:r>
              <a:rPr lang="pt-PT" dirty="0" smtClean="0"/>
              <a:t>Escolher </a:t>
            </a:r>
            <a:r>
              <a:rPr lang="pt-PT" dirty="0"/>
              <a:t>cuidadosamente as </a:t>
            </a:r>
            <a:r>
              <a:rPr lang="pt-PT" dirty="0" smtClean="0"/>
              <a:t>cores</a:t>
            </a:r>
          </a:p>
          <a:p>
            <a:pPr lvl="1"/>
            <a:r>
              <a:rPr lang="pt-PT" dirty="0" smtClean="0"/>
              <a:t>Limitar </a:t>
            </a:r>
            <a:r>
              <a:rPr lang="pt-PT" dirty="0"/>
              <a:t>as </a:t>
            </a:r>
            <a:r>
              <a:rPr lang="pt-PT" dirty="0" smtClean="0"/>
              <a:t>animações</a:t>
            </a:r>
          </a:p>
          <a:p>
            <a:pPr lvl="1"/>
            <a:r>
              <a:rPr lang="pt-PT" dirty="0" smtClean="0"/>
              <a:t>…</a:t>
            </a:r>
          </a:p>
          <a:p>
            <a:pPr marL="0" indent="0">
              <a:buNone/>
            </a:pPr>
            <a:r>
              <a:rPr lang="pt-PT" sz="1100" dirty="0" smtClean="0"/>
              <a:t>(Fonte</a:t>
            </a:r>
            <a:r>
              <a:rPr lang="pt-PT" sz="1100" dirty="0"/>
              <a:t>: </a:t>
            </a:r>
            <a:r>
              <a:rPr lang="pt-PT" sz="1100" dirty="0" err="1"/>
              <a:t>Projecto</a:t>
            </a:r>
            <a:r>
              <a:rPr lang="pt-PT" sz="1100" dirty="0"/>
              <a:t> e </a:t>
            </a:r>
            <a:r>
              <a:rPr lang="pt-PT" sz="1100" dirty="0" smtClean="0"/>
              <a:t>Seminário - Preparação </a:t>
            </a:r>
            <a:r>
              <a:rPr lang="pt-PT" sz="1100" dirty="0"/>
              <a:t>da apresentação </a:t>
            </a:r>
            <a:r>
              <a:rPr lang="pt-PT" sz="1100" dirty="0" smtClean="0"/>
              <a:t>individual, Prof. Fernando Sousa )</a:t>
            </a:r>
          </a:p>
        </p:txBody>
      </p:sp>
    </p:spTree>
    <p:extLst>
      <p:ext uri="{BB962C8B-B14F-4D97-AF65-F5344CB8AC3E}">
        <p14:creationId xmlns:p14="http://schemas.microsoft.com/office/powerpoint/2010/main" val="1424945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10271340" y="2956142"/>
            <a:ext cx="926926" cy="113986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PT"/>
          </a:p>
        </p:txBody>
      </p:sp>
      <p:sp>
        <p:nvSpPr>
          <p:cNvPr id="2" name="Title 1"/>
          <p:cNvSpPr>
            <a:spLocks noGrp="1"/>
          </p:cNvSpPr>
          <p:nvPr>
            <p:ph type="title"/>
          </p:nvPr>
        </p:nvSpPr>
        <p:spPr/>
        <p:txBody>
          <a:bodyPr/>
          <a:lstStyle/>
          <a:p>
            <a:r>
              <a:rPr lang="pt-PT" sz="4400" kern="1200" dirty="0" smtClean="0">
                <a:solidFill>
                  <a:schemeClr val="tx1"/>
                </a:solidFill>
                <a:effectLst/>
                <a:latin typeface="+mj-lt"/>
                <a:ea typeface="+mj-ea"/>
                <a:cs typeface="+mj-cs"/>
              </a:rPr>
              <a:t>O que é que está em causa</a:t>
            </a:r>
            <a:r>
              <a:rPr lang="pt-PT" sz="4400" kern="1200" dirty="0" smtClean="0">
                <a:solidFill>
                  <a:schemeClr val="tx1"/>
                </a:solidFill>
                <a:effectLst/>
                <a:latin typeface="+mj-lt"/>
                <a:ea typeface="+mj-ea"/>
                <a:cs typeface="+mj-cs"/>
              </a:rPr>
              <a:t>?</a:t>
            </a:r>
            <a:br>
              <a:rPr lang="pt-PT" sz="4400" kern="1200" dirty="0" smtClean="0">
                <a:solidFill>
                  <a:schemeClr val="tx1"/>
                </a:solidFill>
                <a:effectLst/>
                <a:latin typeface="+mj-lt"/>
                <a:ea typeface="+mj-ea"/>
                <a:cs typeface="+mj-cs"/>
              </a:rPr>
            </a:br>
            <a:endParaRPr lang="pt-PT" dirty="0"/>
          </a:p>
        </p:txBody>
      </p:sp>
      <p:sp>
        <p:nvSpPr>
          <p:cNvPr id="5" name="Content Placeholder 4"/>
          <p:cNvSpPr>
            <a:spLocks noGrp="1"/>
          </p:cNvSpPr>
          <p:nvPr>
            <p:ph idx="1"/>
          </p:nvPr>
        </p:nvSpPr>
        <p:spPr/>
        <p:txBody>
          <a:bodyPr>
            <a:normAutofit lnSpcReduction="10000"/>
          </a:bodyPr>
          <a:lstStyle/>
          <a:p>
            <a:pPr>
              <a:tabLst>
                <a:tab pos="7269163" algn="r"/>
                <a:tab pos="8786813" algn="r"/>
                <a:tab pos="10042525" algn="r"/>
              </a:tabLst>
            </a:pPr>
            <a:r>
              <a:rPr lang="en-US" sz="2400" dirty="0" err="1" smtClean="0"/>
              <a:t>População</a:t>
            </a:r>
            <a:r>
              <a:rPr lang="en-US" sz="2400" dirty="0" smtClean="0"/>
              <a:t> com &gt;= 15 </a:t>
            </a:r>
            <a:r>
              <a:rPr lang="en-US" sz="2400" dirty="0" err="1" smtClean="0"/>
              <a:t>anos</a:t>
            </a:r>
            <a:r>
              <a:rPr lang="en-US" sz="2400" dirty="0" smtClean="0"/>
              <a:t>:			8 </a:t>
            </a:r>
            <a:r>
              <a:rPr lang="en-US" sz="2400" dirty="0"/>
              <a:t>699 515</a:t>
            </a:r>
          </a:p>
          <a:p>
            <a:pPr>
              <a:tabLst>
                <a:tab pos="7269163" algn="r"/>
                <a:tab pos="8786813" algn="r"/>
                <a:tab pos="10042525" algn="r"/>
              </a:tabLst>
            </a:pPr>
            <a:r>
              <a:rPr lang="en-US" sz="2400" dirty="0" err="1" smtClean="0"/>
              <a:t>População</a:t>
            </a:r>
            <a:r>
              <a:rPr lang="en-US" sz="2400" dirty="0" smtClean="0"/>
              <a:t> com </a:t>
            </a:r>
            <a:r>
              <a:rPr lang="en-US" sz="2400" dirty="0" err="1" smtClean="0"/>
              <a:t>atividade</a:t>
            </a:r>
            <a:r>
              <a:rPr lang="en-US" sz="2400" dirty="0" smtClean="0"/>
              <a:t> </a:t>
            </a:r>
            <a:r>
              <a:rPr lang="en-US" sz="2400" dirty="0" err="1" smtClean="0"/>
              <a:t>económica</a:t>
            </a:r>
            <a:r>
              <a:rPr lang="en-US" sz="2400" dirty="0"/>
              <a:t>:	</a:t>
            </a:r>
            <a:r>
              <a:rPr lang="en-US" sz="2400" dirty="0" smtClean="0"/>
              <a:t>	4 </a:t>
            </a:r>
            <a:r>
              <a:rPr lang="en-US" sz="2400" dirty="0"/>
              <a:t>990 208</a:t>
            </a:r>
          </a:p>
          <a:p>
            <a:pPr>
              <a:tabLst>
                <a:tab pos="7269163" algn="r"/>
                <a:tab pos="8786813" algn="r"/>
                <a:tab pos="10042525" algn="r"/>
              </a:tabLst>
            </a:pPr>
            <a:r>
              <a:rPr lang="en-US" sz="2400" dirty="0" err="1" smtClean="0"/>
              <a:t>Deficiência</a:t>
            </a:r>
            <a:r>
              <a:rPr lang="en-US" sz="2400" dirty="0" smtClean="0"/>
              <a:t>:</a:t>
            </a:r>
            <a:endParaRPr lang="en-US" sz="2400" dirty="0"/>
          </a:p>
          <a:p>
            <a:pPr lvl="1">
              <a:tabLst>
                <a:tab pos="7269163" algn="r"/>
                <a:tab pos="8786813" algn="r"/>
                <a:tab pos="10042525" algn="r"/>
              </a:tabLst>
            </a:pPr>
            <a:r>
              <a:rPr lang="en-US" dirty="0" err="1" smtClean="0"/>
              <a:t>auditiva</a:t>
            </a:r>
            <a:r>
              <a:rPr lang="en-US" dirty="0" smtClean="0"/>
              <a:t>:</a:t>
            </a:r>
            <a:r>
              <a:rPr lang="en-US" dirty="0"/>
              <a:t>	 84 </a:t>
            </a:r>
            <a:r>
              <a:rPr lang="en-US" dirty="0" smtClean="0"/>
              <a:t>172		1 %</a:t>
            </a:r>
            <a:endParaRPr lang="en-US" dirty="0"/>
          </a:p>
          <a:p>
            <a:pPr lvl="1">
              <a:tabLst>
                <a:tab pos="7269163" algn="r"/>
                <a:tab pos="8786813" algn="r"/>
                <a:tab pos="10042525" algn="r"/>
              </a:tabLst>
            </a:pPr>
            <a:r>
              <a:rPr lang="en-US" dirty="0"/>
              <a:t>Visual:	 163 </a:t>
            </a:r>
            <a:r>
              <a:rPr lang="en-US" dirty="0" smtClean="0"/>
              <a:t>569		2 %</a:t>
            </a:r>
            <a:endParaRPr lang="en-US" dirty="0"/>
          </a:p>
          <a:p>
            <a:pPr lvl="1">
              <a:tabLst>
                <a:tab pos="7269163" algn="r"/>
                <a:tab pos="8786813" algn="r"/>
                <a:tab pos="10042525" algn="r"/>
              </a:tabLst>
            </a:pPr>
            <a:r>
              <a:rPr lang="en-US" dirty="0" err="1" smtClean="0"/>
              <a:t>Motora</a:t>
            </a:r>
            <a:r>
              <a:rPr lang="en-US" dirty="0"/>
              <a:t>:	 156 </a:t>
            </a:r>
            <a:r>
              <a:rPr lang="en-US" dirty="0" smtClean="0"/>
              <a:t>246	</a:t>
            </a:r>
            <a:r>
              <a:rPr lang="en-US" dirty="0"/>
              <a:t> 	</a:t>
            </a:r>
            <a:r>
              <a:rPr lang="en-US" dirty="0" smtClean="0"/>
              <a:t>2 %</a:t>
            </a:r>
            <a:endParaRPr lang="en-US" dirty="0"/>
          </a:p>
          <a:p>
            <a:pPr lvl="1">
              <a:tabLst>
                <a:tab pos="7269163" algn="r"/>
                <a:tab pos="8786813" algn="r"/>
                <a:tab pos="10042525" algn="r"/>
              </a:tabLst>
            </a:pPr>
            <a:r>
              <a:rPr lang="en-US" dirty="0"/>
              <a:t>Mental:	 70 </a:t>
            </a:r>
            <a:r>
              <a:rPr lang="en-US" dirty="0" smtClean="0"/>
              <a:t>994		1 %</a:t>
            </a:r>
            <a:endParaRPr lang="en-US" dirty="0"/>
          </a:p>
          <a:p>
            <a:pPr lvl="1">
              <a:tabLst>
                <a:tab pos="7269163" algn="r"/>
                <a:tab pos="8786813" algn="r"/>
                <a:tab pos="10042525" algn="r"/>
              </a:tabLst>
            </a:pPr>
            <a:r>
              <a:rPr lang="en-US" dirty="0" err="1" smtClean="0"/>
              <a:t>Parilisia</a:t>
            </a:r>
            <a:r>
              <a:rPr lang="en-US" dirty="0"/>
              <a:t> Cerebral:	 15 </a:t>
            </a:r>
            <a:r>
              <a:rPr lang="en-US" dirty="0" smtClean="0"/>
              <a:t>009		0 %</a:t>
            </a:r>
            <a:endParaRPr lang="en-US" dirty="0"/>
          </a:p>
          <a:p>
            <a:pPr lvl="1">
              <a:tabLst>
                <a:tab pos="7269163" algn="r"/>
                <a:tab pos="8786813" algn="r"/>
                <a:tab pos="10042525" algn="r"/>
              </a:tabLst>
            </a:pPr>
            <a:r>
              <a:rPr lang="en-US" dirty="0" err="1" smtClean="0"/>
              <a:t>Outra</a:t>
            </a:r>
            <a:r>
              <a:rPr lang="en-US" dirty="0" smtClean="0"/>
              <a:t> </a:t>
            </a:r>
            <a:r>
              <a:rPr lang="en-US" dirty="0" err="1" smtClean="0"/>
              <a:t>deficiência</a:t>
            </a:r>
            <a:r>
              <a:rPr lang="en-US" dirty="0"/>
              <a:t>:	 </a:t>
            </a:r>
            <a:r>
              <a:rPr lang="en-US" u="sng" dirty="0"/>
              <a:t>146 </a:t>
            </a:r>
            <a:r>
              <a:rPr lang="en-US" u="sng" dirty="0" smtClean="0"/>
              <a:t>069	</a:t>
            </a:r>
            <a:r>
              <a:rPr lang="en-US" u="sng" dirty="0"/>
              <a:t> 	</a:t>
            </a:r>
            <a:r>
              <a:rPr lang="en-US" u="sng" dirty="0" smtClean="0"/>
              <a:t>2 %</a:t>
            </a:r>
          </a:p>
          <a:p>
            <a:pPr marL="457200" lvl="1" indent="0">
              <a:buNone/>
              <a:tabLst>
                <a:tab pos="7269163" algn="r"/>
                <a:tab pos="8786813" algn="r"/>
                <a:tab pos="10042525" algn="r"/>
              </a:tabLst>
            </a:pPr>
            <a:r>
              <a:rPr lang="en-US" dirty="0"/>
              <a:t>	</a:t>
            </a:r>
            <a:r>
              <a:rPr lang="en-US" dirty="0" smtClean="0"/>
              <a:t>636 059	</a:t>
            </a:r>
            <a:r>
              <a:rPr lang="pt-PT" dirty="0" smtClean="0"/>
              <a:t>	7 % </a:t>
            </a:r>
          </a:p>
          <a:p>
            <a:pPr marL="457200" lvl="1" indent="0" algn="r">
              <a:buNone/>
              <a:tabLst>
                <a:tab pos="7269163" algn="r"/>
                <a:tab pos="8786813" algn="r"/>
                <a:tab pos="10042525" algn="r"/>
              </a:tabLst>
            </a:pPr>
            <a:endParaRPr lang="en-US" sz="1200" dirty="0" smtClean="0"/>
          </a:p>
          <a:p>
            <a:pPr marL="457200" lvl="1" indent="0" algn="r">
              <a:buNone/>
              <a:tabLst>
                <a:tab pos="7269163" algn="r"/>
                <a:tab pos="8786813" algn="r"/>
                <a:tab pos="10042525" algn="r"/>
              </a:tabLst>
            </a:pPr>
            <a:r>
              <a:rPr lang="en-US" sz="1100" dirty="0" smtClean="0"/>
              <a:t>(Fonte: </a:t>
            </a:r>
            <a:r>
              <a:rPr lang="en-US" sz="1100" dirty="0" smtClean="0">
                <a:hlinkClick r:id="rId2"/>
              </a:rPr>
              <a:t>https</a:t>
            </a:r>
            <a:r>
              <a:rPr lang="en-US" sz="1100" dirty="0">
                <a:hlinkClick r:id="rId2"/>
              </a:rPr>
              <a:t>://</a:t>
            </a:r>
            <a:r>
              <a:rPr lang="en-US" sz="1100" dirty="0" smtClean="0">
                <a:hlinkClick r:id="rId2"/>
              </a:rPr>
              <a:t>www.ine.pt/ngt_server/attachfileu.jsp?look_parentBoui=7418317&amp;att_display=n&amp;att_download=y</a:t>
            </a:r>
            <a:r>
              <a:rPr lang="en-US" sz="1100" dirty="0" smtClean="0"/>
              <a:t>, </a:t>
            </a:r>
            <a:r>
              <a:rPr lang="en-US" sz="1100" dirty="0" err="1" smtClean="0"/>
              <a:t>actualização</a:t>
            </a:r>
            <a:r>
              <a:rPr lang="en-US" sz="1100" dirty="0" smtClean="0"/>
              <a:t> </a:t>
            </a:r>
            <a:r>
              <a:rPr lang="en-US" sz="1100" dirty="0" err="1" smtClean="0"/>
              <a:t>em</a:t>
            </a:r>
            <a:r>
              <a:rPr lang="en-US" sz="1100" dirty="0" smtClean="0"/>
              <a:t> 2007, </a:t>
            </a:r>
            <a:r>
              <a:rPr lang="en-US" sz="1100" dirty="0" err="1" smtClean="0"/>
              <a:t>acedido</a:t>
            </a:r>
            <a:r>
              <a:rPr lang="en-US" sz="1100" dirty="0" smtClean="0"/>
              <a:t> </a:t>
            </a:r>
            <a:r>
              <a:rPr lang="en-US" sz="1100" dirty="0" err="1" smtClean="0"/>
              <a:t>em</a:t>
            </a:r>
            <a:r>
              <a:rPr lang="en-US" sz="1100" dirty="0" smtClean="0"/>
              <a:t> 2016-04-13)</a:t>
            </a:r>
            <a:endParaRPr lang="en-US" sz="1100" dirty="0"/>
          </a:p>
          <a:p>
            <a:pPr lvl="1">
              <a:tabLst>
                <a:tab pos="7269163" algn="r"/>
                <a:tab pos="8786813" algn="r"/>
                <a:tab pos="10042525" algn="r"/>
              </a:tabLst>
            </a:pPr>
            <a:endParaRPr lang="pt-PT" dirty="0"/>
          </a:p>
        </p:txBody>
      </p:sp>
    </p:spTree>
    <p:extLst>
      <p:ext uri="{BB962C8B-B14F-4D97-AF65-F5344CB8AC3E}">
        <p14:creationId xmlns:p14="http://schemas.microsoft.com/office/powerpoint/2010/main" val="1525894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pt-PT" noProof="0" dirty="0" smtClean="0"/>
              <a:t>O que é</a:t>
            </a:r>
            <a:r>
              <a:rPr lang="pt-PT" noProof="0" dirty="0" smtClean="0"/>
              <a:t>?</a:t>
            </a:r>
            <a:br>
              <a:rPr lang="pt-PT" noProof="0" dirty="0" smtClean="0"/>
            </a:br>
            <a:endParaRPr lang="pt-PT" noProof="0" dirty="0"/>
          </a:p>
        </p:txBody>
      </p:sp>
      <p:sp>
        <p:nvSpPr>
          <p:cNvPr id="3" name="Content Placeholder 2"/>
          <p:cNvSpPr>
            <a:spLocks noGrp="1"/>
          </p:cNvSpPr>
          <p:nvPr>
            <p:ph idx="1"/>
          </p:nvPr>
        </p:nvSpPr>
        <p:spPr/>
        <p:txBody>
          <a:bodyPr>
            <a:normAutofit/>
          </a:bodyPr>
          <a:lstStyle/>
          <a:p>
            <a:r>
              <a:rPr lang="pt-PT" noProof="0" dirty="0" smtClean="0"/>
              <a:t>Normas de suporte:</a:t>
            </a:r>
          </a:p>
          <a:p>
            <a:pPr lvl="1"/>
            <a:r>
              <a:rPr lang="pt-PT" noProof="0" dirty="0" smtClean="0"/>
              <a:t>WCAG 2.0</a:t>
            </a:r>
          </a:p>
          <a:p>
            <a:pPr lvl="1"/>
            <a:r>
              <a:rPr lang="pt-PT" noProof="0" dirty="0" smtClean="0"/>
              <a:t>ISO/IEC 40500:2012</a:t>
            </a:r>
          </a:p>
          <a:p>
            <a:r>
              <a:rPr lang="pt-PT" noProof="0" dirty="0" smtClean="0"/>
              <a:t>Suporte legal:</a:t>
            </a:r>
          </a:p>
          <a:p>
            <a:pPr lvl="1"/>
            <a:r>
              <a:rPr lang="pt-PT" noProof="0" dirty="0" smtClean="0"/>
              <a:t>Legislação</a:t>
            </a:r>
            <a:r>
              <a:rPr lang="pt-PT" baseline="0" noProof="0" dirty="0" smtClean="0"/>
              <a:t> comunitária: Proposta de </a:t>
            </a:r>
            <a:r>
              <a:rPr lang="pt-PT" baseline="0" noProof="0" dirty="0" err="1" smtClean="0"/>
              <a:t>directiva</a:t>
            </a:r>
            <a:r>
              <a:rPr lang="pt-PT" baseline="0" noProof="0" dirty="0" smtClean="0"/>
              <a:t> – 2012/03/03</a:t>
            </a:r>
          </a:p>
          <a:p>
            <a:pPr marL="914400" lvl="2" indent="0">
              <a:buNone/>
            </a:pPr>
            <a:r>
              <a:rPr lang="pt-PT" sz="1200" dirty="0"/>
              <a:t>https://ec.europa.eu/digital-single-market/news/proposal-directive-european-parliament-and-council-accessibility-public-sector-bodies-websites</a:t>
            </a:r>
            <a:endParaRPr lang="pt-PT" sz="1200" noProof="0" dirty="0" smtClean="0"/>
          </a:p>
          <a:p>
            <a:pPr lvl="1"/>
            <a:r>
              <a:rPr lang="pt-PT" noProof="0" dirty="0" smtClean="0"/>
              <a:t>Legislação portuguesa</a:t>
            </a:r>
            <a:r>
              <a:rPr lang="pt-PT" dirty="0"/>
              <a:t>: RCM n.º 112/2012 de 31 de </a:t>
            </a:r>
            <a:r>
              <a:rPr lang="pt-PT" dirty="0" smtClean="0"/>
              <a:t>dezembro</a:t>
            </a:r>
          </a:p>
          <a:p>
            <a:pPr marL="914400" lvl="2" indent="0">
              <a:buNone/>
            </a:pPr>
            <a:r>
              <a:rPr lang="pt-PT" sz="1200" dirty="0"/>
              <a:t>http://www.acessibilidade.gov.pt/publicacoes#legislacao</a:t>
            </a:r>
            <a:endParaRPr lang="pt-PT" sz="1200" noProof="0" dirty="0" smtClean="0"/>
          </a:p>
        </p:txBody>
      </p:sp>
    </p:spTree>
    <p:extLst>
      <p:ext uri="{BB962C8B-B14F-4D97-AF65-F5344CB8AC3E}">
        <p14:creationId xmlns:p14="http://schemas.microsoft.com/office/powerpoint/2010/main" val="3999221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Acessibilidade</a:t>
            </a:r>
            <a:r>
              <a:rPr lang="en-US" dirty="0" smtClean="0"/>
              <a:t> vs. </a:t>
            </a:r>
            <a:r>
              <a:rPr lang="en-US" dirty="0" err="1" smtClean="0"/>
              <a:t>Usabilidade</a:t>
            </a:r>
            <a:r>
              <a:rPr lang="en-US" dirty="0" smtClean="0"/>
              <a:t/>
            </a:r>
            <a:br>
              <a:rPr lang="en-US" dirty="0" smtClean="0"/>
            </a:br>
            <a:endParaRPr lang="pt-PT" dirty="0"/>
          </a:p>
        </p:txBody>
      </p:sp>
      <p:sp>
        <p:nvSpPr>
          <p:cNvPr id="3" name="Content Placeholder 2"/>
          <p:cNvSpPr>
            <a:spLocks noGrp="1"/>
          </p:cNvSpPr>
          <p:nvPr>
            <p:ph idx="1"/>
          </p:nvPr>
        </p:nvSpPr>
        <p:spPr/>
        <p:txBody>
          <a:bodyPr>
            <a:normAutofit/>
          </a:bodyPr>
          <a:lstStyle/>
          <a:p>
            <a:pPr marL="0" indent="0">
              <a:buNone/>
            </a:pPr>
            <a:r>
              <a:rPr lang="en-US" dirty="0" smtClean="0"/>
              <a:t>“</a:t>
            </a:r>
            <a:r>
              <a:rPr lang="en-US" i="1" dirty="0" smtClean="0"/>
              <a:t>Accessibility </a:t>
            </a:r>
            <a:r>
              <a:rPr lang="en-US" i="1" dirty="0"/>
              <a:t>is about ensuring an equivalent user experience for people with disabilities, including people with age-related </a:t>
            </a:r>
            <a:r>
              <a:rPr lang="en-US" i="1" dirty="0" smtClean="0"/>
              <a:t>impairments.</a:t>
            </a:r>
          </a:p>
          <a:p>
            <a:pPr marL="0" indent="0">
              <a:buNone/>
            </a:pPr>
            <a:r>
              <a:rPr lang="en-US" i="1" dirty="0" smtClean="0"/>
              <a:t>…Thus </a:t>
            </a:r>
            <a:r>
              <a:rPr lang="en-US" i="1" dirty="0"/>
              <a:t>accessibility includes both</a:t>
            </a:r>
            <a:r>
              <a:rPr lang="en-US" i="1" dirty="0" smtClean="0"/>
              <a:t>:</a:t>
            </a:r>
            <a:endParaRPr lang="en-US" i="1" dirty="0"/>
          </a:p>
          <a:p>
            <a:pPr lvl="1"/>
            <a:r>
              <a:rPr lang="en-US" i="1" dirty="0"/>
              <a:t>Requirements that are more specific to people with </a:t>
            </a:r>
            <a:r>
              <a:rPr lang="en-US" i="1" dirty="0" smtClean="0"/>
              <a:t>disabilities;…</a:t>
            </a:r>
            <a:endParaRPr lang="en-US" i="1" dirty="0"/>
          </a:p>
          <a:p>
            <a:pPr lvl="1"/>
            <a:r>
              <a:rPr lang="en-US" i="1" dirty="0"/>
              <a:t>Requirements that are also general usability </a:t>
            </a:r>
            <a:r>
              <a:rPr lang="en-US" i="1" dirty="0" smtClean="0"/>
              <a:t>principles…</a:t>
            </a:r>
            <a:endParaRPr lang="en-US" i="1" dirty="0"/>
          </a:p>
          <a:p>
            <a:pPr marL="0" indent="0">
              <a:buNone/>
            </a:pPr>
            <a:r>
              <a:rPr lang="en-US" i="1" dirty="0"/>
              <a:t>Websites, web tools, and other products that meet accessibility goals are more usable for everyone</a:t>
            </a:r>
            <a:r>
              <a:rPr lang="en-US" i="1" dirty="0" smtClean="0"/>
              <a:t>.</a:t>
            </a:r>
            <a:r>
              <a:rPr lang="en-US" dirty="0" smtClean="0"/>
              <a:t>”</a:t>
            </a:r>
          </a:p>
          <a:p>
            <a:pPr marL="0" indent="0" algn="r">
              <a:buNone/>
            </a:pPr>
            <a:r>
              <a:rPr lang="en-US" sz="1200" dirty="0"/>
              <a:t>W3C - Web Accessibility and Usability Working </a:t>
            </a:r>
            <a:r>
              <a:rPr lang="en-US" sz="1200" dirty="0" smtClean="0"/>
              <a:t>Together</a:t>
            </a:r>
            <a:r>
              <a:rPr lang="en-US" sz="1200" dirty="0"/>
              <a:t>, &lt;</a:t>
            </a:r>
            <a:r>
              <a:rPr lang="en-US" sz="1200" dirty="0">
                <a:hlinkClick r:id="rId3"/>
              </a:rPr>
              <a:t>https://www.w3.org/WAI/intro/usable</a:t>
            </a:r>
            <a:r>
              <a:rPr lang="en-US" sz="1200" dirty="0"/>
              <a:t>&gt;, </a:t>
            </a:r>
            <a:r>
              <a:rPr lang="en-US" sz="1200" dirty="0" err="1" smtClean="0"/>
              <a:t>acedido</a:t>
            </a:r>
            <a:r>
              <a:rPr lang="en-US" sz="1200" dirty="0" smtClean="0"/>
              <a:t> </a:t>
            </a:r>
            <a:r>
              <a:rPr lang="en-US" sz="1200" dirty="0" err="1" smtClean="0"/>
              <a:t>em</a:t>
            </a:r>
            <a:r>
              <a:rPr lang="en-US" sz="1200" dirty="0" smtClean="0"/>
              <a:t> 2016-04-13</a:t>
            </a:r>
            <a:endParaRPr lang="en-US" sz="1200" dirty="0"/>
          </a:p>
        </p:txBody>
      </p:sp>
    </p:spTree>
    <p:extLst>
      <p:ext uri="{BB962C8B-B14F-4D97-AF65-F5344CB8AC3E}">
        <p14:creationId xmlns:p14="http://schemas.microsoft.com/office/powerpoint/2010/main" val="3523767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Acessibilidade</a:t>
            </a:r>
            <a:r>
              <a:rPr lang="en-US" dirty="0"/>
              <a:t> vs. </a:t>
            </a:r>
            <a:r>
              <a:rPr lang="en-US" dirty="0" err="1" smtClean="0"/>
              <a:t>Usabilidade</a:t>
            </a:r>
            <a:r>
              <a:rPr lang="en-US" dirty="0" smtClean="0"/>
              <a:t/>
            </a:r>
            <a:br>
              <a:rPr lang="en-US" dirty="0" smtClean="0"/>
            </a:br>
            <a:endParaRPr lang="pt-PT" dirty="0"/>
          </a:p>
        </p:txBody>
      </p:sp>
      <p:sp>
        <p:nvSpPr>
          <p:cNvPr id="3" name="Content Placeholder 2"/>
          <p:cNvSpPr>
            <a:spLocks noGrp="1"/>
          </p:cNvSpPr>
          <p:nvPr>
            <p:ph idx="1"/>
          </p:nvPr>
        </p:nvSpPr>
        <p:spPr/>
        <p:txBody>
          <a:bodyPr/>
          <a:lstStyle/>
          <a:p>
            <a:pPr marL="0" indent="0">
              <a:buNone/>
            </a:pPr>
            <a:r>
              <a:rPr lang="en-US" dirty="0" smtClean="0"/>
              <a:t>“In</a:t>
            </a:r>
            <a:r>
              <a:rPr lang="en-US" dirty="0"/>
              <a:t> software engineering, usability is the degree to which a software can be used by specified consumers to achieve quantified objectives with effectiveness, efficiency, and satisfaction in a quantified context of </a:t>
            </a:r>
            <a:r>
              <a:rPr lang="en-US" dirty="0" smtClean="0"/>
              <a:t>use”</a:t>
            </a:r>
          </a:p>
          <a:p>
            <a:pPr marL="0" indent="0" algn="r">
              <a:buNone/>
            </a:pPr>
            <a:r>
              <a:rPr lang="en-US" sz="1200" dirty="0" smtClean="0"/>
              <a:t>Wikipedia, </a:t>
            </a:r>
            <a:r>
              <a:rPr lang="en-US" sz="1200" dirty="0"/>
              <a:t>&lt;</a:t>
            </a:r>
            <a:r>
              <a:rPr lang="en-US" sz="1200" dirty="0">
                <a:hlinkClick r:id="rId2"/>
              </a:rPr>
              <a:t>https://en.wikipedia.org/wiki/Usability</a:t>
            </a:r>
            <a:r>
              <a:rPr lang="en-US" sz="1200" dirty="0"/>
              <a:t>&gt;, </a:t>
            </a:r>
            <a:r>
              <a:rPr lang="en-US" sz="1200" dirty="0" err="1"/>
              <a:t>acedido</a:t>
            </a:r>
            <a:r>
              <a:rPr lang="en-US" sz="1200" dirty="0"/>
              <a:t> </a:t>
            </a:r>
            <a:r>
              <a:rPr lang="en-US" sz="1200" dirty="0" err="1"/>
              <a:t>em</a:t>
            </a:r>
            <a:r>
              <a:rPr lang="en-US" sz="1200" dirty="0"/>
              <a:t> </a:t>
            </a:r>
            <a:r>
              <a:rPr lang="en-US" sz="1200" dirty="0" smtClean="0"/>
              <a:t>2016-04-13</a:t>
            </a:r>
            <a:endParaRPr lang="en-US" sz="1200" dirty="0"/>
          </a:p>
        </p:txBody>
      </p:sp>
    </p:spTree>
    <p:extLst>
      <p:ext uri="{BB962C8B-B14F-4D97-AF65-F5344CB8AC3E}">
        <p14:creationId xmlns:p14="http://schemas.microsoft.com/office/powerpoint/2010/main" val="1244781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pt-PT" noProof="0" dirty="0" smtClean="0"/>
              <a:t>Aplicações</a:t>
            </a:r>
            <a:br>
              <a:rPr lang="pt-PT" noProof="0" dirty="0" smtClean="0"/>
            </a:br>
            <a:endParaRPr lang="pt-PT" noProof="0" dirty="0"/>
          </a:p>
        </p:txBody>
      </p:sp>
      <p:sp>
        <p:nvSpPr>
          <p:cNvPr id="3" name="Content Placeholder 2"/>
          <p:cNvSpPr>
            <a:spLocks noGrp="1"/>
          </p:cNvSpPr>
          <p:nvPr>
            <p:ph idx="1"/>
          </p:nvPr>
        </p:nvSpPr>
        <p:spPr/>
        <p:txBody>
          <a:bodyPr>
            <a:normAutofit/>
          </a:bodyPr>
          <a:lstStyle/>
          <a:p>
            <a:r>
              <a:rPr lang="pt-PT" noProof="0" dirty="0" smtClean="0"/>
              <a:t>Casos </a:t>
            </a:r>
            <a:r>
              <a:rPr lang="pt-PT" noProof="0" dirty="0" smtClean="0"/>
              <a:t>práticos mau e </a:t>
            </a:r>
            <a:r>
              <a:rPr lang="pt-PT" noProof="0" dirty="0" smtClean="0"/>
              <a:t>bom</a:t>
            </a:r>
            <a:endParaRPr lang="pt-PT" noProof="0" dirty="0" smtClean="0"/>
          </a:p>
          <a:p>
            <a:r>
              <a:rPr lang="pt-PT" noProof="0" dirty="0" smtClean="0"/>
              <a:t>Exemplo de uma página nível de conformidade AAA (WCAG 2.0)</a:t>
            </a:r>
          </a:p>
          <a:p>
            <a:r>
              <a:rPr lang="pt-PT" noProof="0" dirty="0" smtClean="0"/>
              <a:t>Exemplo de marcação </a:t>
            </a:r>
            <a:r>
              <a:rPr lang="pt-PT" noProof="0" dirty="0" smtClean="0"/>
              <a:t>HTML</a:t>
            </a:r>
          </a:p>
          <a:p>
            <a:pPr marL="0" indent="0">
              <a:buNone/>
            </a:pPr>
            <a:endParaRPr lang="en-US" dirty="0"/>
          </a:p>
          <a:p>
            <a:pPr marL="0" indent="0">
              <a:buNone/>
            </a:pPr>
            <a:endParaRPr lang="en-US" noProof="0" dirty="0" smtClean="0"/>
          </a:p>
          <a:p>
            <a:pPr marL="0" indent="0">
              <a:buNone/>
            </a:pPr>
            <a:endParaRPr lang="en-US" dirty="0"/>
          </a:p>
          <a:p>
            <a:pPr marL="0" indent="0" algn="ctr">
              <a:buNone/>
            </a:pPr>
            <a:r>
              <a:rPr lang="en-US" noProof="0" dirty="0" smtClean="0"/>
              <a:t>Obrigado pela </a:t>
            </a:r>
            <a:r>
              <a:rPr lang="en-US" noProof="0" dirty="0" err="1" smtClean="0"/>
              <a:t>atenção</a:t>
            </a:r>
            <a:endParaRPr lang="pt-PT" noProof="0" dirty="0" smtClean="0"/>
          </a:p>
        </p:txBody>
      </p:sp>
    </p:spTree>
    <p:extLst>
      <p:ext uri="{BB962C8B-B14F-4D97-AF65-F5344CB8AC3E}">
        <p14:creationId xmlns:p14="http://schemas.microsoft.com/office/powerpoint/2010/main" val="1042487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Anexos</a:t>
            </a:r>
            <a:r>
              <a:rPr lang="en-US" dirty="0" smtClean="0"/>
              <a:t/>
            </a:r>
            <a:br>
              <a:rPr lang="en-US" dirty="0" smtClean="0"/>
            </a:br>
            <a:endParaRPr lang="pt-PT" dirty="0"/>
          </a:p>
        </p:txBody>
      </p:sp>
    </p:spTree>
    <p:extLst>
      <p:ext uri="{BB962C8B-B14F-4D97-AF65-F5344CB8AC3E}">
        <p14:creationId xmlns:p14="http://schemas.microsoft.com/office/powerpoint/2010/main" val="609431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415</Words>
  <Application>Microsoft Office PowerPoint</Application>
  <PresentationFormat>Widescreen</PresentationFormat>
  <Paragraphs>75</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Acessibilidade</vt:lpstr>
      <vt:lpstr>Acessibilidade - definição</vt:lpstr>
      <vt:lpstr>O que é que está em causa? - Não se limita à Web</vt:lpstr>
      <vt:lpstr>O que é que está em causa? </vt:lpstr>
      <vt:lpstr>O que é? </vt:lpstr>
      <vt:lpstr>Acessibilidade vs. Usabilidade </vt:lpstr>
      <vt:lpstr>Acessibilidade vs. Usabilidade </vt:lpstr>
      <vt:lpstr>Aplicações </vt:lpstr>
      <vt:lpstr>Anexos </vt:lpstr>
      <vt:lpstr>Contribuições em Portugal </vt:lpstr>
      <vt:lpstr>Referências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Acessibilidade</dc:title>
  <dc:creator>António Borba da Silva</dc:creator>
  <cp:lastModifiedBy>António Borba da Silva</cp:lastModifiedBy>
  <cp:revision>18</cp:revision>
  <dcterms:created xsi:type="dcterms:W3CDTF">2016-04-13T08:32:43Z</dcterms:created>
  <dcterms:modified xsi:type="dcterms:W3CDTF">2016-05-02T22:25:27Z</dcterms:modified>
</cp:coreProperties>
</file>