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1"/>
  </p:sldMasterIdLst>
  <p:notesMasterIdLst>
    <p:notesMasterId r:id="rId19"/>
  </p:notesMasterIdLst>
  <p:sldIdLst>
    <p:sldId id="256" r:id="rId2"/>
    <p:sldId id="267" r:id="rId3"/>
    <p:sldId id="294" r:id="rId4"/>
    <p:sldId id="295" r:id="rId5"/>
    <p:sldId id="269" r:id="rId6"/>
    <p:sldId id="284" r:id="rId7"/>
    <p:sldId id="285" r:id="rId8"/>
    <p:sldId id="286" r:id="rId9"/>
    <p:sldId id="287" r:id="rId10"/>
    <p:sldId id="288" r:id="rId11"/>
    <p:sldId id="297" r:id="rId12"/>
    <p:sldId id="271" r:id="rId13"/>
    <p:sldId id="290" r:id="rId14"/>
    <p:sldId id="296" r:id="rId15"/>
    <p:sldId id="275" r:id="rId16"/>
    <p:sldId id="292" r:id="rId17"/>
    <p:sldId id="293" r:id="rId18"/>
  </p:sldIdLst>
  <p:sldSz cx="9144000" cy="5143500" type="screen16x9"/>
  <p:notesSz cx="6858000" cy="9144000"/>
  <p:defaultTextStyle>
    <a:defPPr>
      <a:defRPr lang="es-PE"/>
    </a:defPPr>
    <a:lvl1pPr marL="0" algn="l" defTabSz="91429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8" algn="l" defTabSz="91429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96" algn="l" defTabSz="91429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44" algn="l" defTabSz="91429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92" algn="l" defTabSz="91429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40" algn="l" defTabSz="91429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88" algn="l" defTabSz="91429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36" algn="l" defTabSz="91429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84" algn="l" defTabSz="91429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50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88" autoAdjust="0"/>
    <p:restoredTop sz="94590" autoAdjust="0"/>
  </p:normalViewPr>
  <p:slideViewPr>
    <p:cSldViewPr>
      <p:cViewPr varScale="1">
        <p:scale>
          <a:sx n="98" d="100"/>
          <a:sy n="98" d="100"/>
        </p:scale>
        <p:origin x="57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Relationship Id="rId4" Type="http://schemas.microsoft.com/office/2007/relationships/hdphoto" Target="../media/hdphoto1.wdp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Relationship Id="rId4" Type="http://schemas.microsoft.com/office/2007/relationships/hdphoto" Target="../media/hdphoto1.wdp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EE49D68-ECDA-479E-898B-37206D1D3A81}" type="doc">
      <dgm:prSet loTypeId="urn:microsoft.com/office/officeart/2005/8/layout/hList7#1" loCatId="process" qsTypeId="urn:microsoft.com/office/officeart/2005/8/quickstyle/3d2" qsCatId="3D" csTypeId="urn:microsoft.com/office/officeart/2005/8/colors/colorful5" csCatId="colorful" phldr="1"/>
      <dgm:spPr/>
    </dgm:pt>
    <dgm:pt modelId="{595351B0-F8EE-45C0-B4A5-D0978E44E2B0}">
      <dgm:prSet phldrT="[Texto]" custT="1"/>
      <dgm:spPr/>
      <dgm:t>
        <a:bodyPr/>
        <a:lstStyle/>
        <a:p>
          <a:r>
            <a:rPr lang="es-PE" sz="1400" u="none" dirty="0">
              <a:latin typeface="+mn-lt"/>
            </a:rPr>
            <a:t>Luz Moreno</a:t>
          </a:r>
        </a:p>
        <a:p>
          <a:r>
            <a:rPr lang="es-PE" sz="1400" u="none" dirty="0">
              <a:latin typeface="+mn-lt"/>
            </a:rPr>
            <a:t>Stephany Machado</a:t>
          </a:r>
        </a:p>
        <a:p>
          <a:r>
            <a:rPr lang="es-PE" sz="1400" i="0" strike="noStrike" dirty="0">
              <a:latin typeface="+mn-lt"/>
            </a:rPr>
            <a:t>Luis Sánchez</a:t>
          </a:r>
        </a:p>
      </dgm:t>
    </dgm:pt>
    <dgm:pt modelId="{F2778BAE-DA93-456B-9AAE-E111E0795F33}" type="parTrans" cxnId="{56660EEF-5AD2-48D7-844A-6707F66B1DAA}">
      <dgm:prSet/>
      <dgm:spPr/>
      <dgm:t>
        <a:bodyPr/>
        <a:lstStyle/>
        <a:p>
          <a:endParaRPr lang="es-PE" sz="1600">
            <a:latin typeface="+mn-lt"/>
          </a:endParaRPr>
        </a:p>
      </dgm:t>
    </dgm:pt>
    <dgm:pt modelId="{B1E94CAC-F872-45C4-8174-A7E974FD24F4}" type="sibTrans" cxnId="{56660EEF-5AD2-48D7-844A-6707F66B1DAA}">
      <dgm:prSet/>
      <dgm:spPr/>
      <dgm:t>
        <a:bodyPr/>
        <a:lstStyle/>
        <a:p>
          <a:endParaRPr lang="es-PE" sz="1600">
            <a:latin typeface="+mn-lt"/>
          </a:endParaRPr>
        </a:p>
      </dgm:t>
    </dgm:pt>
    <dgm:pt modelId="{E792CE04-4AA4-43F7-A825-8127E979FB4D}">
      <dgm:prSet phldrT="[Texto]" custT="1"/>
      <dgm:spPr/>
      <dgm:t>
        <a:bodyPr/>
        <a:lstStyle/>
        <a:p>
          <a:pPr algn="ctr">
            <a:lnSpc>
              <a:spcPct val="100000"/>
            </a:lnSpc>
          </a:pPr>
          <a:r>
            <a:rPr lang="es-PE" sz="1400" u="none" dirty="0">
              <a:latin typeface="Calibri (Body)"/>
            </a:rPr>
            <a:t>Diego Gallegos</a:t>
          </a:r>
        </a:p>
        <a:p>
          <a:pPr algn="ctr">
            <a:lnSpc>
              <a:spcPct val="100000"/>
            </a:lnSpc>
          </a:pPr>
          <a:r>
            <a:rPr lang="es-PE" sz="1400" u="none" dirty="0">
              <a:latin typeface="Calibri (Body)"/>
            </a:rPr>
            <a:t>Jeyson Marco</a:t>
          </a:r>
        </a:p>
        <a:p>
          <a:pPr algn="ctr">
            <a:lnSpc>
              <a:spcPct val="100000"/>
            </a:lnSpc>
          </a:pPr>
          <a:r>
            <a:rPr lang="es-PE" sz="1400" u="none" dirty="0">
              <a:latin typeface="Calibri (Body)"/>
            </a:rPr>
            <a:t>Gabriel Osorio</a:t>
          </a:r>
        </a:p>
        <a:p>
          <a:pPr algn="ctr">
            <a:lnSpc>
              <a:spcPct val="150000"/>
            </a:lnSpc>
          </a:pPr>
          <a:r>
            <a:rPr lang="es-PE" sz="1400" u="none" dirty="0">
              <a:latin typeface="Calibri (Body)"/>
            </a:rPr>
            <a:t>Manuel </a:t>
          </a:r>
          <a:r>
            <a:rPr lang="es-PE" sz="1400" u="none" dirty="0" err="1">
              <a:latin typeface="Calibri (Body)"/>
            </a:rPr>
            <a:t>Sampén</a:t>
          </a:r>
          <a:br>
            <a:rPr lang="es-PE" sz="1400" u="none" dirty="0">
              <a:latin typeface="Calibri (Body)"/>
            </a:rPr>
          </a:br>
          <a:r>
            <a:rPr lang="es-PE" sz="1400" u="none" dirty="0">
              <a:latin typeface="Calibri (Body)"/>
            </a:rPr>
            <a:t>Cesar Orrego</a:t>
          </a:r>
          <a:br>
            <a:rPr lang="es-PE" sz="1400" u="none" dirty="0">
              <a:latin typeface="Calibri (Body)"/>
            </a:rPr>
          </a:br>
          <a:r>
            <a:rPr lang="es-PE" sz="1400" u="none" dirty="0">
              <a:latin typeface="Calibri (Body)"/>
            </a:rPr>
            <a:t>Robinson Gonzales</a:t>
          </a:r>
        </a:p>
        <a:p>
          <a:pPr algn="ctr">
            <a:lnSpc>
              <a:spcPct val="100000"/>
            </a:lnSpc>
          </a:pPr>
          <a:r>
            <a:rPr lang="es-PE" sz="1400" u="none" dirty="0">
              <a:latin typeface="Calibri (Body)"/>
            </a:rPr>
            <a:t>Carlos Tovar</a:t>
          </a:r>
          <a:br>
            <a:rPr lang="es-PE" sz="1400" u="none" dirty="0">
              <a:latin typeface="+mn-lt"/>
            </a:rPr>
          </a:br>
          <a:endParaRPr lang="es-PE" sz="1400" u="none" dirty="0">
            <a:latin typeface="+mn-lt"/>
          </a:endParaRPr>
        </a:p>
      </dgm:t>
    </dgm:pt>
    <dgm:pt modelId="{93F436CD-C279-4BC3-815E-3E0539ACDFDB}" type="parTrans" cxnId="{32858E11-F473-4D08-902A-90BF71C75402}">
      <dgm:prSet/>
      <dgm:spPr/>
      <dgm:t>
        <a:bodyPr/>
        <a:lstStyle/>
        <a:p>
          <a:endParaRPr lang="es-PE" sz="1600">
            <a:latin typeface="+mn-lt"/>
          </a:endParaRPr>
        </a:p>
      </dgm:t>
    </dgm:pt>
    <dgm:pt modelId="{1F9CF5B3-EB80-4426-9920-073FD4BEA19B}" type="sibTrans" cxnId="{32858E11-F473-4D08-902A-90BF71C75402}">
      <dgm:prSet/>
      <dgm:spPr/>
      <dgm:t>
        <a:bodyPr/>
        <a:lstStyle/>
        <a:p>
          <a:endParaRPr lang="es-PE" sz="1600">
            <a:latin typeface="+mn-lt"/>
          </a:endParaRPr>
        </a:p>
      </dgm:t>
    </dgm:pt>
    <dgm:pt modelId="{67EBA350-DE00-46B9-A7BC-8E0DFA6C39FD}">
      <dgm:prSet phldrT="[Texto]" custT="1"/>
      <dgm:spPr/>
      <dgm:t>
        <a:bodyPr/>
        <a:lstStyle/>
        <a:p>
          <a:r>
            <a:rPr lang="es-PE" sz="1400" u="none" dirty="0">
              <a:latin typeface="+mn-lt"/>
            </a:rPr>
            <a:t>Roberto Mendoza</a:t>
          </a:r>
        </a:p>
      </dgm:t>
    </dgm:pt>
    <dgm:pt modelId="{E6838EA0-138B-49F9-808E-E3FCD61EE035}" type="parTrans" cxnId="{412F0EEC-D0D1-4F3B-9020-872326EEA2BD}">
      <dgm:prSet/>
      <dgm:spPr/>
      <dgm:t>
        <a:bodyPr/>
        <a:lstStyle/>
        <a:p>
          <a:endParaRPr lang="es-PE" sz="1600">
            <a:latin typeface="+mn-lt"/>
          </a:endParaRPr>
        </a:p>
      </dgm:t>
    </dgm:pt>
    <dgm:pt modelId="{772E6C6F-6CBB-4DE9-A826-EA6992F5374B}" type="sibTrans" cxnId="{412F0EEC-D0D1-4F3B-9020-872326EEA2BD}">
      <dgm:prSet/>
      <dgm:spPr/>
      <dgm:t>
        <a:bodyPr/>
        <a:lstStyle/>
        <a:p>
          <a:endParaRPr lang="es-PE" sz="1600">
            <a:latin typeface="+mn-lt"/>
          </a:endParaRPr>
        </a:p>
      </dgm:t>
    </dgm:pt>
    <dgm:pt modelId="{02E8A892-DCA8-421D-BBCA-7F1575022A57}" type="pres">
      <dgm:prSet presAssocID="{FEE49D68-ECDA-479E-898B-37206D1D3A81}" presName="Name0" presStyleCnt="0">
        <dgm:presLayoutVars>
          <dgm:dir/>
          <dgm:resizeHandles val="exact"/>
        </dgm:presLayoutVars>
      </dgm:prSet>
      <dgm:spPr/>
    </dgm:pt>
    <dgm:pt modelId="{8EC9350F-4649-4315-B158-2933CAC0FD2C}" type="pres">
      <dgm:prSet presAssocID="{FEE49D68-ECDA-479E-898B-37206D1D3A81}" presName="fgShape" presStyleLbl="fgShp" presStyleIdx="0" presStyleCnt="1" custScaleY="103642" custLinFactNeighborX="-150" custLinFactNeighborY="36450"/>
      <dgm:spPr/>
    </dgm:pt>
    <dgm:pt modelId="{E996D9C7-8D53-45A1-B2C2-1A98851F1ABE}" type="pres">
      <dgm:prSet presAssocID="{FEE49D68-ECDA-479E-898B-37206D1D3A81}" presName="linComp" presStyleCnt="0"/>
      <dgm:spPr/>
    </dgm:pt>
    <dgm:pt modelId="{F2FB4BF8-F94C-448C-862D-5887ABD25D96}" type="pres">
      <dgm:prSet presAssocID="{595351B0-F8EE-45C0-B4A5-D0978E44E2B0}" presName="compNode" presStyleCnt="0"/>
      <dgm:spPr/>
    </dgm:pt>
    <dgm:pt modelId="{02CB831B-A8FD-4B4B-BDB6-239ABFF0B5BA}" type="pres">
      <dgm:prSet presAssocID="{595351B0-F8EE-45C0-B4A5-D0978E44E2B0}" presName="bkgdShape" presStyleLbl="node1" presStyleIdx="0" presStyleCnt="3"/>
      <dgm:spPr/>
    </dgm:pt>
    <dgm:pt modelId="{51CD6B35-FA7E-4212-84F5-6AA7DEC278A3}" type="pres">
      <dgm:prSet presAssocID="{595351B0-F8EE-45C0-B4A5-D0978E44E2B0}" presName="nodeTx" presStyleLbl="node1" presStyleIdx="0" presStyleCnt="3">
        <dgm:presLayoutVars>
          <dgm:bulletEnabled val="1"/>
        </dgm:presLayoutVars>
      </dgm:prSet>
      <dgm:spPr/>
    </dgm:pt>
    <dgm:pt modelId="{BAA2E0BB-22D1-4C66-84B5-76FE41E4F9A1}" type="pres">
      <dgm:prSet presAssocID="{595351B0-F8EE-45C0-B4A5-D0978E44E2B0}" presName="invisiNode" presStyleLbl="node1" presStyleIdx="0" presStyleCnt="3"/>
      <dgm:spPr/>
    </dgm:pt>
    <dgm:pt modelId="{58B1B310-721F-4EBC-B415-676D14DB9109}" type="pres">
      <dgm:prSet presAssocID="{595351B0-F8EE-45C0-B4A5-D0978E44E2B0}" presName="imagNode" presStyleLbl="fgImgPlace1" presStyleIdx="0" presStyleCnt="3" custScaleX="77204" custScaleY="63820" custLinFactNeighborY="-11460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</dgm:spPr>
    </dgm:pt>
    <dgm:pt modelId="{13201891-D163-43E2-A7E8-6A42C2D12364}" type="pres">
      <dgm:prSet presAssocID="{B1E94CAC-F872-45C4-8174-A7E974FD24F4}" presName="sibTrans" presStyleLbl="sibTrans2D1" presStyleIdx="0" presStyleCnt="0"/>
      <dgm:spPr/>
    </dgm:pt>
    <dgm:pt modelId="{C5B78C0C-195A-415D-B8F7-73F686F5C9C7}" type="pres">
      <dgm:prSet presAssocID="{E792CE04-4AA4-43F7-A825-8127E979FB4D}" presName="compNode" presStyleCnt="0"/>
      <dgm:spPr/>
    </dgm:pt>
    <dgm:pt modelId="{5C472D4E-2C76-4360-A7EC-BD2F6BD495D6}" type="pres">
      <dgm:prSet presAssocID="{E792CE04-4AA4-43F7-A825-8127E979FB4D}" presName="bkgdShape" presStyleLbl="node1" presStyleIdx="1" presStyleCnt="3" custLinFactNeighborX="2432" custLinFactNeighborY="-1369"/>
      <dgm:spPr/>
    </dgm:pt>
    <dgm:pt modelId="{38F8C2F4-8849-4A53-9B0C-1E65D5FA759E}" type="pres">
      <dgm:prSet presAssocID="{E792CE04-4AA4-43F7-A825-8127E979FB4D}" presName="nodeTx" presStyleLbl="node1" presStyleIdx="1" presStyleCnt="3">
        <dgm:presLayoutVars>
          <dgm:bulletEnabled val="1"/>
        </dgm:presLayoutVars>
      </dgm:prSet>
      <dgm:spPr/>
    </dgm:pt>
    <dgm:pt modelId="{9DF41223-B644-4BC5-B25C-397B69DFCDD5}" type="pres">
      <dgm:prSet presAssocID="{E792CE04-4AA4-43F7-A825-8127E979FB4D}" presName="invisiNode" presStyleLbl="node1" presStyleIdx="1" presStyleCnt="3"/>
      <dgm:spPr/>
    </dgm:pt>
    <dgm:pt modelId="{B9FAC832-7389-4F94-9F46-6473CA9E44EE}" type="pres">
      <dgm:prSet presAssocID="{E792CE04-4AA4-43F7-A825-8127E979FB4D}" presName="imagNode" presStyleLbl="fgImgPlace1" presStyleIdx="1" presStyleCnt="3" custScaleX="56485" custScaleY="50465" custLinFactNeighborY="-32020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ADE193FB-0171-4E24-B350-37B4D9369261}" type="pres">
      <dgm:prSet presAssocID="{1F9CF5B3-EB80-4426-9920-073FD4BEA19B}" presName="sibTrans" presStyleLbl="sibTrans2D1" presStyleIdx="0" presStyleCnt="0"/>
      <dgm:spPr/>
    </dgm:pt>
    <dgm:pt modelId="{E74F4A00-BF8A-4593-B14E-F815FFF37878}" type="pres">
      <dgm:prSet presAssocID="{67EBA350-DE00-46B9-A7BC-8E0DFA6C39FD}" presName="compNode" presStyleCnt="0"/>
      <dgm:spPr/>
    </dgm:pt>
    <dgm:pt modelId="{C78DD1A8-126B-4ABA-8C68-15BF9B7ACC29}" type="pres">
      <dgm:prSet presAssocID="{67EBA350-DE00-46B9-A7BC-8E0DFA6C39FD}" presName="bkgdShape" presStyleLbl="node1" presStyleIdx="2" presStyleCnt="3"/>
      <dgm:spPr/>
    </dgm:pt>
    <dgm:pt modelId="{6C25A671-2FEA-4485-8D9D-F15E2A0BA0B6}" type="pres">
      <dgm:prSet presAssocID="{67EBA350-DE00-46B9-A7BC-8E0DFA6C39FD}" presName="nodeTx" presStyleLbl="node1" presStyleIdx="2" presStyleCnt="3">
        <dgm:presLayoutVars>
          <dgm:bulletEnabled val="1"/>
        </dgm:presLayoutVars>
      </dgm:prSet>
      <dgm:spPr/>
    </dgm:pt>
    <dgm:pt modelId="{C1D23788-118D-4142-BDA4-E1B438E7A7F4}" type="pres">
      <dgm:prSet presAssocID="{67EBA350-DE00-46B9-A7BC-8E0DFA6C39FD}" presName="invisiNode" presStyleLbl="node1" presStyleIdx="2" presStyleCnt="3"/>
      <dgm:spPr/>
    </dgm:pt>
    <dgm:pt modelId="{3FAB1C8B-6982-457A-8718-7375DC447D2D}" type="pres">
      <dgm:prSet presAssocID="{67EBA350-DE00-46B9-A7BC-8E0DFA6C39FD}" presName="imagNode" presStyleLbl="fgImgPlace1" presStyleIdx="2" presStyleCnt="3" custScaleX="74161" custScaleY="65489" custLinFactNeighborY="-11460"/>
      <dgm:spPr>
        <a:blipFill>
          <a:blip xmlns:r="http://schemas.openxmlformats.org/officeDocument/2006/relationships"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4286" r="8571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000" r="-6000"/>
          </a:stretch>
        </a:blipFill>
      </dgm:spPr>
    </dgm:pt>
  </dgm:ptLst>
  <dgm:cxnLst>
    <dgm:cxn modelId="{32858E11-F473-4D08-902A-90BF71C75402}" srcId="{FEE49D68-ECDA-479E-898B-37206D1D3A81}" destId="{E792CE04-4AA4-43F7-A825-8127E979FB4D}" srcOrd="1" destOrd="0" parTransId="{93F436CD-C279-4BC3-815E-3E0539ACDFDB}" sibTransId="{1F9CF5B3-EB80-4426-9920-073FD4BEA19B}"/>
    <dgm:cxn modelId="{FAD00C13-A7D3-4E05-A90E-518B6A5909A1}" type="presOf" srcId="{E792CE04-4AA4-43F7-A825-8127E979FB4D}" destId="{38F8C2F4-8849-4A53-9B0C-1E65D5FA759E}" srcOrd="1" destOrd="0" presId="urn:microsoft.com/office/officeart/2005/8/layout/hList7#1"/>
    <dgm:cxn modelId="{6266E719-1991-4961-AB24-124DDADD3305}" type="presOf" srcId="{E792CE04-4AA4-43F7-A825-8127E979FB4D}" destId="{5C472D4E-2C76-4360-A7EC-BD2F6BD495D6}" srcOrd="0" destOrd="0" presId="urn:microsoft.com/office/officeart/2005/8/layout/hList7#1"/>
    <dgm:cxn modelId="{6A2AD037-11AE-4E65-9636-C8A4A2446197}" type="presOf" srcId="{67EBA350-DE00-46B9-A7BC-8E0DFA6C39FD}" destId="{C78DD1A8-126B-4ABA-8C68-15BF9B7ACC29}" srcOrd="0" destOrd="0" presId="urn:microsoft.com/office/officeart/2005/8/layout/hList7#1"/>
    <dgm:cxn modelId="{77C45340-D3B6-47A1-AD98-36329B3ABAE6}" type="presOf" srcId="{B1E94CAC-F872-45C4-8174-A7E974FD24F4}" destId="{13201891-D163-43E2-A7E8-6A42C2D12364}" srcOrd="0" destOrd="0" presId="urn:microsoft.com/office/officeart/2005/8/layout/hList7#1"/>
    <dgm:cxn modelId="{518A706E-DE7C-4873-B89A-4D1927318D48}" type="presOf" srcId="{595351B0-F8EE-45C0-B4A5-D0978E44E2B0}" destId="{02CB831B-A8FD-4B4B-BDB6-239ABFF0B5BA}" srcOrd="0" destOrd="0" presId="urn:microsoft.com/office/officeart/2005/8/layout/hList7#1"/>
    <dgm:cxn modelId="{DD194E51-3ED4-47F9-AD7A-B098AAB72123}" type="presOf" srcId="{FEE49D68-ECDA-479E-898B-37206D1D3A81}" destId="{02E8A892-DCA8-421D-BBCA-7F1575022A57}" srcOrd="0" destOrd="0" presId="urn:microsoft.com/office/officeart/2005/8/layout/hList7#1"/>
    <dgm:cxn modelId="{A1B389D8-19F4-4093-8A3F-E1F444D6BAF2}" type="presOf" srcId="{1F9CF5B3-EB80-4426-9920-073FD4BEA19B}" destId="{ADE193FB-0171-4E24-B350-37B4D9369261}" srcOrd="0" destOrd="0" presId="urn:microsoft.com/office/officeart/2005/8/layout/hList7#1"/>
    <dgm:cxn modelId="{1FF41FDE-4C86-4EC1-A714-18384081F12B}" type="presOf" srcId="{67EBA350-DE00-46B9-A7BC-8E0DFA6C39FD}" destId="{6C25A671-2FEA-4485-8D9D-F15E2A0BA0B6}" srcOrd="1" destOrd="0" presId="urn:microsoft.com/office/officeart/2005/8/layout/hList7#1"/>
    <dgm:cxn modelId="{77079DE0-102E-41A0-8438-5FF6995F8751}" type="presOf" srcId="{595351B0-F8EE-45C0-B4A5-D0978E44E2B0}" destId="{51CD6B35-FA7E-4212-84F5-6AA7DEC278A3}" srcOrd="1" destOrd="0" presId="urn:microsoft.com/office/officeart/2005/8/layout/hList7#1"/>
    <dgm:cxn modelId="{412F0EEC-D0D1-4F3B-9020-872326EEA2BD}" srcId="{FEE49D68-ECDA-479E-898B-37206D1D3A81}" destId="{67EBA350-DE00-46B9-A7BC-8E0DFA6C39FD}" srcOrd="2" destOrd="0" parTransId="{E6838EA0-138B-49F9-808E-E3FCD61EE035}" sibTransId="{772E6C6F-6CBB-4DE9-A826-EA6992F5374B}"/>
    <dgm:cxn modelId="{56660EEF-5AD2-48D7-844A-6707F66B1DAA}" srcId="{FEE49D68-ECDA-479E-898B-37206D1D3A81}" destId="{595351B0-F8EE-45C0-B4A5-D0978E44E2B0}" srcOrd="0" destOrd="0" parTransId="{F2778BAE-DA93-456B-9AAE-E111E0795F33}" sibTransId="{B1E94CAC-F872-45C4-8174-A7E974FD24F4}"/>
    <dgm:cxn modelId="{65B44F41-1D3D-401E-8462-811B993627A6}" type="presParOf" srcId="{02E8A892-DCA8-421D-BBCA-7F1575022A57}" destId="{8EC9350F-4649-4315-B158-2933CAC0FD2C}" srcOrd="0" destOrd="0" presId="urn:microsoft.com/office/officeart/2005/8/layout/hList7#1"/>
    <dgm:cxn modelId="{CECCDA73-E13F-4AA6-88B8-E9147AB64B2E}" type="presParOf" srcId="{02E8A892-DCA8-421D-BBCA-7F1575022A57}" destId="{E996D9C7-8D53-45A1-B2C2-1A98851F1ABE}" srcOrd="1" destOrd="0" presId="urn:microsoft.com/office/officeart/2005/8/layout/hList7#1"/>
    <dgm:cxn modelId="{57D7E097-00F9-4925-993C-5A07CBF44011}" type="presParOf" srcId="{E996D9C7-8D53-45A1-B2C2-1A98851F1ABE}" destId="{F2FB4BF8-F94C-448C-862D-5887ABD25D96}" srcOrd="0" destOrd="0" presId="urn:microsoft.com/office/officeart/2005/8/layout/hList7#1"/>
    <dgm:cxn modelId="{268FF21A-4849-42E9-A542-E7B0480B469A}" type="presParOf" srcId="{F2FB4BF8-F94C-448C-862D-5887ABD25D96}" destId="{02CB831B-A8FD-4B4B-BDB6-239ABFF0B5BA}" srcOrd="0" destOrd="0" presId="urn:microsoft.com/office/officeart/2005/8/layout/hList7#1"/>
    <dgm:cxn modelId="{09A13284-5A3B-4E0B-863D-277DA9221207}" type="presParOf" srcId="{F2FB4BF8-F94C-448C-862D-5887ABD25D96}" destId="{51CD6B35-FA7E-4212-84F5-6AA7DEC278A3}" srcOrd="1" destOrd="0" presId="urn:microsoft.com/office/officeart/2005/8/layout/hList7#1"/>
    <dgm:cxn modelId="{D4C8CB1E-F92F-4788-8E18-B0FB7B44BA1A}" type="presParOf" srcId="{F2FB4BF8-F94C-448C-862D-5887ABD25D96}" destId="{BAA2E0BB-22D1-4C66-84B5-76FE41E4F9A1}" srcOrd="2" destOrd="0" presId="urn:microsoft.com/office/officeart/2005/8/layout/hList7#1"/>
    <dgm:cxn modelId="{DB51F3CE-DC8E-4233-AF50-B18FDCDCFA53}" type="presParOf" srcId="{F2FB4BF8-F94C-448C-862D-5887ABD25D96}" destId="{58B1B310-721F-4EBC-B415-676D14DB9109}" srcOrd="3" destOrd="0" presId="urn:microsoft.com/office/officeart/2005/8/layout/hList7#1"/>
    <dgm:cxn modelId="{3BA36A63-9F16-4968-B3F1-62A2EC914C0B}" type="presParOf" srcId="{E996D9C7-8D53-45A1-B2C2-1A98851F1ABE}" destId="{13201891-D163-43E2-A7E8-6A42C2D12364}" srcOrd="1" destOrd="0" presId="urn:microsoft.com/office/officeart/2005/8/layout/hList7#1"/>
    <dgm:cxn modelId="{40891E48-E4C5-4C16-964F-58DEBB47E5A2}" type="presParOf" srcId="{E996D9C7-8D53-45A1-B2C2-1A98851F1ABE}" destId="{C5B78C0C-195A-415D-B8F7-73F686F5C9C7}" srcOrd="2" destOrd="0" presId="urn:microsoft.com/office/officeart/2005/8/layout/hList7#1"/>
    <dgm:cxn modelId="{CD838051-3342-414F-A004-E5CFF1F8E215}" type="presParOf" srcId="{C5B78C0C-195A-415D-B8F7-73F686F5C9C7}" destId="{5C472D4E-2C76-4360-A7EC-BD2F6BD495D6}" srcOrd="0" destOrd="0" presId="urn:microsoft.com/office/officeart/2005/8/layout/hList7#1"/>
    <dgm:cxn modelId="{DC3DAF25-CEB8-49A8-878A-FE2D5529F50C}" type="presParOf" srcId="{C5B78C0C-195A-415D-B8F7-73F686F5C9C7}" destId="{38F8C2F4-8849-4A53-9B0C-1E65D5FA759E}" srcOrd="1" destOrd="0" presId="urn:microsoft.com/office/officeart/2005/8/layout/hList7#1"/>
    <dgm:cxn modelId="{16B77E1A-84D1-42E1-A2B5-D4BF56D3D197}" type="presParOf" srcId="{C5B78C0C-195A-415D-B8F7-73F686F5C9C7}" destId="{9DF41223-B644-4BC5-B25C-397B69DFCDD5}" srcOrd="2" destOrd="0" presId="urn:microsoft.com/office/officeart/2005/8/layout/hList7#1"/>
    <dgm:cxn modelId="{F2FEC1AA-8AB8-4A58-B88D-1F86687BA777}" type="presParOf" srcId="{C5B78C0C-195A-415D-B8F7-73F686F5C9C7}" destId="{B9FAC832-7389-4F94-9F46-6473CA9E44EE}" srcOrd="3" destOrd="0" presId="urn:microsoft.com/office/officeart/2005/8/layout/hList7#1"/>
    <dgm:cxn modelId="{CEB367AB-E973-4CF6-8A0C-FE2EC9573EB4}" type="presParOf" srcId="{E996D9C7-8D53-45A1-B2C2-1A98851F1ABE}" destId="{ADE193FB-0171-4E24-B350-37B4D9369261}" srcOrd="3" destOrd="0" presId="urn:microsoft.com/office/officeart/2005/8/layout/hList7#1"/>
    <dgm:cxn modelId="{E46AD236-8C0C-4B2B-8F95-62361F5F736F}" type="presParOf" srcId="{E996D9C7-8D53-45A1-B2C2-1A98851F1ABE}" destId="{E74F4A00-BF8A-4593-B14E-F815FFF37878}" srcOrd="4" destOrd="0" presId="urn:microsoft.com/office/officeart/2005/8/layout/hList7#1"/>
    <dgm:cxn modelId="{585EAFBD-E3AD-44A6-B3B6-6ABFE6F80963}" type="presParOf" srcId="{E74F4A00-BF8A-4593-B14E-F815FFF37878}" destId="{C78DD1A8-126B-4ABA-8C68-15BF9B7ACC29}" srcOrd="0" destOrd="0" presId="urn:microsoft.com/office/officeart/2005/8/layout/hList7#1"/>
    <dgm:cxn modelId="{B0A11C85-8B5C-4444-90F9-4E9E2612EA72}" type="presParOf" srcId="{E74F4A00-BF8A-4593-B14E-F815FFF37878}" destId="{6C25A671-2FEA-4485-8D9D-F15E2A0BA0B6}" srcOrd="1" destOrd="0" presId="urn:microsoft.com/office/officeart/2005/8/layout/hList7#1"/>
    <dgm:cxn modelId="{1F3A3CBB-EDE8-48F3-A5A9-049A2003DC69}" type="presParOf" srcId="{E74F4A00-BF8A-4593-B14E-F815FFF37878}" destId="{C1D23788-118D-4142-BDA4-E1B438E7A7F4}" srcOrd="2" destOrd="0" presId="urn:microsoft.com/office/officeart/2005/8/layout/hList7#1"/>
    <dgm:cxn modelId="{4500E3B3-08A4-49FB-84AD-E7386E986E50}" type="presParOf" srcId="{E74F4A00-BF8A-4593-B14E-F815FFF37878}" destId="{3FAB1C8B-6982-457A-8718-7375DC447D2D}" srcOrd="3" destOrd="0" presId="urn:microsoft.com/office/officeart/2005/8/layout/hList7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CB831B-A8FD-4B4B-BDB6-239ABFF0B5BA}">
      <dsp:nvSpPr>
        <dsp:cNvPr id="0" name=""/>
        <dsp:cNvSpPr/>
      </dsp:nvSpPr>
      <dsp:spPr>
        <a:xfrm>
          <a:off x="1509" y="0"/>
          <a:ext cx="2348835" cy="363060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400" u="none" kern="1200" dirty="0">
              <a:latin typeface="+mn-lt"/>
            </a:rPr>
            <a:t>Luz Moreno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400" u="none" kern="1200" dirty="0">
              <a:latin typeface="+mn-lt"/>
            </a:rPr>
            <a:t>Stephany Machado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400" i="0" strike="noStrike" kern="1200" dirty="0">
              <a:latin typeface="+mn-lt"/>
            </a:rPr>
            <a:t>Luis Sánchez</a:t>
          </a:r>
        </a:p>
      </dsp:txBody>
      <dsp:txXfrm>
        <a:off x="1509" y="1452243"/>
        <a:ext cx="2348835" cy="1452243"/>
      </dsp:txXfrm>
    </dsp:sp>
    <dsp:sp modelId="{58B1B310-721F-4EBC-B415-676D14DB9109}">
      <dsp:nvSpPr>
        <dsp:cNvPr id="0" name=""/>
        <dsp:cNvSpPr/>
      </dsp:nvSpPr>
      <dsp:spPr>
        <a:xfrm>
          <a:off x="709231" y="297992"/>
          <a:ext cx="933390" cy="771579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472D4E-2C76-4360-A7EC-BD2F6BD495D6}">
      <dsp:nvSpPr>
        <dsp:cNvPr id="0" name=""/>
        <dsp:cNvSpPr/>
      </dsp:nvSpPr>
      <dsp:spPr>
        <a:xfrm>
          <a:off x="2477933" y="0"/>
          <a:ext cx="2348835" cy="363060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4966938"/>
                <a:satOff val="19906"/>
                <a:lumOff val="4314"/>
                <a:alphaOff val="0"/>
                <a:shade val="51000"/>
                <a:satMod val="130000"/>
              </a:schemeClr>
            </a:gs>
            <a:gs pos="80000">
              <a:schemeClr val="accent5">
                <a:hueOff val="-4966938"/>
                <a:satOff val="19906"/>
                <a:lumOff val="4314"/>
                <a:alphaOff val="0"/>
                <a:shade val="93000"/>
                <a:satMod val="130000"/>
              </a:schemeClr>
            </a:gs>
            <a:gs pos="100000">
              <a:schemeClr val="accent5">
                <a:hueOff val="-4966938"/>
                <a:satOff val="19906"/>
                <a:lumOff val="4314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400" u="none" kern="1200" dirty="0">
              <a:latin typeface="Calibri (Body)"/>
            </a:rPr>
            <a:t>Diego Gallegos</a:t>
          </a:r>
        </a:p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400" u="none" kern="1200" dirty="0">
              <a:latin typeface="Calibri (Body)"/>
            </a:rPr>
            <a:t>Jeyson Marco</a:t>
          </a:r>
        </a:p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400" u="none" kern="1200" dirty="0">
              <a:latin typeface="Calibri (Body)"/>
            </a:rPr>
            <a:t>Gabriel Osorio</a:t>
          </a:r>
        </a:p>
        <a:p>
          <a:pPr marL="0" lvl="0" indent="0" algn="ctr" defTabSz="6223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400" u="none" kern="1200" dirty="0">
              <a:latin typeface="Calibri (Body)"/>
            </a:rPr>
            <a:t>Manuel </a:t>
          </a:r>
          <a:r>
            <a:rPr lang="es-PE" sz="1400" u="none" kern="1200" dirty="0" err="1">
              <a:latin typeface="Calibri (Body)"/>
            </a:rPr>
            <a:t>Sampén</a:t>
          </a:r>
          <a:br>
            <a:rPr lang="es-PE" sz="1400" u="none" kern="1200" dirty="0">
              <a:latin typeface="Calibri (Body)"/>
            </a:rPr>
          </a:br>
          <a:r>
            <a:rPr lang="es-PE" sz="1400" u="none" kern="1200" dirty="0">
              <a:latin typeface="Calibri (Body)"/>
            </a:rPr>
            <a:t>Cesar Orrego</a:t>
          </a:r>
          <a:br>
            <a:rPr lang="es-PE" sz="1400" u="none" kern="1200" dirty="0">
              <a:latin typeface="Calibri (Body)"/>
            </a:rPr>
          </a:br>
          <a:r>
            <a:rPr lang="es-PE" sz="1400" u="none" kern="1200" dirty="0">
              <a:latin typeface="Calibri (Body)"/>
            </a:rPr>
            <a:t>Robinson Gonzales</a:t>
          </a:r>
        </a:p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400" u="none" kern="1200" dirty="0">
              <a:latin typeface="Calibri (Body)"/>
            </a:rPr>
            <a:t>Carlos Tovar</a:t>
          </a:r>
          <a:br>
            <a:rPr lang="es-PE" sz="1400" u="none" kern="1200" dirty="0">
              <a:latin typeface="+mn-lt"/>
            </a:rPr>
          </a:br>
          <a:endParaRPr lang="es-PE" sz="1400" u="none" kern="1200" dirty="0">
            <a:latin typeface="+mn-lt"/>
          </a:endParaRPr>
        </a:p>
      </dsp:txBody>
      <dsp:txXfrm>
        <a:off x="2477933" y="1452243"/>
        <a:ext cx="2348835" cy="1452243"/>
      </dsp:txXfrm>
    </dsp:sp>
    <dsp:sp modelId="{B9FAC832-7389-4F94-9F46-6473CA9E44EE}">
      <dsp:nvSpPr>
        <dsp:cNvPr id="0" name=""/>
        <dsp:cNvSpPr/>
      </dsp:nvSpPr>
      <dsp:spPr>
        <a:xfrm>
          <a:off x="3253777" y="130154"/>
          <a:ext cx="682899" cy="610118"/>
        </a:xfrm>
        <a:prstGeom prst="ellipse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8DD1A8-126B-4ABA-8C68-15BF9B7ACC29}">
      <dsp:nvSpPr>
        <dsp:cNvPr id="0" name=""/>
        <dsp:cNvSpPr/>
      </dsp:nvSpPr>
      <dsp:spPr>
        <a:xfrm>
          <a:off x="4840110" y="0"/>
          <a:ext cx="2348835" cy="363060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shade val="51000"/>
                <a:satMod val="130000"/>
              </a:schemeClr>
            </a:gs>
            <a:gs pos="80000">
              <a:schemeClr val="accent5">
                <a:hueOff val="-9933876"/>
                <a:satOff val="39811"/>
                <a:lumOff val="8628"/>
                <a:alphaOff val="0"/>
                <a:shade val="93000"/>
                <a:satMod val="13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400" u="none" kern="1200" dirty="0">
              <a:latin typeface="+mn-lt"/>
            </a:rPr>
            <a:t>Roberto Mendoza</a:t>
          </a:r>
        </a:p>
      </dsp:txBody>
      <dsp:txXfrm>
        <a:off x="4840110" y="1452243"/>
        <a:ext cx="2348835" cy="1452243"/>
      </dsp:txXfrm>
    </dsp:sp>
    <dsp:sp modelId="{3FAB1C8B-6982-457A-8718-7375DC447D2D}">
      <dsp:nvSpPr>
        <dsp:cNvPr id="0" name=""/>
        <dsp:cNvSpPr/>
      </dsp:nvSpPr>
      <dsp:spPr>
        <a:xfrm>
          <a:off x="5566227" y="287903"/>
          <a:ext cx="896601" cy="791757"/>
        </a:xfrm>
        <a:prstGeom prst="ellipse">
          <a:avLst/>
        </a:prstGeom>
        <a:blipFill>
          <a:blip xmlns:r="http://schemas.openxmlformats.org/officeDocument/2006/relationships"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4286" r="8571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000" r="-6000"/>
          </a:stretch>
        </a:blip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C9350F-4649-4315-B158-2933CAC0FD2C}">
      <dsp:nvSpPr>
        <dsp:cNvPr id="0" name=""/>
        <dsp:cNvSpPr/>
      </dsp:nvSpPr>
      <dsp:spPr>
        <a:xfrm>
          <a:off x="277695" y="3066183"/>
          <a:ext cx="6615218" cy="564425"/>
        </a:xfrm>
        <a:prstGeom prst="leftRightArrow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7#1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660240-9AB3-4D1B-99AB-DDFB19CC40BD}" type="datetimeFigureOut">
              <a:rPr lang="es-PE" smtClean="0"/>
              <a:t>24/05/2018</a:t>
            </a:fld>
            <a:endParaRPr lang="es-P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D862F2-C894-4CAD-B47D-6CA6FCF18C85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858885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48" algn="l" defTabSz="9142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96" algn="l" defTabSz="9142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44" algn="l" defTabSz="9142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592" algn="l" defTabSz="9142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740" algn="l" defTabSz="9142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88" algn="l" defTabSz="9142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36" algn="l" defTabSz="9142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184" algn="l" defTabSz="9142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/>
              <a:t>Completar con Yuri Ramirez</a:t>
            </a:r>
            <a:r>
              <a:rPr lang="en-US" dirty="0"/>
              <a:t> – Sin </a:t>
            </a:r>
            <a:r>
              <a:rPr lang="en-US" dirty="0" err="1"/>
              <a:t>inducción</a:t>
            </a:r>
            <a:r>
              <a:rPr lang="en-US" dirty="0"/>
              <a:t> de KM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D862F2-C894-4CAD-B47D-6CA6FCF18C85}" type="slidenum">
              <a:rPr lang="es-PE" smtClean="0"/>
              <a:t>6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85657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362AF-05DF-4631-B0AF-7EFC89BAB331}" type="slidenum">
              <a:rPr lang="es-PE" smtClean="0"/>
              <a:pPr/>
              <a:t>7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153160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/>
              <a:t>Completar con Yuri Ramirez</a:t>
            </a:r>
            <a:r>
              <a:rPr lang="en-US" dirty="0"/>
              <a:t> – Sin </a:t>
            </a:r>
            <a:r>
              <a:rPr lang="en-US" dirty="0" err="1"/>
              <a:t>inducción</a:t>
            </a:r>
            <a:r>
              <a:rPr lang="en-US" dirty="0"/>
              <a:t> de KM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D862F2-C894-4CAD-B47D-6CA6FCF18C85}" type="slidenum">
              <a:rPr lang="es-PE" smtClean="0"/>
              <a:t>8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70871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2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PE" dirty="0"/>
              <a:t>Completar con Yuri Ramirez</a:t>
            </a:r>
            <a:r>
              <a:rPr lang="en-US" dirty="0"/>
              <a:t> – Sin </a:t>
            </a:r>
            <a:r>
              <a:rPr lang="en-US" dirty="0" err="1"/>
              <a:t>inducción</a:t>
            </a:r>
            <a:r>
              <a:rPr lang="en-US" dirty="0"/>
              <a:t> de KM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D862F2-C894-4CAD-B47D-6CA6FCF18C85}" type="slidenum">
              <a:rPr lang="es-PE" smtClean="0"/>
              <a:t>9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568617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/>
              <a:t>Completar con Yuri Ramirez</a:t>
            </a:r>
            <a:r>
              <a:rPr lang="en-US" dirty="0"/>
              <a:t> – Sin </a:t>
            </a:r>
            <a:r>
              <a:rPr lang="en-US" dirty="0" err="1"/>
              <a:t>inducción</a:t>
            </a:r>
            <a:r>
              <a:rPr lang="en-US" dirty="0"/>
              <a:t> de KM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D862F2-C894-4CAD-B47D-6CA6FCF18C85}" type="slidenum">
              <a:rPr lang="es-PE" smtClean="0"/>
              <a:t>10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248312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/>
              <a:t>Completar con Yuri Ramirez</a:t>
            </a:r>
            <a:r>
              <a:rPr lang="en-US" dirty="0"/>
              <a:t> – Sin </a:t>
            </a:r>
            <a:r>
              <a:rPr lang="en-US" dirty="0" err="1"/>
              <a:t>inducción</a:t>
            </a:r>
            <a:r>
              <a:rPr lang="en-US" dirty="0"/>
              <a:t> de KM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D862F2-C894-4CAD-B47D-6CA6FCF18C85}" type="slidenum">
              <a:rPr lang="es-PE" smtClean="0"/>
              <a:t>11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617387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500000">
            <a:off x="497041" y="1442334"/>
            <a:ext cx="4233132" cy="433214"/>
          </a:xfrm>
        </p:spPr>
        <p:txBody>
          <a:bodyPr/>
          <a:lstStyle>
            <a:lvl1pPr marL="0" indent="0" algn="l">
              <a:buNone/>
              <a:defRPr lang="en-US" sz="2000" b="1" kern="1200" dirty="0" smtClean="0">
                <a:solidFill>
                  <a:srgbClr val="FFC000"/>
                </a:solidFill>
                <a:latin typeface="+mn-lt"/>
                <a:ea typeface="+mj-ea"/>
                <a:cs typeface="+mj-cs"/>
              </a:defRPr>
            </a:lvl1pPr>
            <a:lvl2pPr marL="4571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s-PE" dirty="0"/>
          </a:p>
        </p:txBody>
      </p:sp>
      <p:sp>
        <p:nvSpPr>
          <p:cNvPr id="7" name="Título 1"/>
          <p:cNvSpPr txBox="1">
            <a:spLocks/>
          </p:cNvSpPr>
          <p:nvPr userDrawn="1"/>
        </p:nvSpPr>
        <p:spPr>
          <a:xfrm rot="19506931">
            <a:off x="531300" y="1256583"/>
            <a:ext cx="3555273" cy="1097958"/>
          </a:xfrm>
          <a:prstGeom prst="rect">
            <a:avLst/>
          </a:prstGeom>
        </p:spPr>
        <p:txBody>
          <a:bodyPr vert="horz" lIns="91430" tIns="45715" rIns="91430" bIns="45715" rtlCol="0" anchor="ctr">
            <a:noAutofit/>
          </a:bodyPr>
          <a:lstStyle>
            <a:lvl1pPr algn="ctr" defTabSz="914296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PE" sz="2000" b="1" dirty="0">
                <a:solidFill>
                  <a:srgbClr val="FFC000"/>
                </a:solidFill>
                <a:latin typeface="+mn-lt"/>
              </a:rPr>
              <a:t>Comité Mensual</a:t>
            </a:r>
          </a:p>
          <a:p>
            <a:pPr algn="l"/>
            <a:r>
              <a:rPr lang="es-PE" sz="2000" b="1" dirty="0">
                <a:solidFill>
                  <a:srgbClr val="FFC000"/>
                </a:solidFill>
                <a:latin typeface="+mn-lt"/>
              </a:rPr>
              <a:t> </a:t>
            </a:r>
            <a:br>
              <a:rPr lang="es-PE" sz="2000" b="1" dirty="0">
                <a:solidFill>
                  <a:srgbClr val="FFC000"/>
                </a:solidFill>
                <a:latin typeface="+mn-lt"/>
              </a:rPr>
            </a:br>
            <a:r>
              <a:rPr lang="es-PE" sz="2000" b="1" dirty="0">
                <a:solidFill>
                  <a:srgbClr val="FFC000"/>
                </a:solidFill>
                <a:latin typeface="+mn-lt"/>
              </a:rPr>
              <a:t>SWF - SODIMAC</a:t>
            </a:r>
          </a:p>
        </p:txBody>
      </p:sp>
      <p:sp>
        <p:nvSpPr>
          <p:cNvPr id="10" name="Slide Number Placeholder 4"/>
          <p:cNvSpPr txBox="1">
            <a:spLocks/>
          </p:cNvSpPr>
          <p:nvPr userDrawn="1"/>
        </p:nvSpPr>
        <p:spPr>
          <a:xfrm>
            <a:off x="6705600" y="4919664"/>
            <a:ext cx="2133600" cy="273844"/>
          </a:xfrm>
          <a:prstGeom prst="rect">
            <a:avLst/>
          </a:prstGeom>
        </p:spPr>
        <p:txBody>
          <a:bodyPr vert="horz" lIns="91430" tIns="45715" rIns="91430" bIns="45715" rtlCol="0" anchor="ctr"/>
          <a:lstStyle>
            <a:defPPr>
              <a:defRPr lang="es-PE"/>
            </a:defPPr>
            <a:lvl1pPr marL="0" algn="r" defTabSz="914296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48" algn="l" defTabSz="91429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96" algn="l" defTabSz="91429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44" algn="l" defTabSz="91429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92" algn="l" defTabSz="91429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740" algn="l" defTabSz="91429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88" algn="l" defTabSz="91429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36" algn="l" defTabSz="91429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84" algn="l" defTabSz="91429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8414476-C94F-4AB0-BDF1-81BCCEFBF1E6}" type="slidenum">
              <a:rPr lang="es-PE" smtClean="0"/>
              <a:pPr/>
              <a:t>‹#›</a:t>
            </a:fld>
            <a:endParaRPr lang="es-PE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1E4CA44-A308-48A7-B443-921AB3E203FD}"/>
              </a:ext>
            </a:extLst>
          </p:cNvPr>
          <p:cNvSpPr txBox="1"/>
          <p:nvPr userDrawn="1"/>
        </p:nvSpPr>
        <p:spPr>
          <a:xfrm rot="19505876">
            <a:off x="1932043" y="668414"/>
            <a:ext cx="23598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b="1" dirty="0">
                <a:solidFill>
                  <a:srgbClr val="FFC000"/>
                </a:solidFill>
                <a:latin typeface="+mn-lt"/>
              </a:rPr>
              <a:t>Mayo 2018</a:t>
            </a:r>
            <a:endParaRPr lang="es-PE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8225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11510"/>
            <a:ext cx="8229600" cy="507703"/>
          </a:xfrm>
        </p:spPr>
        <p:txBody>
          <a:bodyPr>
            <a:normAutofit/>
          </a:bodyPr>
          <a:lstStyle>
            <a:lvl1pPr algn="l">
              <a:defRPr sz="2800" b="1">
                <a:solidFill>
                  <a:srgbClr val="C0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C2B52-D81D-48FF-81A5-3E3B688388D6}" type="datetime1">
              <a:rPr lang="en-US" smtClean="0"/>
              <a:t>5/24/2018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/>
              <a:t>Del 21/Abril al 19/Mayo 2018</a:t>
            </a:r>
            <a:endParaRPr lang="es-P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14476-C94F-4AB0-BDF1-81BCCEFBF1E6}" type="slidenum">
              <a:rPr lang="es-PE" smtClean="0"/>
              <a:t>‹#›</a:t>
            </a:fld>
            <a:endParaRPr lang="es-PE"/>
          </a:p>
        </p:txBody>
      </p:sp>
      <p:cxnSp>
        <p:nvCxnSpPr>
          <p:cNvPr id="8" name="9 Conector recto"/>
          <p:cNvCxnSpPr/>
          <p:nvPr userDrawn="1"/>
        </p:nvCxnSpPr>
        <p:spPr>
          <a:xfrm flipV="1">
            <a:off x="539552" y="915566"/>
            <a:ext cx="8073860" cy="22424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7 Imagen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2569" y="1563638"/>
            <a:ext cx="2033105" cy="1465301"/>
          </a:xfrm>
          <a:prstGeom prst="rect">
            <a:avLst/>
          </a:prstGeom>
        </p:spPr>
      </p:pic>
      <p:sp>
        <p:nvSpPr>
          <p:cNvPr id="11" name="CuadroTexto 4"/>
          <p:cNvSpPr txBox="1"/>
          <p:nvPr userDrawn="1"/>
        </p:nvSpPr>
        <p:spPr>
          <a:xfrm>
            <a:off x="766290" y="1028658"/>
            <a:ext cx="4021734" cy="2246759"/>
          </a:xfrm>
          <a:prstGeom prst="rect">
            <a:avLst/>
          </a:prstGeom>
          <a:noFill/>
        </p:spPr>
        <p:txBody>
          <a:bodyPr wrap="square" lIns="91430" tIns="45715" rIns="91430" bIns="45715" rtlCol="0">
            <a:spAutoFit/>
          </a:bodyPr>
          <a:lstStyle>
            <a:defPPr>
              <a:defRPr lang="es-PE"/>
            </a:defPPr>
            <a:lvl1pPr>
              <a:lnSpc>
                <a:spcPct val="200000"/>
              </a:lnSpc>
              <a:defRPr sz="1400" b="1">
                <a:solidFill>
                  <a:srgbClr val="002060"/>
                </a:solidFill>
                <a:ea typeface="Open Sans" pitchFamily="34" charset="0"/>
                <a:cs typeface="Open Sans" pitchFamily="34" charset="0"/>
              </a:defRPr>
            </a:lvl1pPr>
            <a:lvl2pPr marL="800009" lvl="1" indent="-342861">
              <a:lnSpc>
                <a:spcPct val="200000"/>
              </a:lnSpc>
              <a:buFontTx/>
              <a:buAutoNum type="arabicPeriod"/>
              <a:defRPr sz="1400" b="1">
                <a:ea typeface="Open Sans" pitchFamily="34" charset="0"/>
                <a:cs typeface="Open Sans" pitchFamily="34" charset="0"/>
              </a:defRPr>
            </a:lvl2pPr>
          </a:lstStyle>
          <a:p>
            <a:r>
              <a:rPr lang="es-AR" dirty="0"/>
              <a:t>AGENDA</a:t>
            </a:r>
          </a:p>
          <a:p>
            <a:pPr lvl="1"/>
            <a:r>
              <a:rPr lang="es-ES" dirty="0"/>
              <a:t>Resumen Ejecutivo</a:t>
            </a:r>
          </a:p>
          <a:p>
            <a:pPr lvl="1"/>
            <a:r>
              <a:rPr lang="es-ES" dirty="0"/>
              <a:t>Detalle Mensual del Servicio</a:t>
            </a:r>
          </a:p>
          <a:p>
            <a:pPr lvl="1"/>
            <a:r>
              <a:rPr lang="es-ES" dirty="0"/>
              <a:t>Foco Principal</a:t>
            </a:r>
          </a:p>
          <a:p>
            <a:pPr lvl="1"/>
            <a:r>
              <a:rPr lang="es-ES" dirty="0"/>
              <a:t>Estructura Organizacional</a:t>
            </a:r>
            <a:endParaRPr lang="es-AR" dirty="0"/>
          </a:p>
        </p:txBody>
      </p:sp>
      <p:sp>
        <p:nvSpPr>
          <p:cNvPr id="12" name="2 Rectángulo"/>
          <p:cNvSpPr/>
          <p:nvPr userDrawn="1"/>
        </p:nvSpPr>
        <p:spPr>
          <a:xfrm>
            <a:off x="4674272" y="3275378"/>
            <a:ext cx="4029701" cy="738654"/>
          </a:xfrm>
          <a:prstGeom prst="rect">
            <a:avLst/>
          </a:prstGeom>
        </p:spPr>
        <p:txBody>
          <a:bodyPr wrap="square" lIns="91430" tIns="45715" rIns="91430" bIns="45715">
            <a:spAutoFit/>
          </a:bodyPr>
          <a:lstStyle/>
          <a:p>
            <a:pPr algn="ctr"/>
            <a:r>
              <a:rPr lang="es-PE" sz="1400" i="1" dirty="0">
                <a:solidFill>
                  <a:srgbClr val="00B050"/>
                </a:solidFill>
                <a:latin typeface="Tahoma"/>
              </a:rPr>
              <a:t>“Cuanto más grande es la dificultad, más gloria hay en superarla</a:t>
            </a:r>
            <a:r>
              <a:rPr lang="es-ES" sz="1400" i="1" dirty="0">
                <a:solidFill>
                  <a:srgbClr val="00B050"/>
                </a:solidFill>
                <a:latin typeface="Tahoma"/>
              </a:rPr>
              <a:t>”</a:t>
            </a:r>
            <a:endParaRPr lang="es-PE" sz="1400" i="1" dirty="0">
              <a:solidFill>
                <a:srgbClr val="00B050"/>
              </a:solidFill>
              <a:latin typeface="Tahoma"/>
            </a:endParaRPr>
          </a:p>
          <a:p>
            <a:pPr algn="ctr"/>
            <a:r>
              <a:rPr lang="es-PE" sz="1400" dirty="0" err="1"/>
              <a:t>Epícuro</a:t>
            </a:r>
            <a:endParaRPr lang="es-PE" sz="1400" dirty="0"/>
          </a:p>
        </p:txBody>
      </p:sp>
    </p:spTree>
    <p:extLst>
      <p:ext uri="{BB962C8B-B14F-4D97-AF65-F5344CB8AC3E}">
        <p14:creationId xmlns:p14="http://schemas.microsoft.com/office/powerpoint/2010/main" val="1904211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E35B5-0021-4D6E-9DFF-272638CF2F60}" type="datetime1">
              <a:rPr lang="en-US" smtClean="0"/>
              <a:t>5/24/2018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/>
              <a:t>Del 21/Abril al 19/Mayo 2018</a:t>
            </a:r>
            <a:endParaRPr lang="es-P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14476-C94F-4AB0-BDF1-81BCCEFBF1E6}" type="slidenum">
              <a:rPr lang="es-PE" smtClean="0"/>
              <a:t>‹#›</a:t>
            </a:fld>
            <a:endParaRPr lang="es-PE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67544" y="411510"/>
            <a:ext cx="8229600" cy="507703"/>
          </a:xfrm>
        </p:spPr>
        <p:txBody>
          <a:bodyPr>
            <a:normAutofit/>
          </a:bodyPr>
          <a:lstStyle>
            <a:lvl1pPr algn="l">
              <a:defRPr sz="2800" b="1">
                <a:solidFill>
                  <a:srgbClr val="C0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s-PE"/>
          </a:p>
        </p:txBody>
      </p:sp>
      <p:cxnSp>
        <p:nvCxnSpPr>
          <p:cNvPr id="7" name="9 Conector recto"/>
          <p:cNvCxnSpPr/>
          <p:nvPr userDrawn="1"/>
        </p:nvCxnSpPr>
        <p:spPr>
          <a:xfrm flipV="1">
            <a:off x="539552" y="915566"/>
            <a:ext cx="8073860" cy="22424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9271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24380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92AEA-AE77-4204-AD5A-D54F56E98AD4}" type="datetime1">
              <a:rPr lang="en-US" smtClean="0"/>
              <a:t>5/24/2018</a:t>
            </a:fld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4C34F-78C2-4ABE-856A-48F73F4D9CC3}" type="slidenum">
              <a:rPr lang="es-PE" smtClean="0"/>
              <a:t>‹#›</a:t>
            </a:fld>
            <a:endParaRPr lang="es-PE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67544" y="411510"/>
            <a:ext cx="8229600" cy="507703"/>
          </a:xfrm>
        </p:spPr>
        <p:txBody>
          <a:bodyPr>
            <a:normAutofit/>
          </a:bodyPr>
          <a:lstStyle>
            <a:lvl1pPr algn="l">
              <a:defRPr sz="2800" b="1">
                <a:solidFill>
                  <a:srgbClr val="C0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s-PE"/>
          </a:p>
        </p:txBody>
      </p:sp>
      <p:cxnSp>
        <p:nvCxnSpPr>
          <p:cNvPr id="8" name="9 Conector recto"/>
          <p:cNvCxnSpPr/>
          <p:nvPr userDrawn="1"/>
        </p:nvCxnSpPr>
        <p:spPr>
          <a:xfrm flipV="1">
            <a:off x="539552" y="915566"/>
            <a:ext cx="8073860" cy="22424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876006"/>
            <a:ext cx="2895600" cy="273844"/>
          </a:xfrm>
        </p:spPr>
        <p:txBody>
          <a:bodyPr/>
          <a:lstStyle/>
          <a:p>
            <a:r>
              <a:rPr lang="es-PE"/>
              <a:t>Del 21/Abril al 19/Mayo 2018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340916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141A7-5A16-4D4D-AB82-326D0A8DC221}" type="datetime1">
              <a:rPr lang="en-US" smtClean="0"/>
              <a:t>5/24/2018</a:t>
            </a:fld>
            <a:endParaRPr lang="es-PE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/>
              <a:t>Del 21/Abril al 19/Mayo 2018</a:t>
            </a:r>
            <a:endParaRPr lang="es-PE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307CA-EFAD-4720-A30B-D428D55454C4}" type="slidenum">
              <a:rPr lang="es-PE" smtClean="0"/>
              <a:pPr/>
              <a:t>‹#›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614384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30" tIns="45715" rIns="91430" bIns="45715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30" tIns="45715" rIns="91430" bIns="45715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876006"/>
            <a:ext cx="2133600" cy="273844"/>
          </a:xfrm>
          <a:prstGeom prst="rect">
            <a:avLst/>
          </a:prstGeom>
        </p:spPr>
        <p:txBody>
          <a:bodyPr vert="horz" lIns="91430" tIns="45715" rIns="91430" bIns="45715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6ACB57-03E9-4322-BCB2-8D5174BCCFD2}" type="datetime1">
              <a:rPr lang="en-US" smtClean="0"/>
              <a:t>5/24/2018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876006"/>
            <a:ext cx="2895600" cy="273844"/>
          </a:xfrm>
          <a:prstGeom prst="rect">
            <a:avLst/>
          </a:prstGeom>
        </p:spPr>
        <p:txBody>
          <a:bodyPr vert="horz" lIns="91430" tIns="45715" rIns="91430" bIns="45715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PE"/>
              <a:t>Del 21/Abril al 19/Mayo 2018</a:t>
            </a:r>
            <a:endParaRPr lang="es-P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876006"/>
            <a:ext cx="2133600" cy="273844"/>
          </a:xfrm>
          <a:prstGeom prst="rect">
            <a:avLst/>
          </a:prstGeom>
        </p:spPr>
        <p:txBody>
          <a:bodyPr vert="horz" lIns="91430" tIns="45715" rIns="91430" bIns="45715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414476-C94F-4AB0-BDF1-81BCCEFBF1E6}" type="slidenum">
              <a:rPr lang="es-PE" smtClean="0"/>
              <a:pPr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89618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67" r:id="rId4"/>
    <p:sldLayoutId id="2147483668" r:id="rId5"/>
  </p:sldLayoutIdLst>
  <p:hf hdr="0"/>
  <p:txStyles>
    <p:titleStyle>
      <a:lvl1pPr algn="ctr" defTabSz="914296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61" indent="-342861" algn="l" defTabSz="914296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65" indent="-285717" algn="l" defTabSz="914296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70" indent="-228574" algn="l" defTabSz="914296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18" indent="-228574" algn="l" defTabSz="914296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66" indent="-228574" algn="l" defTabSz="914296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14" indent="-228574" algn="l" defTabSz="91429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62" indent="-228574" algn="l" defTabSz="91429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10" indent="-228574" algn="l" defTabSz="91429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58" indent="-228574" algn="l" defTabSz="91429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8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6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44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92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40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88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36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84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://opensourceforu.com/2013/12/heres-can-choose-right-database-business/" TargetMode="External"/><Relationship Id="rId3" Type="http://schemas.openxmlformats.org/officeDocument/2006/relationships/diagramLayout" Target="../diagrams/layout1.xml"/><Relationship Id="rId7" Type="http://schemas.openxmlformats.org/officeDocument/2006/relationships/image" Target="../media/image19.jp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idx="4294967295"/>
          </p:nvPr>
        </p:nvSpPr>
        <p:spPr>
          <a:xfrm rot="19506931">
            <a:off x="434986" y="1270828"/>
            <a:ext cx="4581492" cy="501259"/>
          </a:xfrm>
        </p:spPr>
        <p:txBody>
          <a:bodyPr>
            <a:noAutofit/>
          </a:bodyPr>
          <a:lstStyle/>
          <a:p>
            <a:pPr algn="l"/>
            <a:r>
              <a:rPr lang="es-PE" sz="2000" b="1" dirty="0">
                <a:solidFill>
                  <a:srgbClr val="FFC000"/>
                </a:solidFill>
                <a:latin typeface="+mn-lt"/>
              </a:rPr>
              <a:t>Del 21/</a:t>
            </a:r>
            <a:r>
              <a:rPr lang="es-PE" sz="2000" b="1" dirty="0">
                <a:solidFill>
                  <a:srgbClr val="FFC000"/>
                </a:solidFill>
              </a:rPr>
              <a:t>abril</a:t>
            </a:r>
            <a:r>
              <a:rPr lang="es-PE" sz="2000" b="1" dirty="0">
                <a:solidFill>
                  <a:srgbClr val="FFC000"/>
                </a:solidFill>
                <a:latin typeface="+mn-lt"/>
              </a:rPr>
              <a:t> al 19/mayo 2018</a:t>
            </a:r>
          </a:p>
        </p:txBody>
      </p:sp>
    </p:spTree>
    <p:extLst>
      <p:ext uri="{BB962C8B-B14F-4D97-AF65-F5344CB8AC3E}">
        <p14:creationId xmlns:p14="http://schemas.microsoft.com/office/powerpoint/2010/main" val="35250716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5"/>
          <p:cNvSpPr txBox="1"/>
          <p:nvPr/>
        </p:nvSpPr>
        <p:spPr>
          <a:xfrm>
            <a:off x="734096" y="305518"/>
            <a:ext cx="796635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700" b="1" kern="2400" dirty="0">
                <a:solidFill>
                  <a:srgbClr val="C00000"/>
                </a:solidFill>
                <a:cs typeface="Arial Unicode MS"/>
              </a:rPr>
              <a:t>Horas Acumuladas – Requerimientos variables</a:t>
            </a:r>
            <a:endParaRPr lang="es-PE" sz="2700" b="1" kern="2400" dirty="0">
              <a:solidFill>
                <a:srgbClr val="C00000"/>
              </a:solidFill>
            </a:endParaRPr>
          </a:p>
        </p:txBody>
      </p:sp>
      <p:cxnSp>
        <p:nvCxnSpPr>
          <p:cNvPr id="9" name="8 Conector recto"/>
          <p:cNvCxnSpPr>
            <a:cxnSpLocks/>
          </p:cNvCxnSpPr>
          <p:nvPr/>
        </p:nvCxnSpPr>
        <p:spPr>
          <a:xfrm flipV="1">
            <a:off x="827584" y="749302"/>
            <a:ext cx="6552728" cy="44672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EFF84F-B788-4D34-9DFF-54EF71C13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CE702-CE37-47A9-BFF4-B27B01DD6843}" type="datetime1">
              <a:rPr lang="en-US" smtClean="0"/>
              <a:t>5/24/2018</a:t>
            </a:fld>
            <a:endParaRPr lang="es-PE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93AE4E-2FF4-41AC-812B-CFC15D5D1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/>
              <a:t>Del 21/Abril al 19/Mayo 2018</a:t>
            </a:r>
            <a:endParaRPr lang="es-PE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92BCEA-7375-49EE-B4F9-EF91FCB92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307CA-EFAD-4720-A30B-D428D55454C4}" type="slidenum">
              <a:rPr lang="es-PE" smtClean="0"/>
              <a:pPr/>
              <a:t>10</a:t>
            </a:fld>
            <a:endParaRPr lang="es-PE" dirty="0"/>
          </a:p>
        </p:txBody>
      </p:sp>
      <p:sp>
        <p:nvSpPr>
          <p:cNvPr id="11" name="9 CuadroTexto">
            <a:extLst>
              <a:ext uri="{FF2B5EF4-FFF2-40B4-BE49-F238E27FC236}">
                <a16:creationId xmlns:a16="http://schemas.microsoft.com/office/drawing/2014/main" id="{6B1C6722-248F-42FB-8821-847688F41B68}"/>
              </a:ext>
            </a:extLst>
          </p:cNvPr>
          <p:cNvSpPr txBox="1"/>
          <p:nvPr/>
        </p:nvSpPr>
        <p:spPr>
          <a:xfrm>
            <a:off x="761234" y="1082200"/>
            <a:ext cx="344266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PE"/>
            </a:defPPr>
            <a:lvl1pPr algn="ctr">
              <a:defRPr sz="1350" b="1" cap="all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defRPr>
            </a:lvl1pPr>
          </a:lstStyle>
          <a:p>
            <a:r>
              <a:rPr lang="es-419" dirty="0">
                <a:solidFill>
                  <a:schemeClr val="accent1"/>
                </a:solidFill>
              </a:rPr>
              <a:t>C</a:t>
            </a:r>
            <a:r>
              <a:rPr lang="es-PE" dirty="0">
                <a:solidFill>
                  <a:schemeClr val="accent1"/>
                </a:solidFill>
              </a:rPr>
              <a:t>ARTELERÍA MAESTRO</a:t>
            </a:r>
          </a:p>
        </p:txBody>
      </p:sp>
      <p:sp>
        <p:nvSpPr>
          <p:cNvPr id="13" name="9 CuadroTexto">
            <a:extLst>
              <a:ext uri="{FF2B5EF4-FFF2-40B4-BE49-F238E27FC236}">
                <a16:creationId xmlns:a16="http://schemas.microsoft.com/office/drawing/2014/main" id="{0B3B5FBC-3932-430C-BA28-CCE2A4B80D15}"/>
              </a:ext>
            </a:extLst>
          </p:cNvPr>
          <p:cNvSpPr txBox="1"/>
          <p:nvPr/>
        </p:nvSpPr>
        <p:spPr>
          <a:xfrm>
            <a:off x="4499992" y="1082200"/>
            <a:ext cx="366261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PE"/>
            </a:defPPr>
            <a:lvl1pPr algn="ctr">
              <a:defRPr sz="1350" b="1" cap="all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defRPr>
            </a:lvl1pPr>
          </a:lstStyle>
          <a:p>
            <a:r>
              <a:rPr lang="es-PE" dirty="0">
                <a:solidFill>
                  <a:schemeClr val="accent1"/>
                </a:solidFill>
              </a:rPr>
              <a:t>Proyectos PLE (Consignaciones/ventas)</a:t>
            </a:r>
          </a:p>
        </p:txBody>
      </p:sp>
      <p:sp>
        <p:nvSpPr>
          <p:cNvPr id="14" name="9 CuadroTexto">
            <a:extLst>
              <a:ext uri="{FF2B5EF4-FFF2-40B4-BE49-F238E27FC236}">
                <a16:creationId xmlns:a16="http://schemas.microsoft.com/office/drawing/2014/main" id="{662C550C-73E5-4F5A-B964-9E9056E4F7FA}"/>
              </a:ext>
            </a:extLst>
          </p:cNvPr>
          <p:cNvSpPr txBox="1"/>
          <p:nvPr/>
        </p:nvSpPr>
        <p:spPr>
          <a:xfrm>
            <a:off x="617169" y="2534330"/>
            <a:ext cx="366261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PE"/>
            </a:defPPr>
            <a:lvl1pPr algn="ctr">
              <a:defRPr sz="1350" b="1" cap="all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defRPr>
            </a:lvl1pPr>
          </a:lstStyle>
          <a:p>
            <a:r>
              <a:rPr lang="es-419" dirty="0">
                <a:solidFill>
                  <a:schemeClr val="accent1"/>
                </a:solidFill>
              </a:rPr>
              <a:t>Proyecto sharepoint</a:t>
            </a:r>
            <a:endParaRPr lang="es-PE" dirty="0">
              <a:solidFill>
                <a:schemeClr val="accent1"/>
              </a:solidFill>
            </a:endParaRPr>
          </a:p>
        </p:txBody>
      </p:sp>
      <p:sp>
        <p:nvSpPr>
          <p:cNvPr id="17" name="9 CuadroTexto">
            <a:extLst>
              <a:ext uri="{FF2B5EF4-FFF2-40B4-BE49-F238E27FC236}">
                <a16:creationId xmlns:a16="http://schemas.microsoft.com/office/drawing/2014/main" id="{4EF7691A-14E8-4D74-A03C-FA7CF3E643FA}"/>
              </a:ext>
            </a:extLst>
          </p:cNvPr>
          <p:cNvSpPr txBox="1"/>
          <p:nvPr/>
        </p:nvSpPr>
        <p:spPr>
          <a:xfrm>
            <a:off x="4509160" y="2534330"/>
            <a:ext cx="366261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PE"/>
            </a:defPPr>
            <a:lvl1pPr algn="ctr">
              <a:defRPr sz="1350" b="1" cap="all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defRPr>
            </a:lvl1pPr>
          </a:lstStyle>
          <a:p>
            <a:r>
              <a:rPr lang="es-PE">
                <a:solidFill>
                  <a:schemeClr val="accent1"/>
                </a:solidFill>
              </a:rPr>
              <a:t>Proyecto </a:t>
            </a:r>
            <a:r>
              <a:rPr lang="es-PE" dirty="0">
                <a:solidFill>
                  <a:schemeClr val="accent1"/>
                </a:solidFill>
              </a:rPr>
              <a:t>PLE (KARDEX)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00B3BF-FA89-4195-8124-227DADDE39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7272" y="1413199"/>
            <a:ext cx="3267075" cy="6286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22E88B-0F66-44E5-AF86-F8E31FC7F9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2984" y="2851940"/>
            <a:ext cx="3295650" cy="9715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8C43EA8-A2CF-4BA8-83C5-04348FD584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7297" y="2851940"/>
            <a:ext cx="3276600" cy="69532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DF081CF-292D-4576-B7FF-068315C4E21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3755" y="1368420"/>
            <a:ext cx="3267075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2725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7CF0B86-A67D-4025-9AD8-174DAD7017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7209" y="414171"/>
            <a:ext cx="2146548" cy="260704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F8415D8-DAA1-48A2-8008-1567CB839F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199" y="927091"/>
            <a:ext cx="8147249" cy="3854991"/>
          </a:xfrm>
          <a:prstGeom prst="rect">
            <a:avLst/>
          </a:prstGeom>
        </p:spPr>
      </p:pic>
      <p:cxnSp>
        <p:nvCxnSpPr>
          <p:cNvPr id="9" name="8 Conector recto"/>
          <p:cNvCxnSpPr/>
          <p:nvPr/>
        </p:nvCxnSpPr>
        <p:spPr>
          <a:xfrm flipV="1">
            <a:off x="734096" y="836432"/>
            <a:ext cx="5697596" cy="22423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5"/>
          <p:cNvSpPr txBox="1"/>
          <p:nvPr/>
        </p:nvSpPr>
        <p:spPr>
          <a:xfrm>
            <a:off x="734096" y="305518"/>
            <a:ext cx="796635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700" b="1" kern="2400" dirty="0">
                <a:solidFill>
                  <a:srgbClr val="C00000"/>
                </a:solidFill>
                <a:cs typeface="Arial Unicode MS"/>
              </a:rPr>
              <a:t>Horas Acumuladas – Áreas del Negocio </a:t>
            </a:r>
            <a:endParaRPr lang="es-PE" sz="2700" b="1" kern="2400" dirty="0">
              <a:solidFill>
                <a:srgbClr val="C00000"/>
              </a:solidFill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EFF84F-B788-4D34-9DFF-54EF71C13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3D5D3-6B76-461D-9EF5-35BBB56097E4}" type="datetime1">
              <a:rPr lang="en-US" smtClean="0"/>
              <a:t>5/24/2018</a:t>
            </a:fld>
            <a:endParaRPr lang="es-PE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93AE4E-2FF4-41AC-812B-CFC15D5D1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/>
              <a:t>Del 21/Abril al 19/Mayo 2018</a:t>
            </a:r>
            <a:endParaRPr lang="es-PE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92BCEA-7375-49EE-B4F9-EF91FCB92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307CA-EFAD-4720-A30B-D428D55454C4}" type="slidenum">
              <a:rPr lang="es-PE" smtClean="0"/>
              <a:pPr/>
              <a:t>11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9566751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kern="2400" dirty="0">
                <a:cs typeface="Arial Unicode MS"/>
              </a:rPr>
              <a:t>SWF SODIMAC – Status del Servicio</a:t>
            </a:r>
            <a:endParaRPr lang="es-P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/>
              <a:t>Del 21/Abril al 19/Mayo 2018</a:t>
            </a:r>
          </a:p>
        </p:txBody>
      </p:sp>
      <p:sp>
        <p:nvSpPr>
          <p:cNvPr id="6" name="Rectangle 5"/>
          <p:cNvSpPr/>
          <p:nvPr/>
        </p:nvSpPr>
        <p:spPr>
          <a:xfrm>
            <a:off x="1187624" y="2427734"/>
            <a:ext cx="3096344" cy="360040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F8CCEC-E069-4994-AD22-FA7DC91F2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E7868-E02A-4B26-A262-4CBD0E6B82CE}" type="datetime1">
              <a:rPr lang="en-US" smtClean="0"/>
              <a:t>5/24/2018</a:t>
            </a:fld>
            <a:endParaRPr lang="es-PE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697AAC7-B206-4301-99C9-E11A4F43F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14476-C94F-4AB0-BDF1-81BCCEFBF1E6}" type="slidenum">
              <a:rPr lang="es-PE" smtClean="0"/>
              <a:t>12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806970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5"/>
          <p:cNvSpPr txBox="1"/>
          <p:nvPr/>
        </p:nvSpPr>
        <p:spPr>
          <a:xfrm>
            <a:off x="734096" y="305518"/>
            <a:ext cx="684041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700" b="1" kern="2400" dirty="0">
                <a:solidFill>
                  <a:srgbClr val="C00000"/>
                </a:solidFill>
                <a:cs typeface="Arial Unicode MS"/>
              </a:rPr>
              <a:t>Foco Principal – Avances en Arquitectura</a:t>
            </a:r>
            <a:endParaRPr lang="es-PE" sz="2700" b="1" kern="2400" dirty="0">
              <a:solidFill>
                <a:srgbClr val="C00000"/>
              </a:solidFill>
            </a:endParaRPr>
          </a:p>
        </p:txBody>
      </p:sp>
      <p:cxnSp>
        <p:nvCxnSpPr>
          <p:cNvPr id="5" name="9 Conector recto"/>
          <p:cNvCxnSpPr/>
          <p:nvPr/>
        </p:nvCxnSpPr>
        <p:spPr>
          <a:xfrm flipV="1">
            <a:off x="734096" y="836432"/>
            <a:ext cx="5697596" cy="22423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2680317"/>
              </p:ext>
            </p:extLst>
          </p:nvPr>
        </p:nvGraphicFramePr>
        <p:xfrm>
          <a:off x="734096" y="1007855"/>
          <a:ext cx="7510314" cy="36538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58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9289">
                <a:tc>
                  <a:txBody>
                    <a:bodyPr/>
                    <a:lstStyle/>
                    <a:p>
                      <a:r>
                        <a:rPr lang="es-PE" sz="1000" dirty="0"/>
                        <a:t>Necesidad</a:t>
                      </a:r>
                      <a:endParaRPr lang="es-PE" sz="1000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PE" sz="1000" dirty="0"/>
                        <a:t>Herramienta</a:t>
                      </a:r>
                      <a:endParaRPr lang="es-P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PE" sz="1000" dirty="0"/>
                        <a:t>Requisitos</a:t>
                      </a:r>
                      <a:endParaRPr lang="es-PE" sz="1000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PE" sz="1000" dirty="0"/>
                        <a:t>Implementación</a:t>
                      </a:r>
                      <a:endParaRPr lang="es-PE" sz="1000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PE" sz="1000" dirty="0"/>
                        <a:t>Status</a:t>
                      </a:r>
                      <a:endParaRPr lang="es-PE" sz="1000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686">
                <a:tc>
                  <a:txBody>
                    <a:bodyPr/>
                    <a:lstStyle/>
                    <a:p>
                      <a:r>
                        <a:rPr lang="es-PE" sz="1000" dirty="0"/>
                        <a:t>Repositorio</a:t>
                      </a:r>
                      <a:r>
                        <a:rPr lang="es-PE" sz="1000" baseline="0" dirty="0"/>
                        <a:t> de documentos y plantillas para Desarrollo de Requerimientos</a:t>
                      </a:r>
                      <a:endParaRPr lang="es-PE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PE" sz="1000" dirty="0"/>
                        <a:t>Google Drive</a:t>
                      </a:r>
                      <a:endParaRPr lang="es-PE" sz="10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000" dirty="0"/>
                        <a:t>Servidor remoto SODIMAC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000" dirty="0"/>
                        <a:t>Octubre 2017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PE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000" dirty="0"/>
                        <a:t>Realizado</a:t>
                      </a:r>
                      <a:endParaRPr lang="es-PE" sz="1000" dirty="0">
                        <a:solidFill>
                          <a:srgbClr val="C00000"/>
                        </a:solidFill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960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000" dirty="0"/>
                        <a:t>Repositorio</a:t>
                      </a:r>
                      <a:r>
                        <a:rPr lang="es-PE" sz="1000" baseline="0" dirty="0"/>
                        <a:t> de archivos y </a:t>
                      </a:r>
                      <a:r>
                        <a:rPr lang="es-PE" sz="1000" baseline="0" dirty="0" err="1"/>
                        <a:t>workflows</a:t>
                      </a:r>
                      <a:r>
                        <a:rPr lang="es-PE" sz="1000" baseline="0" dirty="0"/>
                        <a:t> para monitoreo de desempeño de SWF MDP (Base de Conocimiento)</a:t>
                      </a:r>
                      <a:endParaRPr lang="es-PE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000" dirty="0" err="1"/>
                        <a:t>Sharepoint</a:t>
                      </a:r>
                      <a:endParaRPr lang="es-PE" sz="1000" dirty="0"/>
                    </a:p>
                    <a:p>
                      <a:endParaRPr lang="es-PE" sz="10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000" dirty="0"/>
                        <a:t>Servidor remoto SODIMAC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000" dirty="0"/>
                        <a:t>Diciembre 2017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PE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000" dirty="0"/>
                        <a:t>Realizado</a:t>
                      </a:r>
                      <a:endParaRPr lang="es-PE" sz="1000" dirty="0">
                        <a:solidFill>
                          <a:srgbClr val="C00000"/>
                        </a:solidFill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8098">
                <a:tc>
                  <a:txBody>
                    <a:bodyPr/>
                    <a:lstStyle/>
                    <a:p>
                      <a:r>
                        <a:rPr lang="es-PE" sz="1000" dirty="0"/>
                        <a:t>Controlar las versiones de</a:t>
                      </a:r>
                      <a:r>
                        <a:rPr lang="es-PE" sz="1000" baseline="0" dirty="0"/>
                        <a:t> los proyectos</a:t>
                      </a:r>
                    </a:p>
                    <a:p>
                      <a:r>
                        <a:rPr lang="es-PE" sz="1000" dirty="0"/>
                        <a:t>(incluye Configuración y accesos)</a:t>
                      </a:r>
                      <a:endParaRPr lang="es-PE" sz="10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PE" sz="1000" dirty="0" err="1"/>
                        <a:t>Team</a:t>
                      </a:r>
                      <a:r>
                        <a:rPr lang="es-PE" sz="1000" dirty="0"/>
                        <a:t> </a:t>
                      </a:r>
                      <a:r>
                        <a:rPr lang="es-PE" sz="1000" dirty="0" err="1"/>
                        <a:t>Foundation</a:t>
                      </a:r>
                      <a:r>
                        <a:rPr lang="es-PE" sz="1000" dirty="0"/>
                        <a:t> Server </a:t>
                      </a:r>
                      <a:endParaRPr lang="es-PE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000" dirty="0"/>
                        <a:t>Servidor remoto SODIMAC</a:t>
                      </a:r>
                      <a:endParaRPr lang="es-PE" sz="10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PE" sz="1000" dirty="0"/>
                        <a:t>Noviembre 2017</a:t>
                      </a:r>
                      <a:endParaRPr lang="es-PE" sz="10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000" dirty="0"/>
                        <a:t>Realizado</a:t>
                      </a:r>
                      <a:endParaRPr lang="es-PE" sz="1000" dirty="0">
                        <a:solidFill>
                          <a:srgbClr val="C00000"/>
                        </a:solidFill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629712232"/>
                  </a:ext>
                </a:extLst>
              </a:tr>
              <a:tr h="29515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000" dirty="0"/>
                        <a:t>Revisión y ejecución de plan de acción en aplicativo SODPLE</a:t>
                      </a:r>
                      <a:endParaRPr lang="es-PE" sz="10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000" dirty="0"/>
                        <a:t>IIS / SQL Server</a:t>
                      </a:r>
                      <a:endParaRPr lang="es-PE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000" dirty="0"/>
                        <a:t>Servidor remoto SODIMAC</a:t>
                      </a:r>
                      <a:endParaRPr lang="es-PE" sz="10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000" dirty="0"/>
                        <a:t>Noviembre 2017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PE" sz="10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000" dirty="0"/>
                        <a:t>Realizado</a:t>
                      </a:r>
                      <a:endParaRPr lang="es-PE" sz="1000" dirty="0">
                        <a:solidFill>
                          <a:srgbClr val="C00000"/>
                        </a:solidFill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707683533"/>
                  </a:ext>
                </a:extLst>
              </a:tr>
              <a:tr h="4724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000" dirty="0"/>
                        <a:t>Documentación y diseño de esquemas de los sistemas (aplicaciones y servicios web) con la infraestructura asociada</a:t>
                      </a:r>
                      <a:endParaRPr lang="es-PE" sz="10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000" dirty="0"/>
                        <a:t>Ms Visio</a:t>
                      </a:r>
                      <a:endParaRPr lang="es-PE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PE" sz="10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000" dirty="0"/>
                        <a:t>Diciembre 2017/ Enero 2018</a:t>
                      </a:r>
                      <a:endParaRPr lang="es-PE" sz="10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000" dirty="0"/>
                        <a:t>Realizado</a:t>
                      </a:r>
                      <a:endParaRPr lang="es-PE" sz="1000" dirty="0">
                        <a:solidFill>
                          <a:srgbClr val="C00000"/>
                        </a:solidFill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069081706"/>
                  </a:ext>
                </a:extLst>
              </a:tr>
              <a:tr h="3980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000" kern="1200" dirty="0"/>
                        <a:t>Seguimiento de avance de requerimientos (equipos de Desarrollo)</a:t>
                      </a:r>
                      <a:endParaRPr lang="es-PE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000" kern="1200" dirty="0" err="1"/>
                        <a:t>Team</a:t>
                      </a:r>
                      <a:r>
                        <a:rPr lang="es-PE" sz="1000" kern="1200" dirty="0"/>
                        <a:t> </a:t>
                      </a:r>
                      <a:r>
                        <a:rPr lang="es-PE" sz="1000" kern="1200" dirty="0" err="1"/>
                        <a:t>Foundation</a:t>
                      </a:r>
                      <a:r>
                        <a:rPr lang="es-PE" sz="1000" kern="1200" dirty="0"/>
                        <a:t> Server </a:t>
                      </a:r>
                      <a:endParaRPr lang="es-PE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000" kern="1200" dirty="0"/>
                        <a:t>Servidor remoto SODIMAC</a:t>
                      </a:r>
                      <a:endParaRPr lang="es-PE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000" kern="1200" dirty="0"/>
                        <a:t>Marzo 2018</a:t>
                      </a:r>
                      <a:endParaRPr lang="es-PE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000" dirty="0"/>
                        <a:t>Realizado</a:t>
                      </a:r>
                      <a:endParaRPr lang="es-PE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283987787"/>
                  </a:ext>
                </a:extLst>
              </a:tr>
              <a:tr h="3980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000" kern="1200" dirty="0"/>
                        <a:t>Estándares en el desarrollo de Software/Base de datos</a:t>
                      </a:r>
                      <a:endParaRPr lang="es-PE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000" kern="1200" dirty="0"/>
                        <a:t>Visual Studio </a:t>
                      </a:r>
                      <a:r>
                        <a:rPr lang="es-419" sz="1000" kern="1200" dirty="0" err="1"/>
                        <a:t>.Net</a:t>
                      </a:r>
                      <a:r>
                        <a:rPr lang="es-419" sz="1000" kern="1200" dirty="0"/>
                        <a:t> / SQL Server </a:t>
                      </a:r>
                      <a:endParaRPr lang="es-PE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es-PE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000" kern="1200" dirty="0"/>
                        <a:t>Marzo 2018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PE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000" dirty="0"/>
                        <a:t>Realizado</a:t>
                      </a:r>
                      <a:endParaRPr lang="es-PE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32130360"/>
                  </a:ext>
                </a:extLst>
              </a:tr>
              <a:tr h="3980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000" kern="1200" dirty="0"/>
                        <a:t>Calidad en el </a:t>
                      </a:r>
                      <a:r>
                        <a:rPr lang="es-419" sz="1000" kern="1200"/>
                        <a:t>desarrollo de </a:t>
                      </a:r>
                      <a:r>
                        <a:rPr lang="es-419" sz="1000" kern="1200" dirty="0"/>
                        <a:t>Software/Base de datos</a:t>
                      </a:r>
                      <a:endParaRPr lang="es-PE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000" kern="1200" dirty="0"/>
                        <a:t>Visual Studio </a:t>
                      </a:r>
                      <a:r>
                        <a:rPr lang="es-419" sz="1000" kern="1200" dirty="0" err="1"/>
                        <a:t>.Net</a:t>
                      </a:r>
                      <a:r>
                        <a:rPr lang="es-419" sz="1000" kern="1200" dirty="0"/>
                        <a:t> / SQL Server / TFS</a:t>
                      </a:r>
                      <a:endParaRPr lang="es-PE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Servidor TFS / Nuevo servidor UAT</a:t>
                      </a:r>
                      <a:endParaRPr lang="es-PE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000" kern="1200" dirty="0"/>
                        <a:t>Abril/Mayo 2018</a:t>
                      </a:r>
                      <a:endParaRPr lang="es-PE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000" kern="1200" dirty="0"/>
                        <a:t>En progreso</a:t>
                      </a:r>
                      <a:endParaRPr lang="es-PE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4725224"/>
                  </a:ext>
                </a:extLst>
              </a:tr>
            </a:tbl>
          </a:graphicData>
        </a:graphic>
      </p:graphicFrame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936493-61EB-42C3-A65B-9A13700AF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CFE65-0F97-415F-A1A7-2A0745F326AA}" type="datetime1">
              <a:rPr lang="en-US" smtClean="0"/>
              <a:t>5/24/2018</a:t>
            </a:fld>
            <a:endParaRPr lang="es-P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4A9A8A-DB28-4261-881D-B5E58F35D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/>
              <a:t>Del 21/Abril al 19/Mayo 2018</a:t>
            </a:r>
            <a:endParaRPr lang="es-P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569231-A449-4CF8-9272-43BBF3964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307CA-EFAD-4720-A30B-D428D55454C4}" type="slidenum">
              <a:rPr lang="es-PE" smtClean="0"/>
              <a:pPr/>
              <a:t>13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108339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B7A69B-0D6D-4852-A20B-EAEBD4833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2C2F7-B197-44FE-801A-C78552A20111}" type="datetime1">
              <a:rPr lang="en-US" smtClean="0"/>
              <a:t>5/24/2018</a:t>
            </a:fld>
            <a:endParaRPr lang="es-P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392893-EA23-4F93-A0E6-F80FA2C96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/>
              <a:t>Del 21/Abril al 19/Mayo 2018</a:t>
            </a:r>
            <a:endParaRPr lang="es-P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D53652-CD9E-45DB-A926-BB388E676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14476-C94F-4AB0-BDF1-81BCCEFBF1E6}" type="slidenum">
              <a:rPr lang="es-PE" smtClean="0"/>
              <a:t>14</a:t>
            </a:fld>
            <a:endParaRPr lang="es-PE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D5DAF3F-E838-4B52-98A7-BA78849AF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kern="2400" dirty="0">
                <a:cs typeface="Arial Unicode MS"/>
              </a:rPr>
              <a:t>Foco Principal – Capacitaciones del Equipo SWF</a:t>
            </a:r>
            <a:endParaRPr lang="en-US" dirty="0"/>
          </a:p>
        </p:txBody>
      </p:sp>
      <p:sp>
        <p:nvSpPr>
          <p:cNvPr id="205" name="Rectangle 94">
            <a:extLst>
              <a:ext uri="{FF2B5EF4-FFF2-40B4-BE49-F238E27FC236}">
                <a16:creationId xmlns:a16="http://schemas.microsoft.com/office/drawing/2014/main" id="{4AFAAE30-3E0E-47D5-94DF-00AB15594C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8144" y="2715766"/>
            <a:ext cx="188913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Wingdings" panose="05000000000000000000" pitchFamily="2" charset="2"/>
              </a:rPr>
              <a:t>ü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8" name="Rectangle 163">
            <a:extLst>
              <a:ext uri="{FF2B5EF4-FFF2-40B4-BE49-F238E27FC236}">
                <a16:creationId xmlns:a16="http://schemas.microsoft.com/office/drawing/2014/main" id="{C20A888B-B3AD-4B68-857E-A96002E033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5461" y="2933700"/>
            <a:ext cx="715963" cy="15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DICIEMBRE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209" name="3 Marcador de contenido">
            <a:extLst>
              <a:ext uri="{FF2B5EF4-FFF2-40B4-BE49-F238E27FC236}">
                <a16:creationId xmlns:a16="http://schemas.microsoft.com/office/drawing/2014/main" id="{C3B969FA-50AB-467B-B302-C28EC058E75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5381126"/>
              </p:ext>
            </p:extLst>
          </p:nvPr>
        </p:nvGraphicFramePr>
        <p:xfrm>
          <a:off x="2450091" y="1186225"/>
          <a:ext cx="4103109" cy="34528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960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70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1909">
                <a:tc>
                  <a:txBody>
                    <a:bodyPr/>
                    <a:lstStyle/>
                    <a:p>
                      <a:r>
                        <a:rPr lang="es-PE" sz="1050" dirty="0">
                          <a:solidFill>
                            <a:schemeClr val="bg1"/>
                          </a:solidFill>
                        </a:rPr>
                        <a:t>Capacitaciones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PE" sz="1050" b="1" dirty="0">
                          <a:solidFill>
                            <a:schemeClr val="bg1"/>
                          </a:solidFill>
                        </a:rPr>
                        <a:t>Trimestre / Año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82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050" dirty="0">
                          <a:solidFill>
                            <a:schemeClr val="tx1"/>
                          </a:solidFill>
                        </a:rPr>
                        <a:t>ARQUITECTURA DE SOLUCIONES (Interno – AB)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s-PE" sz="1050" b="1" dirty="0">
                          <a:solidFill>
                            <a:schemeClr val="tx1"/>
                          </a:solidFill>
                        </a:rPr>
                        <a:t>Marzo 2018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684165519"/>
                  </a:ext>
                </a:extLst>
              </a:tr>
              <a:tr h="3167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050" dirty="0">
                          <a:solidFill>
                            <a:schemeClr val="tx1"/>
                          </a:solidFill>
                        </a:rPr>
                        <a:t>Estándares de Desarrollo de SW/BD (Interno – AB)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s-PE" sz="1050" b="1" dirty="0">
                          <a:solidFill>
                            <a:schemeClr val="tx1"/>
                          </a:solidFill>
                        </a:rPr>
                        <a:t>Marzo 2018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55230506"/>
                  </a:ext>
                </a:extLst>
              </a:tr>
              <a:tr h="34556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050" dirty="0">
                          <a:solidFill>
                            <a:schemeClr val="tx1"/>
                          </a:solidFill>
                        </a:rPr>
                        <a:t>Calidad en el Desarrollo de SW/BD (Interno – AB)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s-PE" sz="1050" b="1" dirty="0">
                          <a:solidFill>
                            <a:schemeClr val="tx1"/>
                          </a:solidFill>
                        </a:rPr>
                        <a:t>Abril 2018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329017281"/>
                  </a:ext>
                </a:extLst>
              </a:tr>
              <a:tr h="27381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0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Team</a:t>
                      </a:r>
                      <a:r>
                        <a:rPr lang="es-PE" sz="1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s-PE" sz="10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building</a:t>
                      </a:r>
                      <a:r>
                        <a:rPr lang="es-PE" sz="1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(taller de habilidades blandas)</a:t>
                      </a:r>
                      <a:endParaRPr lang="es-PE" sz="1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0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Q1 2018</a:t>
                      </a:r>
                      <a:endParaRPr lang="es-PE" sz="1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65015963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0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Sql</a:t>
                      </a:r>
                      <a:r>
                        <a:rPr lang="es-PE" sz="1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server </a:t>
                      </a:r>
                      <a:r>
                        <a:rPr lang="es-PE" sz="10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integration</a:t>
                      </a:r>
                      <a:r>
                        <a:rPr lang="es-PE" sz="1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s-PE" sz="10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service</a:t>
                      </a:r>
                      <a:r>
                        <a:rPr lang="es-PE" sz="1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2016</a:t>
                      </a:r>
                      <a:endParaRPr lang="es-PE" sz="1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0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Q2 2018</a:t>
                      </a:r>
                      <a:endParaRPr lang="es-PE" sz="1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29828793"/>
                  </a:ext>
                </a:extLst>
              </a:tr>
              <a:tr h="27960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0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Reporting</a:t>
                      </a:r>
                      <a:r>
                        <a:rPr lang="es-PE" sz="1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s-PE" sz="10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service</a:t>
                      </a:r>
                      <a:r>
                        <a:rPr lang="es-PE" sz="1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avanzado 2016   </a:t>
                      </a:r>
                      <a:endParaRPr lang="es-PE" sz="1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0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Q3 2018</a:t>
                      </a:r>
                      <a:endParaRPr lang="es-PE" sz="1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83323055"/>
                  </a:ext>
                </a:extLst>
              </a:tr>
              <a:tr h="20970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0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Tunning</a:t>
                      </a:r>
                      <a:r>
                        <a:rPr lang="es-PE" sz="1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sentencias </a:t>
                      </a:r>
                      <a:r>
                        <a:rPr lang="es-PE" sz="10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sql</a:t>
                      </a:r>
                      <a:r>
                        <a:rPr lang="es-PE" sz="1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2016              </a:t>
                      </a:r>
                      <a:endParaRPr lang="es-PE" sz="1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0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Q4 2018</a:t>
                      </a:r>
                      <a:endParaRPr lang="es-PE" sz="1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44940740"/>
                  </a:ext>
                </a:extLst>
              </a:tr>
              <a:tr h="27960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Azure fundamentos avanzado        </a:t>
                      </a:r>
                      <a:endParaRPr lang="es-PE" sz="1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0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Q1 2019</a:t>
                      </a:r>
                      <a:endParaRPr lang="es-PE" sz="1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89533380"/>
                  </a:ext>
                </a:extLst>
              </a:tr>
              <a:tr h="27960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Desarrollo de aplicaciones móviles</a:t>
                      </a:r>
                      <a:endParaRPr lang="es-PE" sz="1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0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Q2 2019</a:t>
                      </a:r>
                      <a:endParaRPr lang="es-PE" sz="1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41915435"/>
                  </a:ext>
                </a:extLst>
              </a:tr>
              <a:tr h="27960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Desarrollo </a:t>
                      </a:r>
                      <a:r>
                        <a:rPr lang="es-PE" sz="10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Sharepoint</a:t>
                      </a:r>
                      <a:r>
                        <a:rPr lang="es-PE" sz="1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                 </a:t>
                      </a:r>
                      <a:endParaRPr lang="es-PE" sz="1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0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Q3 2019</a:t>
                      </a:r>
                      <a:endParaRPr lang="es-PE" sz="1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8865441"/>
                  </a:ext>
                </a:extLst>
              </a:tr>
              <a:tr h="37916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Arquitectura de soluciones              </a:t>
                      </a:r>
                      <a:endParaRPr lang="es-PE" sz="1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0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Q4 2019</a:t>
                      </a:r>
                      <a:endParaRPr lang="es-PE" sz="1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408822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9588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kern="2400" dirty="0">
                <a:cs typeface="Arial Unicode MS"/>
              </a:rPr>
              <a:t>SWF SODIMAC – Status del Servicio</a:t>
            </a:r>
            <a:endParaRPr lang="es-P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/>
              <a:t>Del 21/Abril al 19/Mayo 2018</a:t>
            </a:r>
          </a:p>
        </p:txBody>
      </p:sp>
      <p:sp>
        <p:nvSpPr>
          <p:cNvPr id="6" name="Rectangle 5"/>
          <p:cNvSpPr/>
          <p:nvPr/>
        </p:nvSpPr>
        <p:spPr>
          <a:xfrm>
            <a:off x="1187624" y="2859782"/>
            <a:ext cx="3096344" cy="360040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4CD2A6-5524-453E-8352-1AE043546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F64EB-370B-4254-ACA2-A7FEE6ABC361}" type="datetime1">
              <a:rPr lang="en-US" smtClean="0"/>
              <a:t>5/24/2018</a:t>
            </a:fld>
            <a:endParaRPr lang="es-PE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37D5905-6C82-466B-8376-B8F8E7826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14476-C94F-4AB0-BDF1-81BCCEFBF1E6}" type="slidenum">
              <a:rPr lang="es-PE" smtClean="0"/>
              <a:t>15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202049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a 4"/>
          <p:cNvGraphicFramePr/>
          <p:nvPr>
            <p:extLst>
              <p:ext uri="{D42A27DB-BD31-4B8C-83A1-F6EECF244321}">
                <p14:modId xmlns:p14="http://schemas.microsoft.com/office/powerpoint/2010/main" val="2758376243"/>
              </p:ext>
            </p:extLst>
          </p:nvPr>
        </p:nvGraphicFramePr>
        <p:xfrm>
          <a:off x="1197969" y="1146499"/>
          <a:ext cx="7190455" cy="36306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9" name="8 Conector recto"/>
          <p:cNvCxnSpPr>
            <a:cxnSpLocks/>
          </p:cNvCxnSpPr>
          <p:nvPr/>
        </p:nvCxnSpPr>
        <p:spPr>
          <a:xfrm flipV="1">
            <a:off x="734096" y="771549"/>
            <a:ext cx="7582321" cy="1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5"/>
          <p:cNvSpPr txBox="1"/>
          <p:nvPr/>
        </p:nvSpPr>
        <p:spPr>
          <a:xfrm>
            <a:off x="734096" y="305518"/>
            <a:ext cx="684041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700" b="1" kern="2400" dirty="0">
                <a:solidFill>
                  <a:srgbClr val="C00000"/>
                </a:solidFill>
                <a:cs typeface="Arial Unicode MS"/>
              </a:rPr>
              <a:t>Talento Humano de SWF</a:t>
            </a:r>
            <a:endParaRPr lang="es-PE" sz="2700" b="1" kern="2400" dirty="0">
              <a:solidFill>
                <a:srgbClr val="C00000"/>
              </a:solidFill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2987824" y="4353401"/>
            <a:ext cx="38884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200" b="1" dirty="0"/>
              <a:t>Líder Técnico &amp; Arquitecto .NET: Alejandro Borjas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1259632" y="908592"/>
            <a:ext cx="19900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200" b="1" dirty="0"/>
              <a:t>EQUIPO FUNCIONAL</a:t>
            </a:r>
          </a:p>
        </p:txBody>
      </p:sp>
      <p:sp>
        <p:nvSpPr>
          <p:cNvPr id="10" name="CuadroTexto 9"/>
          <p:cNvSpPr txBox="1"/>
          <p:nvPr/>
        </p:nvSpPr>
        <p:spPr>
          <a:xfrm>
            <a:off x="3779913" y="916640"/>
            <a:ext cx="20634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200" b="1" dirty="0"/>
              <a:t>EQUIPO DESARROLLO</a:t>
            </a:r>
          </a:p>
        </p:txBody>
      </p:sp>
      <p:sp>
        <p:nvSpPr>
          <p:cNvPr id="11" name="CuadroTexto 10"/>
          <p:cNvSpPr txBox="1"/>
          <p:nvPr/>
        </p:nvSpPr>
        <p:spPr>
          <a:xfrm>
            <a:off x="6156177" y="916640"/>
            <a:ext cx="2160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200" b="1" dirty="0"/>
              <a:t>EQUIPO BI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88D403-127A-4764-B00A-E9F68B85F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CC678-33BF-4A87-8826-39E53718B86E}" type="datetime1">
              <a:rPr lang="en-US" smtClean="0"/>
              <a:t>5/24/2018</a:t>
            </a:fld>
            <a:endParaRPr lang="es-P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F99694-62BB-4924-972D-4A6B77B7A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/>
              <a:t>Del 21/Abril al 19/Mayo 2018</a:t>
            </a:r>
            <a:endParaRPr lang="es-P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781A4D-2808-4416-9B06-A44612A29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307CA-EFAD-4720-A30B-D428D55454C4}" type="slidenum">
              <a:rPr lang="es-PE" smtClean="0"/>
              <a:pPr/>
              <a:t>16</a:t>
            </a:fld>
            <a:endParaRPr lang="es-PE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64248C3-69DE-4743-81BE-44409C15E67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6616156" y="1380813"/>
            <a:ext cx="1240281" cy="788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1307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 dirty="0"/>
          </a:p>
        </p:txBody>
      </p:sp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8465" cy="5143500"/>
          </a:xfrm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8119" y="1864218"/>
            <a:ext cx="2061008" cy="807692"/>
          </a:xfrm>
          <a:prstGeom prst="rect">
            <a:avLst/>
          </a:prstGeom>
        </p:spPr>
      </p:pic>
      <p:sp>
        <p:nvSpPr>
          <p:cNvPr id="7" name="6 CuadroTexto"/>
          <p:cNvSpPr txBox="1"/>
          <p:nvPr/>
        </p:nvSpPr>
        <p:spPr>
          <a:xfrm>
            <a:off x="2704564" y="3863662"/>
            <a:ext cx="34676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Av. Las Begonias 2616, Lince Lima-Perú</a:t>
            </a:r>
          </a:p>
          <a:p>
            <a:pPr algn="ctr"/>
            <a:endParaRPr lang="pt-BR" sz="1200" b="1" dirty="0">
              <a:solidFill>
                <a:schemeClr val="bg1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algn="ctr"/>
            <a:r>
              <a:rPr lang="es-PE" sz="1200" b="1" dirty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Teléfonos: (511) 412 0570</a:t>
            </a:r>
          </a:p>
          <a:p>
            <a:pPr algn="ctr"/>
            <a:endParaRPr lang="es-PE" sz="1200" b="1" dirty="0">
              <a:solidFill>
                <a:schemeClr val="bg1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algn="ctr"/>
            <a:r>
              <a:rPr lang="es-PE" sz="1200" b="1" dirty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servicios@mdp.com.pe | www.mdp.com.pe</a:t>
            </a:r>
          </a:p>
        </p:txBody>
      </p:sp>
      <p:sp>
        <p:nvSpPr>
          <p:cNvPr id="8" name="7 CuadroTexto"/>
          <p:cNvSpPr txBox="1"/>
          <p:nvPr/>
        </p:nvSpPr>
        <p:spPr>
          <a:xfrm>
            <a:off x="6714699" y="503263"/>
            <a:ext cx="191590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3000" dirty="0">
                <a:solidFill>
                  <a:schemeClr val="bg1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GRACIAS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0001F8-0B76-4DB4-9D3D-2B5B3D199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FC726-DEEB-48B8-B671-00FF30E5B845}" type="datetime1">
              <a:rPr lang="en-US" smtClean="0"/>
              <a:t>5/24/2018</a:t>
            </a:fld>
            <a:endParaRPr lang="es-P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797BF-895F-4EF0-A56F-D541309BE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/>
              <a:t>Del 21/Abril al 19/Mayo 2018</a:t>
            </a:r>
            <a:endParaRPr lang="es-PE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ACF2AF-2C4E-4FD3-B1C0-F70B1D7F7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307CA-EFAD-4720-A30B-D428D55454C4}" type="slidenum">
              <a:rPr lang="es-PE" smtClean="0"/>
              <a:pPr/>
              <a:t>17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911187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b="1" kern="2400" dirty="0">
                <a:cs typeface="Arial Unicode MS"/>
              </a:rPr>
              <a:t>SWF SODIMAC – Status del Servicio</a:t>
            </a:r>
            <a:endParaRPr lang="es-P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/>
              <a:t>Del 21/Abril al 19/Mayo 2018</a:t>
            </a:r>
            <a:endParaRPr lang="es-PE" dirty="0"/>
          </a:p>
        </p:txBody>
      </p:sp>
      <p:sp>
        <p:nvSpPr>
          <p:cNvPr id="7" name="Rectangle 6"/>
          <p:cNvSpPr/>
          <p:nvPr/>
        </p:nvSpPr>
        <p:spPr>
          <a:xfrm>
            <a:off x="1187624" y="1563638"/>
            <a:ext cx="3096344" cy="360040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C6B5906-6C8C-48E6-9EF7-CE4FD3784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F067D-EBC7-47EC-A64A-893D8807CCF0}" type="datetime1">
              <a:rPr lang="en-US" smtClean="0"/>
              <a:t>5/24/2018</a:t>
            </a:fld>
            <a:endParaRPr lang="es-PE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05896CF-0DD3-4A2E-9F11-7D0D73D58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14476-C94F-4AB0-BDF1-81BCCEFBF1E6}" type="slidenum">
              <a:rPr lang="es-PE" smtClean="0"/>
              <a:t>2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64212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C4D901B-C456-45CF-BFE3-9FB7A21E85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120" y="928851"/>
            <a:ext cx="6628535" cy="3176860"/>
          </a:xfrm>
          <a:prstGeom prst="rect">
            <a:avLst/>
          </a:prstGeom>
        </p:spPr>
      </p:pic>
      <p:cxnSp>
        <p:nvCxnSpPr>
          <p:cNvPr id="9" name="8 Conector recto"/>
          <p:cNvCxnSpPr/>
          <p:nvPr/>
        </p:nvCxnSpPr>
        <p:spPr>
          <a:xfrm flipV="1">
            <a:off x="734096" y="836432"/>
            <a:ext cx="5697596" cy="22423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5"/>
          <p:cNvSpPr txBox="1"/>
          <p:nvPr/>
        </p:nvSpPr>
        <p:spPr>
          <a:xfrm>
            <a:off x="662444" y="305517"/>
            <a:ext cx="829721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700" b="1" kern="2400" dirty="0">
                <a:solidFill>
                  <a:srgbClr val="C00000"/>
                </a:solidFill>
                <a:cs typeface="Arial Unicode MS"/>
              </a:rPr>
              <a:t>Resumen Ejecutivo (1/2)</a:t>
            </a:r>
            <a:endParaRPr lang="es-PE" sz="2700" b="1" kern="2400" dirty="0">
              <a:solidFill>
                <a:srgbClr val="C00000"/>
              </a:solidFill>
            </a:endParaRPr>
          </a:p>
        </p:txBody>
      </p:sp>
      <p:sp>
        <p:nvSpPr>
          <p:cNvPr id="12" name="CuadroTexto 2"/>
          <p:cNvSpPr txBox="1"/>
          <p:nvPr/>
        </p:nvSpPr>
        <p:spPr>
          <a:xfrm>
            <a:off x="971600" y="3950935"/>
            <a:ext cx="69475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200" b="1" dirty="0">
                <a:solidFill>
                  <a:schemeClr val="tx2"/>
                </a:solidFill>
              </a:rPr>
              <a:t>Consumo de horas en SWF SODIMAC</a:t>
            </a:r>
          </a:p>
        </p:txBody>
      </p: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D1D32572-D1D0-40AB-9ADC-ABCDDBC81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76006"/>
            <a:ext cx="2895600" cy="273844"/>
          </a:xfrm>
        </p:spPr>
        <p:txBody>
          <a:bodyPr/>
          <a:lstStyle/>
          <a:p>
            <a:r>
              <a:rPr lang="es-PE"/>
              <a:t>Del 21/Abril al 19/Mayo 2018</a:t>
            </a:r>
          </a:p>
        </p:txBody>
      </p:sp>
      <p:sp>
        <p:nvSpPr>
          <p:cNvPr id="13" name="Date Placeholder 6">
            <a:extLst>
              <a:ext uri="{FF2B5EF4-FFF2-40B4-BE49-F238E27FC236}">
                <a16:creationId xmlns:a16="http://schemas.microsoft.com/office/drawing/2014/main" id="{A923C4A0-A0F0-4749-827B-D7760751C9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4876006"/>
            <a:ext cx="2133600" cy="273844"/>
          </a:xfrm>
        </p:spPr>
        <p:txBody>
          <a:bodyPr/>
          <a:lstStyle/>
          <a:p>
            <a:fld id="{8780E6AC-7945-44E9-971F-C07980E434AE}" type="datetime1">
              <a:rPr lang="en-US" smtClean="0"/>
              <a:t>5/24/2018</a:t>
            </a:fld>
            <a:endParaRPr lang="es-PE"/>
          </a:p>
        </p:txBody>
      </p:sp>
      <p:sp>
        <p:nvSpPr>
          <p:cNvPr id="14" name="Slide Number Placeholder 7">
            <a:extLst>
              <a:ext uri="{FF2B5EF4-FFF2-40B4-BE49-F238E27FC236}">
                <a16:creationId xmlns:a16="http://schemas.microsoft.com/office/drawing/2014/main" id="{9426174E-1B2D-4E79-ACA9-51E456E2D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876006"/>
            <a:ext cx="2133600" cy="273844"/>
          </a:xfrm>
        </p:spPr>
        <p:txBody>
          <a:bodyPr/>
          <a:lstStyle/>
          <a:p>
            <a:fld id="{98414476-C94F-4AB0-BDF1-81BCCEFBF1E6}" type="slidenum">
              <a:rPr lang="es-PE" smtClean="0"/>
              <a:t>3</a:t>
            </a:fld>
            <a:endParaRPr lang="es-PE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4CF6002-485B-4B7C-92CC-0087D6DCFC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1246" y="4195510"/>
            <a:ext cx="2928281" cy="633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716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A465BB1-7A52-4147-B552-97B1377DE4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656" y="990507"/>
            <a:ext cx="7748688" cy="3505504"/>
          </a:xfrm>
          <a:prstGeom prst="rect">
            <a:avLst/>
          </a:prstGeom>
        </p:spPr>
      </p:pic>
      <p:cxnSp>
        <p:nvCxnSpPr>
          <p:cNvPr id="9" name="8 Conector recto"/>
          <p:cNvCxnSpPr/>
          <p:nvPr/>
        </p:nvCxnSpPr>
        <p:spPr>
          <a:xfrm flipV="1">
            <a:off x="734096" y="836432"/>
            <a:ext cx="5697596" cy="22423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5"/>
          <p:cNvSpPr txBox="1"/>
          <p:nvPr/>
        </p:nvSpPr>
        <p:spPr>
          <a:xfrm>
            <a:off x="734096" y="305518"/>
            <a:ext cx="829721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700" b="1" kern="2400" dirty="0">
                <a:solidFill>
                  <a:srgbClr val="C00000"/>
                </a:solidFill>
                <a:cs typeface="Arial Unicode MS"/>
              </a:rPr>
              <a:t>Resumen Ejecutivo (2/2)</a:t>
            </a:r>
            <a:endParaRPr lang="es-PE" sz="2700" b="1" kern="2400" dirty="0">
              <a:solidFill>
                <a:srgbClr val="C00000"/>
              </a:solidFill>
            </a:endParaRPr>
          </a:p>
        </p:txBody>
      </p: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9A617540-53AA-462C-A970-64543AA8C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76006"/>
            <a:ext cx="2895600" cy="273844"/>
          </a:xfrm>
        </p:spPr>
        <p:txBody>
          <a:bodyPr/>
          <a:lstStyle/>
          <a:p>
            <a:r>
              <a:rPr lang="es-PE"/>
              <a:t>Del 21/Abril al 19/Mayo 2018</a:t>
            </a:r>
          </a:p>
        </p:txBody>
      </p:sp>
      <p:sp>
        <p:nvSpPr>
          <p:cNvPr id="11" name="Date Placeholder 6">
            <a:extLst>
              <a:ext uri="{FF2B5EF4-FFF2-40B4-BE49-F238E27FC236}">
                <a16:creationId xmlns:a16="http://schemas.microsoft.com/office/drawing/2014/main" id="{89EF3F79-E0F7-4B42-B484-4698CB8647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4876006"/>
            <a:ext cx="2133600" cy="273844"/>
          </a:xfrm>
        </p:spPr>
        <p:txBody>
          <a:bodyPr/>
          <a:lstStyle/>
          <a:p>
            <a:fld id="{A66C35A0-15F0-42B1-BE4C-9C872F771B6D}" type="datetime1">
              <a:rPr lang="en-US" smtClean="0"/>
              <a:t>5/24/2018</a:t>
            </a:fld>
            <a:endParaRPr lang="es-PE"/>
          </a:p>
        </p:txBody>
      </p:sp>
      <p:sp>
        <p:nvSpPr>
          <p:cNvPr id="12" name="Slide Number Placeholder 7">
            <a:extLst>
              <a:ext uri="{FF2B5EF4-FFF2-40B4-BE49-F238E27FC236}">
                <a16:creationId xmlns:a16="http://schemas.microsoft.com/office/drawing/2014/main" id="{04E25E59-198E-44F3-9203-B50508ABA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876006"/>
            <a:ext cx="2133600" cy="273844"/>
          </a:xfrm>
        </p:spPr>
        <p:txBody>
          <a:bodyPr/>
          <a:lstStyle/>
          <a:p>
            <a:fld id="{98414476-C94F-4AB0-BDF1-81BCCEFBF1E6}" type="slidenum">
              <a:rPr lang="es-PE" smtClean="0"/>
              <a:t>4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02724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kern="2400" dirty="0">
                <a:cs typeface="Arial Unicode MS"/>
              </a:rPr>
              <a:t>SWF SODIMAC – Status del Servicio</a:t>
            </a:r>
            <a:endParaRPr lang="es-P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/>
              <a:t>Del 21/Abril al 19/Mayo 2018</a:t>
            </a:r>
          </a:p>
        </p:txBody>
      </p:sp>
      <p:sp>
        <p:nvSpPr>
          <p:cNvPr id="6" name="Rectangle 5"/>
          <p:cNvSpPr/>
          <p:nvPr/>
        </p:nvSpPr>
        <p:spPr>
          <a:xfrm>
            <a:off x="1187624" y="1995686"/>
            <a:ext cx="3096344" cy="360040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8AA100-4592-4AEC-BD89-534C4B60D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44D2E-8611-443B-8BF1-972931581E7B}" type="datetime1">
              <a:rPr lang="en-US" smtClean="0"/>
              <a:t>5/24/2018</a:t>
            </a:fld>
            <a:endParaRPr lang="es-PE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0C3085D-6236-4AC7-96D8-D2B2C586B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14476-C94F-4AB0-BDF1-81BCCEFBF1E6}" type="slidenum">
              <a:rPr lang="es-PE" smtClean="0"/>
              <a:t>5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64194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73B1983-AD7E-47D1-A57F-614B1AF3B0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731" y="963151"/>
            <a:ext cx="4201934" cy="2328679"/>
          </a:xfrm>
          <a:prstGeom prst="rect">
            <a:avLst/>
          </a:prstGeom>
        </p:spPr>
      </p:pic>
      <p:cxnSp>
        <p:nvCxnSpPr>
          <p:cNvPr id="9" name="8 Conector recto"/>
          <p:cNvCxnSpPr/>
          <p:nvPr/>
        </p:nvCxnSpPr>
        <p:spPr>
          <a:xfrm flipV="1">
            <a:off x="734096" y="836432"/>
            <a:ext cx="5697596" cy="22423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5"/>
          <p:cNvSpPr txBox="1"/>
          <p:nvPr/>
        </p:nvSpPr>
        <p:spPr>
          <a:xfrm>
            <a:off x="734096" y="305518"/>
            <a:ext cx="684041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700" b="1" kern="2400" dirty="0">
                <a:solidFill>
                  <a:srgbClr val="C00000"/>
                </a:solidFill>
                <a:cs typeface="Arial Unicode MS"/>
              </a:rPr>
              <a:t>Estadísticas del Periodo</a:t>
            </a:r>
            <a:endParaRPr lang="es-PE" sz="2700" b="1" kern="2400" dirty="0">
              <a:solidFill>
                <a:srgbClr val="C00000"/>
              </a:solidFill>
            </a:endParaRPr>
          </a:p>
        </p:txBody>
      </p:sp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F422C1AD-F804-4CD4-BD1D-8DEF74C11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76006"/>
            <a:ext cx="2895600" cy="273844"/>
          </a:xfrm>
        </p:spPr>
        <p:txBody>
          <a:bodyPr/>
          <a:lstStyle/>
          <a:p>
            <a:r>
              <a:rPr lang="es-PE"/>
              <a:t>Del 21/Abril al 19/Mayo 2018</a:t>
            </a:r>
          </a:p>
        </p:txBody>
      </p:sp>
      <p:sp>
        <p:nvSpPr>
          <p:cNvPr id="15" name="Date Placeholder 6">
            <a:extLst>
              <a:ext uri="{FF2B5EF4-FFF2-40B4-BE49-F238E27FC236}">
                <a16:creationId xmlns:a16="http://schemas.microsoft.com/office/drawing/2014/main" id="{36FD3666-2716-423F-8935-6326F20152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4876006"/>
            <a:ext cx="2133600" cy="273844"/>
          </a:xfrm>
        </p:spPr>
        <p:txBody>
          <a:bodyPr/>
          <a:lstStyle/>
          <a:p>
            <a:fld id="{AF8BB4BD-FCF7-4AA5-A5D2-B5337FD97129}" type="datetime1">
              <a:rPr lang="en-US" smtClean="0"/>
              <a:t>5/24/2018</a:t>
            </a:fld>
            <a:endParaRPr lang="es-PE"/>
          </a:p>
        </p:txBody>
      </p:sp>
      <p:sp>
        <p:nvSpPr>
          <p:cNvPr id="16" name="Slide Number Placeholder 7">
            <a:extLst>
              <a:ext uri="{FF2B5EF4-FFF2-40B4-BE49-F238E27FC236}">
                <a16:creationId xmlns:a16="http://schemas.microsoft.com/office/drawing/2014/main" id="{7A2455A5-EE4D-4A0E-9AE9-BDAE6CA5D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876006"/>
            <a:ext cx="2133600" cy="273844"/>
          </a:xfrm>
        </p:spPr>
        <p:txBody>
          <a:bodyPr/>
          <a:lstStyle/>
          <a:p>
            <a:fld id="{98414476-C94F-4AB0-BDF1-81BCCEFBF1E6}" type="slidenum">
              <a:rPr lang="es-PE" smtClean="0"/>
              <a:t>6</a:t>
            </a:fld>
            <a:endParaRPr lang="es-PE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9DCC2B2-17EF-44B2-A233-25D9325F2D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5960" y="2313193"/>
            <a:ext cx="4166874" cy="252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613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6D30B23-98D7-42C2-B0C0-E9D6577458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1094" y="908729"/>
            <a:ext cx="6881812" cy="3961918"/>
          </a:xfrm>
          <a:prstGeom prst="rect">
            <a:avLst/>
          </a:prstGeom>
        </p:spPr>
      </p:pic>
      <p:cxnSp>
        <p:nvCxnSpPr>
          <p:cNvPr id="9" name="8 Conector recto"/>
          <p:cNvCxnSpPr/>
          <p:nvPr/>
        </p:nvCxnSpPr>
        <p:spPr>
          <a:xfrm flipV="1">
            <a:off x="734096" y="836432"/>
            <a:ext cx="5697596" cy="22423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5"/>
          <p:cNvSpPr txBox="1"/>
          <p:nvPr/>
        </p:nvSpPr>
        <p:spPr>
          <a:xfrm>
            <a:off x="734096" y="305518"/>
            <a:ext cx="684041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700" b="1" kern="2400" dirty="0">
                <a:solidFill>
                  <a:srgbClr val="C00000"/>
                </a:solidFill>
                <a:cs typeface="Arial Unicode MS"/>
              </a:rPr>
              <a:t>Indicadores de Desempeño (1/2)</a:t>
            </a:r>
            <a:endParaRPr lang="es-PE" sz="2700" b="1" kern="2400" dirty="0">
              <a:solidFill>
                <a:srgbClr val="C00000"/>
              </a:solidFill>
            </a:endParaRP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CB36E0B7-2D1E-41DA-943B-0343F4AC7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76006"/>
            <a:ext cx="2895600" cy="273844"/>
          </a:xfrm>
        </p:spPr>
        <p:txBody>
          <a:bodyPr/>
          <a:lstStyle/>
          <a:p>
            <a:r>
              <a:rPr lang="es-PE"/>
              <a:t>Del 21/Abril al 19/Mayo 2018</a:t>
            </a:r>
          </a:p>
        </p:txBody>
      </p:sp>
      <p:sp>
        <p:nvSpPr>
          <p:cNvPr id="10" name="Date Placeholder 6">
            <a:extLst>
              <a:ext uri="{FF2B5EF4-FFF2-40B4-BE49-F238E27FC236}">
                <a16:creationId xmlns:a16="http://schemas.microsoft.com/office/drawing/2014/main" id="{0AA21351-2EF6-4A32-8E59-18E9BE37B9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4876006"/>
            <a:ext cx="2133600" cy="273844"/>
          </a:xfrm>
        </p:spPr>
        <p:txBody>
          <a:bodyPr/>
          <a:lstStyle/>
          <a:p>
            <a:fld id="{B3604056-F8EE-4985-A123-599F5517B8F5}" type="datetime1">
              <a:rPr lang="en-US" smtClean="0"/>
              <a:t>5/24/2018</a:t>
            </a:fld>
            <a:endParaRPr lang="es-PE"/>
          </a:p>
        </p:txBody>
      </p:sp>
      <p:sp>
        <p:nvSpPr>
          <p:cNvPr id="11" name="Slide Number Placeholder 7">
            <a:extLst>
              <a:ext uri="{FF2B5EF4-FFF2-40B4-BE49-F238E27FC236}">
                <a16:creationId xmlns:a16="http://schemas.microsoft.com/office/drawing/2014/main" id="{CAA1523E-F08D-41BD-B556-885DA4DF5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876006"/>
            <a:ext cx="2133600" cy="273844"/>
          </a:xfrm>
        </p:spPr>
        <p:txBody>
          <a:bodyPr/>
          <a:lstStyle/>
          <a:p>
            <a:fld id="{98414476-C94F-4AB0-BDF1-81BCCEFBF1E6}" type="slidenum">
              <a:rPr lang="es-PE" smtClean="0"/>
              <a:t>7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670999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818266D-7C69-4D83-99FC-7407E759F4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6232" y="908489"/>
            <a:ext cx="6899250" cy="3770459"/>
          </a:xfrm>
          <a:prstGeom prst="rect">
            <a:avLst/>
          </a:prstGeom>
        </p:spPr>
      </p:pic>
      <p:cxnSp>
        <p:nvCxnSpPr>
          <p:cNvPr id="9" name="8 Conector recto"/>
          <p:cNvCxnSpPr/>
          <p:nvPr/>
        </p:nvCxnSpPr>
        <p:spPr>
          <a:xfrm flipV="1">
            <a:off x="734096" y="836432"/>
            <a:ext cx="5697596" cy="22423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5"/>
          <p:cNvSpPr txBox="1"/>
          <p:nvPr/>
        </p:nvSpPr>
        <p:spPr>
          <a:xfrm>
            <a:off x="734096" y="305518"/>
            <a:ext cx="684041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700" b="1" kern="2400" dirty="0">
                <a:solidFill>
                  <a:srgbClr val="C00000"/>
                </a:solidFill>
                <a:cs typeface="Arial Unicode MS"/>
              </a:rPr>
              <a:t>Indicadores de Desempeño (2/2)</a:t>
            </a:r>
            <a:endParaRPr lang="es-PE" sz="2700" b="1" kern="2400" dirty="0">
              <a:solidFill>
                <a:srgbClr val="C00000"/>
              </a:solidFill>
            </a:endParaRP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A4778C3F-BED0-43EF-A0E9-89DD8E938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76006"/>
            <a:ext cx="2895600" cy="273844"/>
          </a:xfrm>
        </p:spPr>
        <p:txBody>
          <a:bodyPr/>
          <a:lstStyle/>
          <a:p>
            <a:r>
              <a:rPr lang="es-PE"/>
              <a:t>Del 21/Abril al 19/Mayo 2018</a:t>
            </a:r>
          </a:p>
        </p:txBody>
      </p:sp>
      <p:sp>
        <p:nvSpPr>
          <p:cNvPr id="10" name="Date Placeholder 6">
            <a:extLst>
              <a:ext uri="{FF2B5EF4-FFF2-40B4-BE49-F238E27FC236}">
                <a16:creationId xmlns:a16="http://schemas.microsoft.com/office/drawing/2014/main" id="{C00D17D4-2DA3-4A94-8D68-BF5A537D4CF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4876006"/>
            <a:ext cx="2133600" cy="273844"/>
          </a:xfrm>
        </p:spPr>
        <p:txBody>
          <a:bodyPr/>
          <a:lstStyle/>
          <a:p>
            <a:fld id="{C1BD02CA-0C02-430C-B81B-7A280A472CB4}" type="datetime1">
              <a:rPr lang="en-US" smtClean="0"/>
              <a:t>5/24/2018</a:t>
            </a:fld>
            <a:endParaRPr lang="es-PE"/>
          </a:p>
        </p:txBody>
      </p:sp>
      <p:sp>
        <p:nvSpPr>
          <p:cNvPr id="11" name="Slide Number Placeholder 7">
            <a:extLst>
              <a:ext uri="{FF2B5EF4-FFF2-40B4-BE49-F238E27FC236}">
                <a16:creationId xmlns:a16="http://schemas.microsoft.com/office/drawing/2014/main" id="{E029FB60-A821-49AA-BCB8-7769B18BB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876006"/>
            <a:ext cx="2133600" cy="273844"/>
          </a:xfrm>
        </p:spPr>
        <p:txBody>
          <a:bodyPr/>
          <a:lstStyle/>
          <a:p>
            <a:fld id="{98414476-C94F-4AB0-BDF1-81BCCEFBF1E6}" type="slidenum">
              <a:rPr lang="es-PE" smtClean="0"/>
              <a:t>8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196501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8 Conector recto"/>
          <p:cNvCxnSpPr/>
          <p:nvPr/>
        </p:nvCxnSpPr>
        <p:spPr>
          <a:xfrm flipV="1">
            <a:off x="734096" y="836432"/>
            <a:ext cx="5697596" cy="22423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5"/>
          <p:cNvSpPr txBox="1"/>
          <p:nvPr/>
        </p:nvSpPr>
        <p:spPr>
          <a:xfrm>
            <a:off x="734096" y="305518"/>
            <a:ext cx="684041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700" b="1" kern="2400" dirty="0">
                <a:solidFill>
                  <a:srgbClr val="C00000"/>
                </a:solidFill>
                <a:cs typeface="Arial Unicode MS"/>
              </a:rPr>
              <a:t>Costos del Periodo - Resumen</a:t>
            </a:r>
            <a:endParaRPr lang="es-PE" sz="2700" b="1" kern="2400" dirty="0">
              <a:solidFill>
                <a:srgbClr val="C00000"/>
              </a:solidFill>
            </a:endParaRPr>
          </a:p>
        </p:txBody>
      </p:sp>
      <p:graphicFrame>
        <p:nvGraphicFramePr>
          <p:cNvPr id="3" name="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0794197"/>
              </p:ext>
            </p:extLst>
          </p:nvPr>
        </p:nvGraphicFramePr>
        <p:xfrm>
          <a:off x="734096" y="987574"/>
          <a:ext cx="7434089" cy="1507902"/>
        </p:xfrm>
        <a:graphic>
          <a:graphicData uri="http://schemas.openxmlformats.org/drawingml/2006/table">
            <a:tbl>
              <a:tblPr firstRow="1" lastRow="1">
                <a:tableStyleId>{5C22544A-7EE6-4342-B048-85BDC9FD1C3A}</a:tableStyleId>
              </a:tblPr>
              <a:tblGrid>
                <a:gridCol w="16776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42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25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144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2144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2144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1922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2591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s-PE" sz="1100" u="none" strike="noStrike" dirty="0">
                          <a:effectLst/>
                        </a:rPr>
                        <a:t>SERVICIO</a:t>
                      </a:r>
                      <a:endParaRPr lang="es-PE" sz="11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s-PE" sz="1100" u="none" strike="noStrike" dirty="0">
                          <a:effectLst/>
                        </a:rPr>
                        <a:t>PRESUPUESTO</a:t>
                      </a:r>
                      <a:endParaRPr lang="es-PE" sz="11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s-PE" sz="1100" u="none" strike="noStrike" dirty="0">
                          <a:effectLst/>
                        </a:rPr>
                        <a:t>EJECUTADO</a:t>
                      </a:r>
                      <a:endParaRPr lang="es-PE" sz="11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s-PE" sz="1100" u="none" strike="noStrike" dirty="0">
                          <a:effectLst/>
                        </a:rPr>
                        <a:t>SALDO</a:t>
                      </a:r>
                      <a:endParaRPr lang="es-PE" sz="11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s-PE" sz="1100" u="none" strike="noStrike">
                          <a:effectLst/>
                        </a:rPr>
                        <a:t>A FACTURAR</a:t>
                      </a:r>
                      <a:endParaRPr lang="es-PE" sz="11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917"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HORAS</a:t>
                      </a:r>
                      <a:endParaRPr lang="es-PE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lnL w="381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MONTO</a:t>
                      </a:r>
                      <a:endParaRPr lang="es-PE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381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u="none" strike="noStrike">
                          <a:solidFill>
                            <a:schemeClr val="bg1"/>
                          </a:solidFill>
                          <a:effectLst/>
                        </a:rPr>
                        <a:t>HORAS</a:t>
                      </a:r>
                      <a:endParaRPr lang="es-PE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lnL w="381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MONTO</a:t>
                      </a:r>
                      <a:endParaRPr lang="es-PE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HORAS</a:t>
                      </a:r>
                      <a:endParaRPr lang="es-PE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MONTO</a:t>
                      </a:r>
                      <a:endParaRPr lang="es-PE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7355">
                <a:tc>
                  <a:txBody>
                    <a:bodyPr/>
                    <a:lstStyle/>
                    <a:p>
                      <a:pPr algn="l" fontAlgn="ctr"/>
                      <a:r>
                        <a:rPr lang="es-PE" sz="1000" b="0" i="0" u="none" strike="noStrike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</a:rPr>
                        <a:t>Línea Base SWF</a:t>
                      </a:r>
                    </a:p>
                  </a:txBody>
                  <a:tcPr marL="0" marR="0" marT="0" marB="0"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PE" sz="1000" b="0" i="0" u="none" strike="noStrike" dirty="0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</a:rPr>
                        <a:t>      1,300 </a:t>
                      </a:r>
                    </a:p>
                  </a:txBody>
                  <a:tcPr marL="0" marR="0" marT="0" marB="0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</a:rPr>
                        <a:t>         62,400 </a:t>
                      </a:r>
                    </a:p>
                  </a:txBody>
                  <a:tcPr marL="0" marR="0" marT="0" marB="0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</a:rPr>
                        <a:t>      1,012.00 </a:t>
                      </a:r>
                    </a:p>
                  </a:txBody>
                  <a:tcPr marL="0" marR="0" marT="0" marB="0"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</a:rPr>
                        <a:t>              -   </a:t>
                      </a:r>
                    </a:p>
                  </a:txBody>
                  <a:tcPr marL="0" marR="0" marT="0" marB="0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</a:rPr>
                        <a:t>     1,012.00 </a:t>
                      </a:r>
                    </a:p>
                  </a:txBody>
                  <a:tcPr marL="0" marR="0" marT="0" marB="0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PE" sz="1000" b="0" i="0" u="none" strike="noStrike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</a:rPr>
                        <a:t>          48,576.00 </a:t>
                      </a:r>
                    </a:p>
                  </a:txBody>
                  <a:tcPr marL="0" marR="0" marT="0" marB="0" anchor="ctr">
                    <a:lnT w="127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5917">
                <a:tc>
                  <a:txBody>
                    <a:bodyPr/>
                    <a:lstStyle/>
                    <a:p>
                      <a:pPr algn="l" fontAlgn="ctr"/>
                      <a:r>
                        <a:rPr lang="es-PE" sz="1000" b="0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Proyecto PLE (Consig/Vtas)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         163.00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              -  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        163.00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PE" sz="1000" b="0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            7,824.00 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05752611"/>
                  </a:ext>
                </a:extLst>
              </a:tr>
              <a:tr h="225917">
                <a:tc>
                  <a:txBody>
                    <a:bodyPr/>
                    <a:lstStyle/>
                    <a:p>
                      <a:pPr algn="l" fontAlgn="ctr"/>
                      <a:r>
                        <a:rPr lang="es-PE" sz="1000" b="0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Proyecto Cartelería Maestro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          78.50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              -  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         78.50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PE" sz="1000" b="0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            3,768.00 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51338194"/>
                  </a:ext>
                </a:extLst>
              </a:tr>
              <a:tr h="225917">
                <a:tc>
                  <a:txBody>
                    <a:bodyPr/>
                    <a:lstStyle/>
                    <a:p>
                      <a:pPr algn="l" fontAlgn="ctr"/>
                      <a:r>
                        <a:rPr lang="es-PE" sz="1000" b="0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Proyecto Sharepoint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            7.00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              -  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           7.00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PE" sz="1000" b="0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               336.00 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30084275"/>
                  </a:ext>
                </a:extLst>
              </a:tr>
              <a:tr h="225917">
                <a:tc>
                  <a:txBody>
                    <a:bodyPr/>
                    <a:lstStyle/>
                    <a:p>
                      <a:pPr algn="l" rtl="0" fontAlgn="ctr"/>
                      <a:r>
                        <a:rPr lang="es-PE" sz="10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Totales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PE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      1,300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PE" sz="10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         62,400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PE" sz="10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      1,260.50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PE" sz="10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PE" sz="10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PE" sz="10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1,260.50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PE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          60,504.00 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4870284"/>
              </p:ext>
            </p:extLst>
          </p:nvPr>
        </p:nvGraphicFramePr>
        <p:xfrm>
          <a:off x="734096" y="2922700"/>
          <a:ext cx="7413619" cy="1089210"/>
        </p:xfrm>
        <a:graphic>
          <a:graphicData uri="http://schemas.openxmlformats.org/drawingml/2006/table">
            <a:tbl>
              <a:tblPr firstRow="1" lastRow="1">
                <a:tableStyleId>{5C22544A-7EE6-4342-B048-85BDC9FD1C3A}</a:tableStyleId>
              </a:tblPr>
              <a:tblGrid>
                <a:gridCol w="16056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6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01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91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918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918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1613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1784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s-PE" sz="1100" u="none" strike="noStrike" dirty="0">
                          <a:effectLst/>
                        </a:rPr>
                        <a:t>SERVICIO</a:t>
                      </a:r>
                      <a:endParaRPr lang="es-PE" sz="11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s-PE" sz="1100" u="none" strike="noStrike" dirty="0">
                          <a:effectLst/>
                        </a:rPr>
                        <a:t>PRESUPUESTO</a:t>
                      </a:r>
                      <a:endParaRPr lang="es-PE" sz="11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s-PE" sz="1100" u="none" strike="noStrike" dirty="0">
                          <a:effectLst/>
                        </a:rPr>
                        <a:t>EJECUTADO</a:t>
                      </a:r>
                      <a:endParaRPr lang="es-PE" sz="11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s-PE" sz="1100" u="none" strike="noStrike" dirty="0">
                          <a:effectLst/>
                        </a:rPr>
                        <a:t>SALDO</a:t>
                      </a:r>
                      <a:endParaRPr lang="es-PE" sz="11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s-PE" sz="1100" u="none" strike="noStrike">
                          <a:effectLst/>
                        </a:rPr>
                        <a:t>A FACTURAR</a:t>
                      </a:r>
                      <a:endParaRPr lang="es-PE" sz="11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842"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HORAS</a:t>
                      </a:r>
                      <a:endParaRPr lang="es-PE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lnL w="381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MONTO</a:t>
                      </a:r>
                      <a:endParaRPr lang="es-PE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381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HORAS</a:t>
                      </a:r>
                      <a:endParaRPr lang="es-PE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lnL w="381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MONTO</a:t>
                      </a:r>
                      <a:endParaRPr lang="es-PE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HORAS</a:t>
                      </a:r>
                      <a:endParaRPr lang="es-PE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MONTO</a:t>
                      </a:r>
                      <a:endParaRPr lang="es-PE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842">
                <a:tc>
                  <a:txBody>
                    <a:bodyPr/>
                    <a:lstStyle/>
                    <a:p>
                      <a:pPr algn="l" fontAlgn="ctr"/>
                      <a:r>
                        <a:rPr lang="es-PE" sz="1000" b="0" i="0" u="none" strike="noStrike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</a:rPr>
                        <a:t>Línea Base SWF</a:t>
                      </a:r>
                    </a:p>
                  </a:txBody>
                  <a:tcPr marL="0" marR="0" marT="0" marB="0"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PE" sz="1000" b="0" i="0" u="none" strike="noStrike" dirty="0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</a:rPr>
                        <a:t>         1,300 </a:t>
                      </a:r>
                    </a:p>
                  </a:txBody>
                  <a:tcPr marL="0" marR="0" marT="0" marB="0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</a:rPr>
                        <a:t>         62,400 </a:t>
                      </a:r>
                    </a:p>
                  </a:txBody>
                  <a:tcPr marL="0" marR="0" marT="0" marB="0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</a:rPr>
                        <a:t>      1,012.00 </a:t>
                      </a:r>
                    </a:p>
                  </a:txBody>
                  <a:tcPr marL="0" marR="0" marT="0" marB="0"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</a:rPr>
                        <a:t>              -   </a:t>
                      </a:r>
                    </a:p>
                  </a:txBody>
                  <a:tcPr marL="0" marR="0" marT="0" marB="0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</a:rPr>
                        <a:t>     1,012.00 </a:t>
                      </a:r>
                    </a:p>
                  </a:txBody>
                  <a:tcPr marL="0" marR="0" marT="0" marB="0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PE" sz="1000" b="0" i="0" u="none" strike="noStrike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</a:rPr>
                        <a:t>          48,576.00 </a:t>
                      </a:r>
                    </a:p>
                  </a:txBody>
                  <a:tcPr marL="0" marR="0" marT="0" marB="0" anchor="ctr">
                    <a:lnT w="127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7842">
                <a:tc>
                  <a:txBody>
                    <a:bodyPr/>
                    <a:lstStyle/>
                    <a:p>
                      <a:pPr algn="l" fontAlgn="ctr"/>
                      <a:r>
                        <a:rPr lang="es-PE" sz="1000" b="0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Línea Variable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                -  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         248.50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              -  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              -  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        248.50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PE" sz="1000" b="0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          11,928.00 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7842">
                <a:tc>
                  <a:txBody>
                    <a:bodyPr/>
                    <a:lstStyle/>
                    <a:p>
                      <a:pPr algn="l" fontAlgn="b"/>
                      <a:endParaRPr lang="es-PE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PE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PE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PE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PE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PE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PE" sz="10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 Totales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PE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          60,504.00 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3AA9D2-BFF0-47F7-9A47-EC3F47C12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9049E-E047-4F45-BD4C-1D25CDBF7BC9}" type="datetime1">
              <a:rPr lang="en-US" smtClean="0"/>
              <a:t>5/24/2018</a:t>
            </a:fld>
            <a:endParaRPr lang="es-PE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2FD15A-C596-4D6D-A6EE-8B3F04F4F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/>
              <a:t>Del 21/Abril al 19/Mayo 2018</a:t>
            </a:r>
            <a:endParaRPr lang="es-PE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B267FC-0D70-461E-B6BD-DD23EF49F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307CA-EFAD-4720-A30B-D428D55454C4}" type="slidenum">
              <a:rPr lang="es-PE" smtClean="0"/>
              <a:pPr/>
              <a:t>9</a:t>
            </a:fld>
            <a:endParaRPr lang="es-PE" dirty="0"/>
          </a:p>
        </p:txBody>
      </p:sp>
      <p:graphicFrame>
        <p:nvGraphicFramePr>
          <p:cNvPr id="10" name="3 Tabla">
            <a:extLst>
              <a:ext uri="{FF2B5EF4-FFF2-40B4-BE49-F238E27FC236}">
                <a16:creationId xmlns:a16="http://schemas.microsoft.com/office/drawing/2014/main" id="{98C2551A-DC97-40D4-8C82-249EB0DF4E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6282433"/>
              </p:ext>
            </p:extLst>
          </p:nvPr>
        </p:nvGraphicFramePr>
        <p:xfrm>
          <a:off x="723068" y="4137026"/>
          <a:ext cx="7413619" cy="653526"/>
        </p:xfrm>
        <a:graphic>
          <a:graphicData uri="http://schemas.openxmlformats.org/drawingml/2006/table">
            <a:tbl>
              <a:tblPr firstRow="1" lastRow="1">
                <a:tableStyleId>{5C22544A-7EE6-4342-B048-85BDC9FD1C3A}</a:tableStyleId>
              </a:tblPr>
              <a:tblGrid>
                <a:gridCol w="12287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06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03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01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91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918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918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1613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1784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s-PE" sz="1100" u="none" strike="noStrike" dirty="0">
                          <a:effectLst/>
                        </a:rPr>
                        <a:t>SERVICIO</a:t>
                      </a:r>
                      <a:endParaRPr lang="es-PE" sz="11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s-PE" sz="1100" u="none" strike="noStrike" dirty="0">
                          <a:effectLst/>
                        </a:rPr>
                        <a:t>PRESUPUESTO</a:t>
                      </a:r>
                      <a:endParaRPr lang="es-PE" sz="11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s-PE" sz="1100" u="none" strike="noStrike" dirty="0">
                          <a:effectLst/>
                        </a:rPr>
                        <a:t>EJECUTADO</a:t>
                      </a:r>
                      <a:endParaRPr lang="es-PE" sz="11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s-PE" sz="1100" u="none" strike="noStrike" dirty="0">
                          <a:effectLst/>
                        </a:rPr>
                        <a:t>SALDO</a:t>
                      </a:r>
                      <a:endParaRPr lang="es-PE" sz="11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s-PE" sz="1100" u="none" strike="noStrike" dirty="0">
                          <a:effectLst/>
                        </a:rPr>
                        <a:t>A FACTURAR</a:t>
                      </a:r>
                      <a:endParaRPr lang="es-PE" sz="11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842"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HORAS</a:t>
                      </a:r>
                      <a:endParaRPr lang="es-PE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lnL w="381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MONTO</a:t>
                      </a:r>
                      <a:endParaRPr lang="es-PE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381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HORAS</a:t>
                      </a:r>
                      <a:endParaRPr lang="es-PE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lnL w="381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MONTO</a:t>
                      </a:r>
                      <a:endParaRPr lang="es-PE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HORAS</a:t>
                      </a:r>
                      <a:endParaRPr lang="es-PE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MONTO</a:t>
                      </a:r>
                      <a:endParaRPr lang="es-PE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842">
                <a:tc>
                  <a:txBody>
                    <a:bodyPr/>
                    <a:lstStyle/>
                    <a:p>
                      <a:pPr algn="l" fontAlgn="ctr"/>
                      <a:r>
                        <a:rPr lang="es-PE" sz="1000" b="0" i="0" u="none" strike="noStrike">
                          <a:solidFill>
                            <a:srgbClr val="ED7D31"/>
                          </a:solidFill>
                          <a:effectLst/>
                          <a:latin typeface="Arial" panose="020B0604020202020204" pitchFamily="34" charset="0"/>
                        </a:rPr>
                        <a:t>Proyecto PLE Kardex</a:t>
                      </a:r>
                    </a:p>
                  </a:txBody>
                  <a:tcPr marL="0" marR="0" marT="0" marB="0" anchor="ctr">
                    <a:lnT w="38100" cmpd="sng">
                      <a:noFill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ED7D31"/>
                          </a:solidFill>
                          <a:effectLst/>
                          <a:latin typeface="Arial" panose="020B0604020202020204" pitchFamily="34" charset="0"/>
                        </a:rPr>
                        <a:t>           1,042 </a:t>
                      </a:r>
                    </a:p>
                  </a:txBody>
                  <a:tcPr marL="0" marR="0" marT="0" marB="0" anchor="ctr">
                    <a:lnT w="12700" cmpd="sng">
                      <a:noFill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 dirty="0">
                          <a:solidFill>
                            <a:srgbClr val="ED7D3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T w="12700" cmpd="sng">
                      <a:noFill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ED7D31"/>
                          </a:solidFill>
                          <a:effectLst/>
                          <a:latin typeface="Arial" panose="020B0604020202020204" pitchFamily="34" charset="0"/>
                        </a:rPr>
                        <a:t>          767.5 </a:t>
                      </a:r>
                    </a:p>
                  </a:txBody>
                  <a:tcPr marL="0" marR="0" marT="0" marB="0" anchor="ctr">
                    <a:lnT w="38100" cmpd="sng">
                      <a:noFill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ED7D31"/>
                          </a:solidFill>
                          <a:effectLst/>
                          <a:latin typeface="Arial" panose="020B0604020202020204" pitchFamily="34" charset="0"/>
                        </a:rPr>
                        <a:t>         274.5 </a:t>
                      </a:r>
                    </a:p>
                  </a:txBody>
                  <a:tcPr marL="0" marR="0" marT="0" marB="0" anchor="ctr">
                    <a:lnT w="12700" cmpd="sng">
                      <a:noFill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ED7D3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T w="12700" cmpd="sng">
                      <a:noFill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ED7D31"/>
                          </a:solidFill>
                          <a:effectLst/>
                          <a:latin typeface="Arial" panose="020B0604020202020204" pitchFamily="34" charset="0"/>
                        </a:rPr>
                        <a:t>         396.0 </a:t>
                      </a:r>
                    </a:p>
                  </a:txBody>
                  <a:tcPr marL="0" marR="0" marT="0" marB="0" anchor="ctr">
                    <a:lnT w="12700" cmpd="sng">
                      <a:noFill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PE" sz="1000" b="0" i="0" u="none" strike="noStrike" dirty="0">
                          <a:solidFill>
                            <a:srgbClr val="ED7D31"/>
                          </a:solidFill>
                          <a:effectLst/>
                          <a:latin typeface="Arial" panose="020B0604020202020204" pitchFamily="34" charset="0"/>
                        </a:rPr>
                        <a:t>                      -   </a:t>
                      </a:r>
                    </a:p>
                  </a:txBody>
                  <a:tcPr marL="0" marR="0" marT="0" marB="0" anchor="ctr">
                    <a:lnT w="12700" cmpd="sng">
                      <a:noFill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33104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816</Words>
  <Application>Microsoft Office PowerPoint</Application>
  <PresentationFormat>On-screen Show (16:9)</PresentationFormat>
  <Paragraphs>269</Paragraphs>
  <Slides>17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8" baseType="lpstr">
      <vt:lpstr>Aharoni</vt:lpstr>
      <vt:lpstr>Arial</vt:lpstr>
      <vt:lpstr>Arial Unicode MS</vt:lpstr>
      <vt:lpstr>Calibri</vt:lpstr>
      <vt:lpstr>Calibri (Body)</vt:lpstr>
      <vt:lpstr>Open Sans</vt:lpstr>
      <vt:lpstr>Tahoma</vt:lpstr>
      <vt:lpstr>Times New Roman</vt:lpstr>
      <vt:lpstr>Verdana</vt:lpstr>
      <vt:lpstr>Wingdings</vt:lpstr>
      <vt:lpstr>Office Theme</vt:lpstr>
      <vt:lpstr>Del 21/abril al 19/mayo 2018</vt:lpstr>
      <vt:lpstr>SWF SODIMAC – Status del Servicio</vt:lpstr>
      <vt:lpstr>PowerPoint Presentation</vt:lpstr>
      <vt:lpstr>PowerPoint Presentation</vt:lpstr>
      <vt:lpstr>SWF SODIMAC – Status del Servicio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SWF SODIMAC – Status del Servicio</vt:lpstr>
      <vt:lpstr>PowerPoint Presentation</vt:lpstr>
      <vt:lpstr>Foco Principal – Capacitaciones del Equipo SWF</vt:lpstr>
      <vt:lpstr>SWF SODIMAC – Status del Servicio</vt:lpstr>
      <vt:lpstr>PowerPoint Presentation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lastModifiedBy/>
  <cp:revision>1</cp:revision>
  <dcterms:created xsi:type="dcterms:W3CDTF">2017-09-29T22:46:13Z</dcterms:created>
  <dcterms:modified xsi:type="dcterms:W3CDTF">2018-05-25T17:07:53Z</dcterms:modified>
</cp:coreProperties>
</file>