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oppi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i8F8zWGrPFE6hxxgjYeRYI/cN7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oppins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customschemas.google.com/relationships/presentationmetadata" Target="metadata"/><Relationship Id="rId16" Type="http://schemas.openxmlformats.org/officeDocument/2006/relationships/font" Target="fonts/Poppi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5" name="Google Shape;25;p10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</p:sp>
        <p:cxnSp>
          <p:nvCxnSpPr>
            <p:cNvPr id="26" name="Google Shape;26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" name="Google Shape;28;p1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29" name="Google Shape;29;p1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0" name="Google Shape;30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BB8108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8108">
                <a:alpha val="49411"/>
              </a:srgbClr>
            </a:solidFill>
            <a:ln>
              <a:noFill/>
            </a:ln>
          </p:spPr>
        </p:sp>
        <p:sp>
          <p:nvSpPr>
            <p:cNvPr id="32" name="Google Shape;32;p1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33" name="Google Shape;33;p1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6E9D">
                <a:alpha val="80000"/>
              </a:srgbClr>
            </a:solidFill>
            <a:ln>
              <a:noFill/>
            </a:ln>
          </p:spPr>
        </p:sp>
        <p:sp>
          <p:nvSpPr>
            <p:cNvPr id="34" name="Google Shape;34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BB8108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10"/>
          <p:cNvSpPr txBox="1"/>
          <p:nvPr>
            <p:ph type="ctrTitle"/>
          </p:nvPr>
        </p:nvSpPr>
        <p:spPr>
          <a:xfrm>
            <a:off x="1507067" y="2404534"/>
            <a:ext cx="7766936" cy="12768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19946" y="420307"/>
            <a:ext cx="2541177" cy="153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képaláírás">
  <p:cSld name="Cím és képaláírá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ézet képaláírással">
  <p:cSld name="Idézet képaláírással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hu-HU" sz="8000" u="none" cap="none" strike="noStrike">
                <a:solidFill>
                  <a:srgbClr val="F9CC6D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hu-HU" sz="8000" u="none" cap="none" strike="noStrike">
                <a:solidFill>
                  <a:srgbClr val="F9CC6D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évkártya">
  <p:cSld name="Névkártya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évkártya idézettel">
  <p:cSld name="Névkártya idézette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hu-HU" sz="8000" u="none" cap="none" strike="noStrike">
                <a:solidFill>
                  <a:srgbClr val="F9CC6D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hu-HU" sz="8000" u="none" cap="none" strike="noStrike">
                <a:solidFill>
                  <a:srgbClr val="F9CC6D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gaz vagy hamis">
  <p:cSld name="Igaz vagy hami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749826" y="267296"/>
            <a:ext cx="8367700" cy="92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 rot="5400000">
            <a:off x="2647305" y="-601436"/>
            <a:ext cx="4580167" cy="8360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77334" y="358094"/>
            <a:ext cx="8596668" cy="91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77334" y="1346662"/>
            <a:ext cx="8596668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3626054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677334" y="1803092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677334" y="36682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677334" y="308973"/>
            <a:ext cx="8325350" cy="813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77334" y="1338350"/>
            <a:ext cx="4074813" cy="470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861369" y="1338350"/>
            <a:ext cx="4074813" cy="470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49826" y="267296"/>
            <a:ext cx="8367700" cy="92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749826" y="1390896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749825" y="1967158"/>
            <a:ext cx="4185623" cy="4074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3" type="body"/>
          </p:nvPr>
        </p:nvSpPr>
        <p:spPr>
          <a:xfrm>
            <a:off x="5088383" y="1390896"/>
            <a:ext cx="402914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14"/>
          <p:cNvSpPr txBox="1"/>
          <p:nvPr>
            <p:ph idx="4" type="body"/>
          </p:nvPr>
        </p:nvSpPr>
        <p:spPr>
          <a:xfrm>
            <a:off x="5088385" y="1967159"/>
            <a:ext cx="4029142" cy="4074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34186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677334" y="609600"/>
            <a:ext cx="8596668" cy="861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10" name="Google Shape;10;p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BB8108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8108">
                <a:alpha val="49411"/>
              </a:srgbClr>
            </a:solidFill>
            <a:ln>
              <a:noFill/>
            </a:ln>
          </p:spPr>
        </p:sp>
        <p:sp>
          <p:nvSpPr>
            <p:cNvPr id="13" name="Google Shape;13;p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14" name="Google Shape;14;p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6E9D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BB8108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9"/>
          <p:cNvSpPr txBox="1"/>
          <p:nvPr>
            <p:ph type="title"/>
          </p:nvPr>
        </p:nvSpPr>
        <p:spPr>
          <a:xfrm>
            <a:off x="749826" y="267296"/>
            <a:ext cx="8367700" cy="92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rgbClr val="6093C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" type="body"/>
          </p:nvPr>
        </p:nvSpPr>
        <p:spPr>
          <a:xfrm>
            <a:off x="757251" y="1288618"/>
            <a:ext cx="8360275" cy="4580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pic>
        <p:nvPicPr>
          <p:cNvPr id="22" name="Google Shape;22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9826" y="5899410"/>
            <a:ext cx="1665816" cy="76883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login.pcf.hu/registra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oraclejunior@pcf.hu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oraclejunior@pcf.hu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ogin.pcf.hu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Oraclejunior@pcf.h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/>
          <p:nvPr>
            <p:ph type="ctrTitle"/>
          </p:nvPr>
        </p:nvSpPr>
        <p:spPr>
          <a:xfrm>
            <a:off x="1507067" y="2404534"/>
            <a:ext cx="7766936" cy="12768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hu-HU"/>
              <a:t>Oracle Junior Program</a:t>
            </a:r>
            <a:endParaRPr/>
          </a:p>
        </p:txBody>
      </p:sp>
      <p:sp>
        <p:nvSpPr>
          <p:cNvPr id="146" name="Google Shape;146;p1"/>
          <p:cNvSpPr txBox="1"/>
          <p:nvPr>
            <p:ph idx="1" type="subTitle"/>
          </p:nvPr>
        </p:nvSpPr>
        <p:spPr>
          <a:xfrm>
            <a:off x="124178" y="4050833"/>
            <a:ext cx="10306755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hu-HU" sz="3600">
                <a:solidFill>
                  <a:srgbClr val="3C4858"/>
                </a:solidFill>
                <a:latin typeface="Poppins"/>
                <a:ea typeface="Poppins"/>
                <a:cs typeface="Poppins"/>
                <a:sym typeface="Poppins"/>
              </a:rPr>
              <a:t>Adatintenzív alkalmazások technológiái EA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3C485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hu-HU">
                <a:solidFill>
                  <a:srgbClr val="3C4858"/>
                </a:solidFill>
                <a:latin typeface="Poppins"/>
                <a:ea typeface="Poppins"/>
                <a:cs typeface="Poppins"/>
                <a:sym typeface="Poppins"/>
              </a:rPr>
              <a:t>2024 tavasz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hu-HU">
                <a:solidFill>
                  <a:srgbClr val="3C4858"/>
                </a:solidFill>
                <a:latin typeface="Poppins"/>
                <a:ea typeface="Poppins"/>
                <a:cs typeface="Poppins"/>
                <a:sym typeface="Poppins"/>
              </a:rPr>
              <a:t>Bevezető előadás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/>
          <p:nvPr>
            <p:ph type="title"/>
          </p:nvPr>
        </p:nvSpPr>
        <p:spPr>
          <a:xfrm>
            <a:off x="677334" y="358094"/>
            <a:ext cx="8596668" cy="91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1800"/>
              <a:buNone/>
            </a:pPr>
            <a:r>
              <a:rPr lang="hu-HU"/>
              <a:t>A kurzusról</a:t>
            </a:r>
            <a:endParaRPr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677334" y="1346662"/>
            <a:ext cx="8596668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Regisztráció a login.pcf.hu oldalon ÉS jelentkezés a kurzusra 2024.03.06-ig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Csütörtökönként 18 órától kezdődnek az előadások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képzés magyar nyelven zajlik, a prezentációk angol nyelven szerepelhetnek!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Az előadásokat rögzítjük , a videók ill. az előadás prezentációi legkésőbb az előadást követő héten kerülnek kiküldésre emailben a </a:t>
            </a:r>
            <a:r>
              <a:rPr lang="hu-HU" u="sng">
                <a:solidFill>
                  <a:schemeClr val="hlink"/>
                </a:solidFill>
                <a:hlinkClick r:id="rId3"/>
              </a:rPr>
              <a:t>login.pcf.hu</a:t>
            </a:r>
            <a:r>
              <a:rPr lang="hu-HU"/>
              <a:t> oldalon regisztrált (és erre a kurzusra jelentkezett) email címre.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Aki felmentést kapott/kérvényezett (ELTE), annak érdemes jeleznie előre, mert a listát a félév során fogjuk megkapni. Akinek óraütközése van és emiatt nem tud jelen lenni, szintén jeleznie kell.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>
              <a:solidFill>
                <a:srgbClr val="3C485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>
            <p:ph type="title"/>
          </p:nvPr>
        </p:nvSpPr>
        <p:spPr>
          <a:xfrm>
            <a:off x="677334" y="358094"/>
            <a:ext cx="8596668" cy="91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1800"/>
              <a:buNone/>
            </a:pPr>
            <a:r>
              <a:rPr lang="hu-HU"/>
              <a:t>A kurzusról</a:t>
            </a:r>
            <a:endParaRPr/>
          </a:p>
        </p:txBody>
      </p:sp>
      <p:sp>
        <p:nvSpPr>
          <p:cNvPr id="158" name="Google Shape;158;p3"/>
          <p:cNvSpPr txBox="1"/>
          <p:nvPr>
            <p:ph idx="1" type="body"/>
          </p:nvPr>
        </p:nvSpPr>
        <p:spPr>
          <a:xfrm>
            <a:off x="677334" y="1346662"/>
            <a:ext cx="8596668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2000"/>
              <a:t>Egyetemi hallgatóként – kredites tárgyként is felvehető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hu-HU" sz="2000">
                <a:solidFill>
                  <a:srgbClr val="3C4858"/>
                </a:solidFill>
                <a:latin typeface="Poppins"/>
                <a:ea typeface="Poppins"/>
                <a:cs typeface="Poppins"/>
                <a:sym typeface="Poppins"/>
              </a:rPr>
              <a:t>ELTE tárgynév: </a:t>
            </a:r>
            <a:r>
              <a:rPr lang="hu-HU" sz="2000">
                <a:solidFill>
                  <a:srgbClr val="3C4858"/>
                </a:solidFill>
                <a:latin typeface="Poppins"/>
                <a:ea typeface="Poppins"/>
                <a:cs typeface="Poppins"/>
                <a:sym typeface="Poppins"/>
              </a:rPr>
              <a:t>Adatintenzív alkalmazások technológiái EA</a:t>
            </a:r>
            <a:br>
              <a:rPr b="1" lang="hu-HU" sz="2000">
                <a:solidFill>
                  <a:srgbClr val="3C4858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lang="hu-HU" sz="2000">
                <a:solidFill>
                  <a:srgbClr val="3C4858"/>
                </a:solidFill>
                <a:latin typeface="Poppins"/>
                <a:ea typeface="Poppins"/>
                <a:cs typeface="Poppins"/>
                <a:sym typeface="Poppins"/>
              </a:rPr>
              <a:t>Kurzuskód: </a:t>
            </a:r>
            <a:r>
              <a:rPr lang="hu-HU" sz="2000">
                <a:solidFill>
                  <a:srgbClr val="3C4858"/>
                </a:solidFill>
                <a:latin typeface="Poppins"/>
                <a:ea typeface="Poppins"/>
                <a:cs typeface="Poppins"/>
                <a:sym typeface="Poppins"/>
              </a:rPr>
              <a:t>IKP-9208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hu-HU" sz="2000">
                <a:solidFill>
                  <a:srgbClr val="3C4858"/>
                </a:solidFill>
                <a:latin typeface="Poppins"/>
                <a:ea typeface="Poppins"/>
                <a:cs typeface="Poppins"/>
                <a:sym typeface="Poppins"/>
              </a:rPr>
              <a:t>Pázmány tárgynév: </a:t>
            </a:r>
            <a:r>
              <a:rPr lang="hu-HU" sz="2000">
                <a:solidFill>
                  <a:srgbClr val="3C4858"/>
                </a:solidFill>
                <a:latin typeface="Poppins"/>
                <a:ea typeface="Poppins"/>
                <a:cs typeface="Poppins"/>
                <a:sym typeface="Poppins"/>
              </a:rPr>
              <a:t>Technologies of Data Intensive Applications </a:t>
            </a:r>
            <a:br>
              <a:rPr lang="hu-HU" sz="2000">
                <a:solidFill>
                  <a:srgbClr val="3C4858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lang="hu-HU" sz="2000">
                <a:solidFill>
                  <a:srgbClr val="3C4858"/>
                </a:solidFill>
                <a:latin typeface="Poppins"/>
                <a:ea typeface="Poppins"/>
                <a:cs typeface="Poppins"/>
                <a:sym typeface="Poppins"/>
              </a:rPr>
              <a:t>Kurzuskód:</a:t>
            </a:r>
            <a:r>
              <a:rPr lang="hu-HU" sz="2000">
                <a:solidFill>
                  <a:srgbClr val="3C4858"/>
                </a:solidFill>
                <a:latin typeface="Poppins"/>
                <a:ea typeface="Poppins"/>
                <a:cs typeface="Poppins"/>
                <a:sym typeface="Poppins"/>
              </a:rPr>
              <a:t> P-ITMAT-0012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2000">
                <a:solidFill>
                  <a:srgbClr val="3C4858"/>
                </a:solidFill>
                <a:latin typeface="Poppins"/>
                <a:ea typeface="Poppins"/>
                <a:cs typeface="Poppins"/>
                <a:sym typeface="Poppins"/>
              </a:rPr>
              <a:t>Külsős résztvevő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2000">
                <a:solidFill>
                  <a:srgbClr val="3C4858"/>
                </a:solidFill>
                <a:latin typeface="Poppins"/>
                <a:ea typeface="Poppins"/>
                <a:cs typeface="Poppins"/>
                <a:sym typeface="Poppins"/>
              </a:rPr>
              <a:t>Felmerülő kérdések: </a:t>
            </a:r>
            <a:r>
              <a:rPr lang="hu-HU" sz="2000" u="sng">
                <a:solidFill>
                  <a:srgbClr val="3C4858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oraclejunior@pcf.hu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title"/>
          </p:nvPr>
        </p:nvSpPr>
        <p:spPr>
          <a:xfrm>
            <a:off x="677334" y="358094"/>
            <a:ext cx="8596668" cy="91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3600"/>
              <a:buFont typeface="Trebuchet MS"/>
              <a:buNone/>
            </a:pPr>
            <a:r>
              <a:rPr lang="hu-HU"/>
              <a:t>Roadmap</a:t>
            </a:r>
            <a:endParaRPr/>
          </a:p>
        </p:txBody>
      </p:sp>
      <p:sp>
        <p:nvSpPr>
          <p:cNvPr id="164" name="Google Shape;164;p4"/>
          <p:cNvSpPr txBox="1"/>
          <p:nvPr>
            <p:ph idx="1" type="body"/>
          </p:nvPr>
        </p:nvSpPr>
        <p:spPr>
          <a:xfrm>
            <a:off x="677334" y="1346662"/>
            <a:ext cx="8596668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Február 15.</a:t>
            </a:r>
            <a:r>
              <a:rPr lang="hu-HU"/>
              <a:t>        Nagyvállalati rendszerek tervezése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Február 22.</a:t>
            </a:r>
            <a:r>
              <a:rPr lang="hu-HU"/>
              <a:t>       Oracle adatbázis fejlesztőknek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Február 29.</a:t>
            </a:r>
            <a:r>
              <a:rPr lang="hu-HU"/>
              <a:t>       Python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Március 7.</a:t>
            </a:r>
            <a:r>
              <a:rPr lang="hu-HU"/>
              <a:t>         IT biztonság fejlesztőknek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Március 14. </a:t>
            </a:r>
            <a:r>
              <a:rPr lang="hu-HU"/>
              <a:t>      Rendszertesztelés nagyvállalati környezetben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Március 21.</a:t>
            </a:r>
            <a:r>
              <a:rPr lang="hu-HU"/>
              <a:t>       Bevezetés a konténerek világába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Március 28.</a:t>
            </a:r>
            <a:r>
              <a:rPr lang="hu-HU"/>
              <a:t>      Tavaszi szünet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Április 4.</a:t>
            </a:r>
            <a:r>
              <a:rPr lang="hu-HU"/>
              <a:t>            Infodesign 101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Április 11.</a:t>
            </a:r>
            <a:r>
              <a:rPr lang="hu-HU"/>
              <a:t>           Agilis módszertanok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Április 18.</a:t>
            </a:r>
            <a:r>
              <a:rPr lang="hu-HU"/>
              <a:t>          Spring keretrendszer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Április 25.</a:t>
            </a:r>
            <a:r>
              <a:rPr lang="hu-HU"/>
              <a:t>         Fejlesztési környezet (Verziókezelés, Jenkins, Gitlab)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Május 2.</a:t>
            </a:r>
            <a:r>
              <a:rPr lang="hu-HU"/>
              <a:t>           JS frontend technológiák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Május 9.</a:t>
            </a:r>
            <a:r>
              <a:rPr lang="hu-HU"/>
              <a:t>           JavaEE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Május 16.</a:t>
            </a:r>
            <a:r>
              <a:rPr lang="hu-HU"/>
              <a:t>          Féléves áttekintés, összefoglalás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677334" y="358094"/>
            <a:ext cx="8596668" cy="91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1800"/>
              <a:buNone/>
            </a:pPr>
            <a:r>
              <a:rPr lang="hu-HU"/>
              <a:t>Követelmények</a:t>
            </a:r>
            <a:endParaRPr/>
          </a:p>
        </p:txBody>
      </p:sp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677334" y="1346662"/>
            <a:ext cx="8596668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Kredites tárgyként / külső résztvevőként is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Jelentkezés a kurzusra , félév végén a vizsgá(k)ra (login.pcf.hu)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Jelenlét – maximum 3 hiányzás megengedett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Hallgatók mindenképpen jelezzék az esetleges óraütközést az </a:t>
            </a:r>
            <a:r>
              <a:rPr lang="hu-HU" u="sng">
                <a:solidFill>
                  <a:schemeClr val="hlink"/>
                </a:solidFill>
                <a:hlinkClick r:id="rId3"/>
              </a:rPr>
              <a:t>oraclejunior@pcf.hu</a:t>
            </a:r>
            <a:r>
              <a:rPr lang="hu-HU"/>
              <a:t> email címen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Vizsga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Online vizsga:  Neptunon kívül a login.pcf.hu oldalon is jelentkezni kell a vizsgára!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>
              <a:solidFill>
                <a:srgbClr val="3C485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677334" y="358094"/>
            <a:ext cx="8596668" cy="91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1800"/>
              <a:buNone/>
            </a:pPr>
            <a:r>
              <a:rPr lang="hu-HU"/>
              <a:t>Vizsga</a:t>
            </a:r>
            <a:endParaRPr/>
          </a:p>
        </p:txBody>
      </p:sp>
      <p:sp>
        <p:nvSpPr>
          <p:cNvPr id="176" name="Google Shape;176;p6"/>
          <p:cNvSpPr txBox="1"/>
          <p:nvPr>
            <p:ph idx="1" type="body"/>
          </p:nvPr>
        </p:nvSpPr>
        <p:spPr>
          <a:xfrm>
            <a:off x="677334" y="1346662"/>
            <a:ext cx="8596668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Online vizsga – feleletválasztós, rossz válasz mínusz pont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vizsgára való jelentkezés 3 nappal vizsga előtt zárul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vizsgákra a </a:t>
            </a:r>
            <a:r>
              <a:rPr lang="hu-HU" u="sng">
                <a:solidFill>
                  <a:schemeClr val="hlink"/>
                </a:solidFill>
                <a:hlinkClick r:id="rId3"/>
              </a:rPr>
              <a:t>login.pcf.hu</a:t>
            </a:r>
            <a:r>
              <a:rPr lang="hu-HU"/>
              <a:t> oldalon kell majd jelentkezni,</a:t>
            </a:r>
            <a:br>
              <a:rPr lang="hu-HU"/>
            </a:br>
            <a:r>
              <a:rPr lang="hu-HU"/>
              <a:t>kredites hallgatóknak a Neptunban is jelentkezni kell!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Lejelentkezés után nem lehet újra jelentkezni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Több vizsgára is lehet jelentkezni, az utolsó eredménye számít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vizsgalink emailben kerül kiküldésre a vizsga előtti napon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Vizsgaidőpontok:</a:t>
            </a:r>
            <a:endParaRPr/>
          </a:p>
          <a:p>
            <a:pPr indent="-320039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Május 30.</a:t>
            </a:r>
            <a:r>
              <a:rPr lang="hu-HU"/>
              <a:t>        1. vizsgaalkalom</a:t>
            </a:r>
            <a:endParaRPr/>
          </a:p>
          <a:p>
            <a:pPr indent="-320039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Június 6.</a:t>
            </a:r>
            <a:r>
              <a:rPr lang="hu-HU"/>
              <a:t>         2. vizsgaalkalom</a:t>
            </a:r>
            <a:endParaRPr/>
          </a:p>
          <a:p>
            <a:pPr indent="-320039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Június 13.</a:t>
            </a:r>
            <a:r>
              <a:rPr lang="hu-HU"/>
              <a:t>        3. vizsgaalkalom</a:t>
            </a:r>
            <a:endParaRPr/>
          </a:p>
          <a:p>
            <a:pPr indent="-320039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Június 20.</a:t>
            </a:r>
            <a:r>
              <a:rPr lang="hu-HU"/>
              <a:t>       Utóvizsga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type="title"/>
          </p:nvPr>
        </p:nvSpPr>
        <p:spPr>
          <a:xfrm>
            <a:off x="677334" y="358094"/>
            <a:ext cx="8596668" cy="91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1800"/>
              <a:buNone/>
            </a:pPr>
            <a:r>
              <a:rPr lang="hu-HU"/>
              <a:t>Oklevél</a:t>
            </a:r>
            <a:endParaRPr/>
          </a:p>
        </p:txBody>
      </p:sp>
      <p:sp>
        <p:nvSpPr>
          <p:cNvPr id="182" name="Google Shape;182;p7"/>
          <p:cNvSpPr txBox="1"/>
          <p:nvPr>
            <p:ph idx="1" type="body"/>
          </p:nvPr>
        </p:nvSpPr>
        <p:spPr>
          <a:xfrm>
            <a:off x="677334" y="1346662"/>
            <a:ext cx="8596668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Sikeres vizsga esetén emailben kerül kiküldésre a digitális oklevél az utolsó vizsga után kb 3 héttel ( augusztus közepe).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Az oklevélen az utolsó elért eredménytől függő értékelés szerepel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Kredites hallgatók a félév végi jegyet az elért eredménytől függően kapják </a:t>
            </a:r>
            <a:endParaRPr/>
          </a:p>
          <a:p>
            <a:pPr indent="0" lvl="0" marL="13716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type="title"/>
          </p:nvPr>
        </p:nvSpPr>
        <p:spPr>
          <a:xfrm>
            <a:off x="677334" y="358094"/>
            <a:ext cx="8596668" cy="91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1800"/>
              <a:buNone/>
            </a:pPr>
            <a:r>
              <a:rPr lang="hu-HU"/>
              <a:t>Kérdés?</a:t>
            </a:r>
            <a:endParaRPr/>
          </a:p>
        </p:txBody>
      </p:sp>
      <p:sp>
        <p:nvSpPr>
          <p:cNvPr id="188" name="Google Shape;188;p8"/>
          <p:cNvSpPr txBox="1"/>
          <p:nvPr>
            <p:ph idx="1" type="body"/>
          </p:nvPr>
        </p:nvSpPr>
        <p:spPr>
          <a:xfrm>
            <a:off x="677334" y="1871269"/>
            <a:ext cx="8596668" cy="3253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716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hu-HU" sz="6600" u="sng">
                <a:solidFill>
                  <a:schemeClr val="hlink"/>
                </a:solidFill>
                <a:hlinkClick r:id="rId3"/>
              </a:rPr>
              <a:t>oraclejunior@pcf.hu</a:t>
            </a:r>
            <a:r>
              <a:rPr lang="hu-HU" sz="6600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menzió">
  <a:themeElements>
    <a:clrScheme name="5. egyéni sém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F4AB11"/>
      </a:accent1>
      <a:accent2>
        <a:srgbClr val="6093C2"/>
      </a:accent2>
      <a:accent3>
        <a:srgbClr val="000000"/>
      </a:accent3>
      <a:accent4>
        <a:srgbClr val="000000"/>
      </a:accent4>
      <a:accent5>
        <a:srgbClr val="42B051"/>
      </a:accent5>
      <a:accent6>
        <a:srgbClr val="96D141"/>
      </a:accent6>
      <a:hlink>
        <a:srgbClr val="F4AB11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