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Work Sans"/>
      <p:regular r:id="rId35"/>
      <p:bold r:id="rId36"/>
      <p:italic r:id="rId37"/>
      <p:boldItalic r:id="rId38"/>
    </p:embeddedFont>
    <p:embeddedFont>
      <p:font typeface="Work Sans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WorkSansLight-bold.fntdata"/><Relationship Id="rId20" Type="http://schemas.openxmlformats.org/officeDocument/2006/relationships/slide" Target="slides/slide16.xml"/><Relationship Id="rId42" Type="http://schemas.openxmlformats.org/officeDocument/2006/relationships/font" Target="fonts/WorkSansLight-boldItalic.fntdata"/><Relationship Id="rId41" Type="http://schemas.openxmlformats.org/officeDocument/2006/relationships/font" Target="fonts/WorkSans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WorkSans-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WorkSans-italic.fntdata"/><Relationship Id="rId14" Type="http://schemas.openxmlformats.org/officeDocument/2006/relationships/slide" Target="slides/slide10.xml"/><Relationship Id="rId36" Type="http://schemas.openxmlformats.org/officeDocument/2006/relationships/font" Target="fonts/WorkSans-bold.fntdata"/><Relationship Id="rId17" Type="http://schemas.openxmlformats.org/officeDocument/2006/relationships/slide" Target="slides/slide13.xml"/><Relationship Id="rId39" Type="http://schemas.openxmlformats.org/officeDocument/2006/relationships/font" Target="fonts/WorkSansLight-regular.fntdata"/><Relationship Id="rId16" Type="http://schemas.openxmlformats.org/officeDocument/2006/relationships/slide" Target="slides/slide12.xml"/><Relationship Id="rId38" Type="http://schemas.openxmlformats.org/officeDocument/2006/relationships/font" Target="fonts/Work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58041302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58041302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de6af1b6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de6af1b6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de6af1b6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de6af1b6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de6af1b6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de6af1b6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de6af1b6d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de6af1b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dfadd67e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dfadd67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GraphQL-es query-k írása viszonylag egyszerű. Egy direkt JSON szerű szintaxissal rendelkeznek. Ami fontos, hogy konvenció szerint az “application/graphql+json” headerrel kell rendelkezzenek. </a:t>
            </a:r>
            <a:endParaRPr/>
          </a:p>
          <a:p>
            <a:pPr indent="0" lvl="0" marL="0" rtl="0" algn="l">
              <a:spcBef>
                <a:spcPts val="0"/>
              </a:spcBef>
              <a:spcAft>
                <a:spcPts val="0"/>
              </a:spcAft>
              <a:buNone/>
            </a:pPr>
            <a:r>
              <a:rPr lang="en"/>
              <a:t>Ezen túl a body-nak a ‘query’ literállal kell kezdődni ezután javascriptes object notation-höz hasonlóan kapcsos zárójel, amibe a query neve, a paraméterezése és a várt mezők nevei kerülnek.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dfadd67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dfadd67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dfadd67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dfadd67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dfadd67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dfadd67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dfadd67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dfadd67e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07c14cd9f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7c14cd9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dfadd67e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dfadd67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dfadd67e1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dfadd67e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már röviden láttuk hogy kell adatot lekérdezni a szervertől. GraphQL-es szervereken az olvasások a gyakoribb operációk, hiszen annak leegyszerüsítésére szolgál a platform.</a:t>
            </a:r>
            <a:endParaRPr/>
          </a:p>
          <a:p>
            <a:pPr indent="0" lvl="0" marL="0" rtl="0" algn="l">
              <a:spcBef>
                <a:spcPts val="0"/>
              </a:spcBef>
              <a:spcAft>
                <a:spcPts val="0"/>
              </a:spcAft>
              <a:buNone/>
            </a:pPr>
            <a:r>
              <a:rPr lang="en"/>
              <a:t>Viszont természetesen kínál számunkra eszközöket a szerveren lévő adatok módosítására is.</a:t>
            </a:r>
            <a:endParaRPr/>
          </a:p>
          <a:p>
            <a:pPr indent="0" lvl="0" marL="0" rtl="0" algn="l">
              <a:spcBef>
                <a:spcPts val="0"/>
              </a:spcBef>
              <a:spcAft>
                <a:spcPts val="0"/>
              </a:spcAft>
              <a:buNone/>
            </a:pPr>
            <a:r>
              <a:rPr lang="en"/>
              <a:t>Ezeket mutációknak nevezi és konvenció miatt külön kezeljük őket a lekérdezésektől, gyakorlatban bármelyik query-t lehetne úgy implementálni, hogy adatváltozást idézzen elő, de ez félrevezető lehet.</a:t>
            </a:r>
            <a:endParaRPr/>
          </a:p>
          <a:p>
            <a:pPr indent="0" lvl="0" marL="0" rtl="0" algn="l">
              <a:spcBef>
                <a:spcPts val="0"/>
              </a:spcBef>
              <a:spcAft>
                <a:spcPts val="0"/>
              </a:spcAft>
              <a:buNone/>
            </a:pPr>
            <a:r>
              <a:rPr lang="en"/>
              <a:t>REST-es vonatkoztatásban ahhoz lehet hasonlítani, hogy egy GET-es végponton veszünk fel új adatot az adatbázisba. </a:t>
            </a:r>
            <a:endParaRPr/>
          </a:p>
          <a:p>
            <a:pPr indent="0" lvl="0" marL="0" rtl="0" algn="l">
              <a:spcBef>
                <a:spcPts val="0"/>
              </a:spcBef>
              <a:spcAft>
                <a:spcPts val="0"/>
              </a:spcAft>
              <a:buNone/>
            </a:pPr>
            <a:r>
              <a:rPr lang="en"/>
              <a:t>GraphQL-en belül mutációnak nevezünk minden olyan operációt ami adatmódosítással jár a szerveroldalon. </a:t>
            </a:r>
            <a:endParaRPr/>
          </a:p>
          <a:p>
            <a:pPr indent="0" lvl="0" marL="0" rtl="0" algn="l">
              <a:spcBef>
                <a:spcPts val="0"/>
              </a:spcBef>
              <a:spcAft>
                <a:spcPts val="0"/>
              </a:spcAft>
              <a:buNone/>
            </a:pPr>
            <a:r>
              <a:rPr lang="en"/>
              <a:t>Tehát ismét REST-es vonatkozásban, minden például PUT, POST vagy DELETE végpontot GraphQL-ben egy mutációként implementálunk.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dfadd67e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dfadd67e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dfadd67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dfadd67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fedc548f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fedc548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dfadd67e1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dfadd67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dfadd67e1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dfadd67e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Korábbi példákban már láttuk, hogy miként jelenik meg listás adat amennyiben lekérjük egy adott lekérdezésben.</a:t>
            </a:r>
            <a:endParaRPr/>
          </a:p>
          <a:p>
            <a:pPr indent="0" lvl="0" marL="0" rtl="0" algn="l">
              <a:spcBef>
                <a:spcPts val="0"/>
              </a:spcBef>
              <a:spcAft>
                <a:spcPts val="0"/>
              </a:spcAft>
              <a:buNone/>
            </a:pPr>
            <a:r>
              <a:rPr lang="en"/>
              <a:t>Viszont előfordulhat, hogy ezt lapozható formában kell vissza adnunk a kliens felé.</a:t>
            </a:r>
            <a:endParaRPr/>
          </a:p>
          <a:p>
            <a:pPr indent="0" lvl="0" marL="0" rtl="0" algn="l">
              <a:spcBef>
                <a:spcPts val="0"/>
              </a:spcBef>
              <a:spcAft>
                <a:spcPts val="0"/>
              </a:spcAft>
              <a:buNone/>
            </a:pPr>
            <a:r>
              <a:rPr lang="en"/>
              <a:t>A GraphQL erre egy általuk ‘slicing’ néven kínált funkcionalitást kínál.</a:t>
            </a:r>
            <a:endParaRPr/>
          </a:p>
          <a:p>
            <a:pPr indent="0" lvl="0" marL="0" rtl="0" algn="l">
              <a:spcBef>
                <a:spcPts val="0"/>
              </a:spcBef>
              <a:spcAft>
                <a:spcPts val="0"/>
              </a:spcAft>
              <a:buNone/>
            </a:pPr>
            <a:r>
              <a:rPr lang="en"/>
              <a:t>GraphQL oldalról ez nagyvonalakban azt jelenti, hogy a request mezőjénél adhatunk meg extra paramétereket. Ezeket az adatok begyűjtésénél ki tudkuk olvasni és fel tudjuk használni. Feltéve ha felvettük őket a sémába.</a:t>
            </a:r>
            <a:endParaRPr/>
          </a:p>
          <a:p>
            <a:pPr indent="0" lvl="0" marL="0" rtl="0" algn="l">
              <a:spcBef>
                <a:spcPts val="0"/>
              </a:spcBef>
              <a:spcAft>
                <a:spcPts val="0"/>
              </a:spcAft>
              <a:buNone/>
            </a:pPr>
            <a:r>
              <a:rPr lang="en"/>
              <a:t>Gyakorlatban erre úgy kell gondolni, hogy ilyenkor a query válaszának ezt a mezőjét mint egy másik bele ágyazott query-t írunk meg. Ilyenkor a backend implementációt is a mi feladatunk elkészíteni.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dfadd67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dfadd67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dfadd67e1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dfadd67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dfadd67e1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dfadd67e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Caching szinten nem a sima request-response cache-elésről szeretnék beszélni, hiszen ezen is halk a GraphQL, teljes mértékig a fejlesztőkre bízza hogy honnan gyűjtjük be az adatokat és kötjük be a GraphQL Engine-be.</a:t>
            </a:r>
            <a:endParaRPr/>
          </a:p>
          <a:p>
            <a:pPr indent="0" lvl="0" marL="0" rtl="0" algn="l">
              <a:spcBef>
                <a:spcPts val="0"/>
              </a:spcBef>
              <a:spcAft>
                <a:spcPts val="0"/>
              </a:spcAft>
              <a:buNone/>
            </a:pPr>
            <a:r>
              <a:rPr lang="en"/>
              <a:t>Itt egy másfajta cache-ről fogunk beszélni, ami azt hivatott kiküszöbölni, hogy a minden requestnél lefuttatott, költséges validálást és felolvasást tudjuk mellőzni. A Java-s GraphQL engine Preparsed Document-eket készít a kapott futtatási inputból. Ezekre kínál egy funkcionális interfészt amiben lehetőségünk van ezt a dokumentumot cache-elni és megegyező input esetében visszaadni az algoritmus futtatása nélkül.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572abc19b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572abc19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GraphQL alapvetően egy query nyelv API-kra.</a:t>
            </a:r>
            <a:endParaRPr/>
          </a:p>
          <a:p>
            <a:pPr indent="0" lvl="0" marL="0" rtl="0" algn="l">
              <a:spcBef>
                <a:spcPts val="0"/>
              </a:spcBef>
              <a:spcAft>
                <a:spcPts val="0"/>
              </a:spcAft>
              <a:buNone/>
            </a:pPr>
            <a:r>
              <a:rPr lang="en"/>
              <a:t>A fejlesztő definiálja az </a:t>
            </a:r>
            <a:r>
              <a:rPr lang="en"/>
              <a:t>adat struktúráját</a:t>
            </a:r>
            <a:r>
              <a:rPr lang="en"/>
              <a:t> egy sémában, amire aztán egy kliens be tud kérdezni a GraphQL által kiajánlott végponton. </a:t>
            </a:r>
            <a:endParaRPr/>
          </a:p>
          <a:p>
            <a:pPr indent="0" lvl="0" marL="0" rtl="0" algn="l">
              <a:spcBef>
                <a:spcPts val="0"/>
              </a:spcBef>
              <a:spcAft>
                <a:spcPts val="0"/>
              </a:spcAft>
              <a:buNone/>
            </a:pPr>
            <a:r>
              <a:rPr lang="en"/>
              <a:t>A GraphQL-re mint a REST alternatívájára gondolnak, de természetesen semmi nem gátolja hogy egymás mellett használjuk a kettőt.</a:t>
            </a:r>
            <a:endParaRPr/>
          </a:p>
          <a:p>
            <a:pPr indent="0" lvl="0" marL="0" rtl="0" algn="l">
              <a:spcBef>
                <a:spcPts val="0"/>
              </a:spcBef>
              <a:spcAft>
                <a:spcPts val="0"/>
              </a:spcAft>
              <a:buNone/>
            </a:pPr>
            <a:r>
              <a:rPr lang="en"/>
              <a:t>Ebből következően például nincsen neki semmilyen dependenciája vagy megkövetelése arra nézően, hogy honnan érkezik az adat amivel dolgozik.</a:t>
            </a:r>
            <a:endParaRPr/>
          </a:p>
          <a:p>
            <a:pPr indent="0" lvl="0" marL="0" rtl="0" algn="l">
              <a:spcBef>
                <a:spcPts val="0"/>
              </a:spcBef>
              <a:spcAft>
                <a:spcPts val="0"/>
              </a:spcAft>
              <a:buNone/>
            </a:pPr>
            <a:r>
              <a:rPr lang="en"/>
              <a:t>Ez mint RESTnél a fejlesztő dolga begyűjteni a kapott request alapján.</a:t>
            </a:r>
            <a:endParaRPr/>
          </a:p>
          <a:p>
            <a:pPr indent="0" lvl="0" marL="0" rtl="0" algn="l">
              <a:spcBef>
                <a:spcPts val="0"/>
              </a:spcBef>
              <a:spcAft>
                <a:spcPts val="0"/>
              </a:spcAft>
              <a:buNone/>
            </a:pPr>
            <a:r>
              <a:rPr lang="en"/>
              <a:t>A GraphQL a válaszok konzisztens összeállításával foglalkozik.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e6af1b6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e6af1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GraphQL-t eredetileg belső felhasználásra fejlesztették a Facebooknál 2012 környékén.</a:t>
            </a:r>
            <a:endParaRPr/>
          </a:p>
          <a:p>
            <a:pPr indent="0" lvl="0" marL="0" rtl="0" algn="l">
              <a:spcBef>
                <a:spcPts val="0"/>
              </a:spcBef>
              <a:spcAft>
                <a:spcPts val="0"/>
              </a:spcAft>
              <a:buNone/>
            </a:pPr>
            <a:r>
              <a:rPr lang="en"/>
              <a:t>Később, 2015-ben nyilvánosan is kiadták, még a Facebook alatt.</a:t>
            </a:r>
            <a:endParaRPr/>
          </a:p>
          <a:p>
            <a:pPr indent="0" lvl="0" marL="0" rtl="0" algn="l">
              <a:spcBef>
                <a:spcPts val="0"/>
              </a:spcBef>
              <a:spcAft>
                <a:spcPts val="0"/>
              </a:spcAft>
              <a:buNone/>
            </a:pPr>
            <a:r>
              <a:rPr lang="en"/>
              <a:t>2018-ban pedig átkerült az akkor frissen alapuló GraphQL Foundation-höz, ezt a Linux Foundation alapította erre a célra.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de6af1b6d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de6af1b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Sok implementációja van. Különböző csomagok, különböző szemlélettel valósítják meg a szabványt.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de6af1b6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de6af1b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de6af1b6d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de6af1b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Talán a legfontosabb konvenció az amit a GraphQL a végpontjaira tesz, vagyis a végpontjára. Ugyanis GraphQL-ben egy darab végpontunk van, ezen keresztül fogadunk minden GraphQL-es requestet, innen egy közös feldolgozóba kerül be ami aztán visszadja a választ.</a:t>
            </a:r>
            <a:endParaRPr/>
          </a:p>
          <a:p>
            <a:pPr indent="0" lvl="0" marL="0" rtl="0" algn="l">
              <a:spcBef>
                <a:spcPts val="0"/>
              </a:spcBef>
              <a:spcAft>
                <a:spcPts val="0"/>
              </a:spcAft>
              <a:buNone/>
            </a:pPr>
            <a:r>
              <a:rPr lang="en"/>
              <a:t>Maga a request egy json-hoz nagyon hasonló struktúra. Ennek megfelelően és konvenció szerint is a graphql-es végpontnak “application/graphql+json” content type-ú requesteket kell fogadni és ugyanilyen content típussal válaszolni.</a:t>
            </a:r>
            <a:endParaRPr/>
          </a:p>
          <a:p>
            <a:pPr indent="0" lvl="0" marL="0" rtl="0" algn="l">
              <a:spcBef>
                <a:spcPts val="0"/>
              </a:spcBef>
              <a:spcAft>
                <a:spcPts val="0"/>
              </a:spcAft>
              <a:buNone/>
            </a:pPr>
            <a:r>
              <a:rPr lang="en"/>
              <a:t>A válasz már egy teljesen standard JSON lesz, amiben a requestben specifikált mezők kerülnek visszaadásra.</a:t>
            </a:r>
            <a:endParaRPr/>
          </a:p>
          <a:p>
            <a:pPr indent="0" lvl="0" marL="0" rtl="0" algn="l">
              <a:spcBef>
                <a:spcPts val="0"/>
              </a:spcBef>
              <a:spcAft>
                <a:spcPts val="0"/>
              </a:spcAft>
              <a:buNone/>
            </a:pPr>
            <a:r>
              <a:rPr lang="en"/>
              <a:t>A request-response párokkal ellentétben maga a séma amiből képződnek teljesen statikus ennek egészét ismeri futási időben a GraphQL engine, ez alapján képez le minden választ. Ezt legtöbbször egy külön fájlban találjuk a szerveren .graphqls vagy .gqls kiterjesztéssel. </a:t>
            </a:r>
            <a:endParaRPr/>
          </a:p>
          <a:p>
            <a:pPr indent="0" lvl="0" marL="0" rtl="0" algn="l">
              <a:spcBef>
                <a:spcPts val="0"/>
              </a:spcBef>
              <a:spcAft>
                <a:spcPts val="0"/>
              </a:spcAft>
              <a:buNone/>
            </a:pPr>
            <a:r>
              <a:rPr lang="en"/>
              <a:t>Fontos megjegyezni, hogy a GraphQL direkt igyekszik nem beleszólni, konvencionálni olyan aspektusait a programnak amihez már direktben nincs köze a GraphQL-nek, például a lapozhatóság megoldása (változzon e az oldalak értéke visszaadott mezők függvényében), vagy a cache (cache-eljük az engine outputját, vagy az engine-en belül a datafetcherek szintjén?).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de6af1b6d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de6af1b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GraphQL sémákat az SDL nyelvvel írjuk le, ezt mint korábban említettem általában egy külön fájlban tároljuk. </a:t>
            </a:r>
            <a:endParaRPr/>
          </a:p>
          <a:p>
            <a:pPr indent="0" lvl="0" marL="0" rtl="0" algn="l">
              <a:spcBef>
                <a:spcPts val="0"/>
              </a:spcBef>
              <a:spcAft>
                <a:spcPts val="0"/>
              </a:spcAft>
              <a:buNone/>
            </a:pPr>
            <a:r>
              <a:rPr lang="en"/>
              <a:t>Ebben írjuk le a teljes sémát amit használni fogunk. Erre alapból kapunk 2 komplex típust, az objektum típust, objektumot a type kulcsszóval tudunk létrehozni, amit a neve követ, ez konvenció szerint nagybetűvel kezdődik. </a:t>
            </a:r>
            <a:endParaRPr/>
          </a:p>
          <a:p>
            <a:pPr indent="0" lvl="0" marL="0" rtl="0" algn="l">
              <a:spcBef>
                <a:spcPts val="0"/>
              </a:spcBef>
              <a:spcAft>
                <a:spcPts val="0"/>
              </a:spcAft>
              <a:buNone/>
            </a:pPr>
            <a:r>
              <a:rPr lang="en"/>
              <a:t>A mezőit kapcsos zárójelek közé vesszük fel név: típus párokban. </a:t>
            </a:r>
            <a:endParaRPr/>
          </a:p>
          <a:p>
            <a:pPr indent="0" lvl="0" marL="0" rtl="0" algn="l">
              <a:spcBef>
                <a:spcPts val="0"/>
              </a:spcBef>
              <a:spcAft>
                <a:spcPts val="0"/>
              </a:spcAft>
              <a:buNone/>
            </a:pPr>
            <a:r>
              <a:rPr lang="en"/>
              <a:t>Kapunk 5 skalár típust is, amennyiben ezeken kívül szeretnénk más típust használni azt külön kell beregisztrálnunk. </a:t>
            </a:r>
            <a:endParaRPr/>
          </a:p>
          <a:p>
            <a:pPr indent="0" lvl="0" marL="0" rtl="0" algn="l">
              <a:spcBef>
                <a:spcPts val="0"/>
              </a:spcBef>
              <a:spcAft>
                <a:spcPts val="0"/>
              </a:spcAft>
              <a:buNone/>
            </a:pPr>
            <a:r>
              <a:rPr lang="en"/>
              <a:t>A séma fájlban elég a nevét felvenni, ilyenkor backend oldalon kell definiálni az új skalárunknak egy szerializálót és egy deszerializálót, aki már írt ilyet JSON-höz vagy XML-hez annak ez nem lesz újdonság.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sor címe 2">
  <p:cSld name="TITLE_3">
    <p:spTree>
      <p:nvGrpSpPr>
        <p:cNvPr id="10" name="Shape 10"/>
        <p:cNvGrpSpPr/>
        <p:nvPr/>
      </p:nvGrpSpPr>
      <p:grpSpPr>
        <a:xfrm>
          <a:off x="0" y="0"/>
          <a:ext cx="0" cy="0"/>
          <a:chOff x="0" y="0"/>
          <a:chExt cx="0" cy="0"/>
        </a:xfrm>
      </p:grpSpPr>
      <p:sp>
        <p:nvSpPr>
          <p:cNvPr id="11" name="Google Shape;11;p2"/>
          <p:cNvSpPr/>
          <p:nvPr/>
        </p:nvSpPr>
        <p:spPr>
          <a:xfrm>
            <a:off x="191775" y="3140925"/>
            <a:ext cx="6908851" cy="1807416"/>
          </a:xfrm>
          <a:custGeom>
            <a:rect b="b" l="l" r="r" t="t"/>
            <a:pathLst>
              <a:path extrusionOk="0" h="71390" w="276603">
                <a:moveTo>
                  <a:pt x="126711" y="0"/>
                </a:moveTo>
                <a:lnTo>
                  <a:pt x="0" y="0"/>
                </a:lnTo>
                <a:lnTo>
                  <a:pt x="0" y="71390"/>
                </a:lnTo>
                <a:lnTo>
                  <a:pt x="276603" y="71390"/>
                </a:lnTo>
                <a:close/>
              </a:path>
            </a:pathLst>
          </a:custGeom>
          <a:solidFill>
            <a:srgbClr val="666666"/>
          </a:solidFill>
          <a:ln>
            <a:noFill/>
          </a:ln>
        </p:spPr>
      </p:sp>
      <p:sp>
        <p:nvSpPr>
          <p:cNvPr id="12" name="Google Shape;12;p2"/>
          <p:cNvSpPr/>
          <p:nvPr/>
        </p:nvSpPr>
        <p:spPr>
          <a:xfrm>
            <a:off x="25"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txBox="1"/>
          <p:nvPr>
            <p:ph type="ctrTitle"/>
          </p:nvPr>
        </p:nvSpPr>
        <p:spPr>
          <a:xfrm>
            <a:off x="1048725" y="707475"/>
            <a:ext cx="6878100" cy="193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 két oszlop" type="twoColTx">
  <p:cSld name="TITLE_AND_TWO_COLUMNS">
    <p:spTree>
      <p:nvGrpSpPr>
        <p:cNvPr id="60" name="Shape 60"/>
        <p:cNvGrpSpPr/>
        <p:nvPr/>
      </p:nvGrpSpPr>
      <p:grpSpPr>
        <a:xfrm>
          <a:off x="0" y="0"/>
          <a:ext cx="0" cy="0"/>
          <a:chOff x="0" y="0"/>
          <a:chExt cx="0" cy="0"/>
        </a:xfrm>
      </p:grpSpPr>
      <p:sp>
        <p:nvSpPr>
          <p:cNvPr id="61" name="Google Shape;61;p11"/>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idx="1" type="body"/>
          </p:nvPr>
        </p:nvSpPr>
        <p:spPr>
          <a:xfrm>
            <a:off x="387200" y="1169150"/>
            <a:ext cx="4042800" cy="3456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63" name="Google Shape;63;p11"/>
          <p:cNvSpPr txBox="1"/>
          <p:nvPr>
            <p:ph idx="2" type="body"/>
          </p:nvPr>
        </p:nvSpPr>
        <p:spPr>
          <a:xfrm>
            <a:off x="4568148" y="1169150"/>
            <a:ext cx="4042800" cy="3456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64" name="Google Shape;64;p11"/>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5" name="Google Shape;65;p11"/>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 3 oszlop">
  <p:cSld name="TITLE_AND_TWO_COLUMNS_1">
    <p:spTree>
      <p:nvGrpSpPr>
        <p:cNvPr id="66" name="Shape 66"/>
        <p:cNvGrpSpPr/>
        <p:nvPr/>
      </p:nvGrpSpPr>
      <p:grpSpPr>
        <a:xfrm>
          <a:off x="0" y="0"/>
          <a:ext cx="0" cy="0"/>
          <a:chOff x="0" y="0"/>
          <a:chExt cx="0" cy="0"/>
        </a:xfrm>
      </p:grpSpPr>
      <p:sp>
        <p:nvSpPr>
          <p:cNvPr id="67" name="Google Shape;67;p12"/>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idx="1" type="body"/>
          </p:nvPr>
        </p:nvSpPr>
        <p:spPr>
          <a:xfrm>
            <a:off x="387202" y="1227775"/>
            <a:ext cx="26553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9" name="Google Shape;69;p12"/>
          <p:cNvSpPr txBox="1"/>
          <p:nvPr>
            <p:ph idx="2" type="body"/>
          </p:nvPr>
        </p:nvSpPr>
        <p:spPr>
          <a:xfrm>
            <a:off x="3178547" y="1227775"/>
            <a:ext cx="26553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0" name="Google Shape;70;p12"/>
          <p:cNvSpPr txBox="1"/>
          <p:nvPr>
            <p:ph idx="3" type="body"/>
          </p:nvPr>
        </p:nvSpPr>
        <p:spPr>
          <a:xfrm>
            <a:off x="5969893" y="1227775"/>
            <a:ext cx="26553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1" name="Google Shape;71;p12"/>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2" name="Google Shape;72;p12"/>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ak cím" type="titleOnly">
  <p:cSld name="TITLE_ONLY">
    <p:spTree>
      <p:nvGrpSpPr>
        <p:cNvPr id="73" name="Shape 73"/>
        <p:cNvGrpSpPr/>
        <p:nvPr/>
      </p:nvGrpSpPr>
      <p:grpSpPr>
        <a:xfrm>
          <a:off x="0" y="0"/>
          <a:ext cx="0" cy="0"/>
          <a:chOff x="0" y="0"/>
          <a:chExt cx="0" cy="0"/>
        </a:xfrm>
      </p:grpSpPr>
      <p:sp>
        <p:nvSpPr>
          <p:cNvPr id="74" name="Google Shape;74;p13"/>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6" name="Google Shape;76;p13"/>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ép felirattal">
  <p:cSld name="CAPTION_ONLY">
    <p:spTree>
      <p:nvGrpSpPr>
        <p:cNvPr id="77" name="Shape 77"/>
        <p:cNvGrpSpPr/>
        <p:nvPr/>
      </p:nvGrpSpPr>
      <p:grpSpPr>
        <a:xfrm>
          <a:off x="0" y="0"/>
          <a:ext cx="0" cy="0"/>
          <a:chOff x="0" y="0"/>
          <a:chExt cx="0" cy="0"/>
        </a:xfrm>
      </p:grpSpPr>
      <p:sp>
        <p:nvSpPr>
          <p:cNvPr id="78" name="Google Shape;78;p14"/>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idx="1" type="body"/>
          </p:nvPr>
        </p:nvSpPr>
        <p:spPr>
          <a:xfrm>
            <a:off x="840425" y="3949100"/>
            <a:ext cx="74631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Font typeface="Work Sans"/>
              <a:buNone/>
              <a:defRPr b="1" sz="1800">
                <a:latin typeface="Work Sans"/>
                <a:ea typeface="Work Sans"/>
                <a:cs typeface="Work Sans"/>
                <a:sym typeface="Work Sans"/>
              </a:defRPr>
            </a:lvl1pPr>
          </a:lstStyle>
          <a:p/>
        </p:txBody>
      </p:sp>
      <p:sp>
        <p:nvSpPr>
          <p:cNvPr id="80" name="Google Shape;80;p14"/>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res" type="blank">
  <p:cSld name="BLANK">
    <p:spTree>
      <p:nvGrpSpPr>
        <p:cNvPr id="81" name="Shape 81"/>
        <p:cNvGrpSpPr/>
        <p:nvPr/>
      </p:nvGrpSpPr>
      <p:grpSpPr>
        <a:xfrm>
          <a:off x="0" y="0"/>
          <a:ext cx="0" cy="0"/>
          <a:chOff x="0" y="0"/>
          <a:chExt cx="0" cy="0"/>
        </a:xfrm>
      </p:grpSpPr>
      <p:sp>
        <p:nvSpPr>
          <p:cNvPr id="82" name="Google Shape;82;p15"/>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átteres">
  <p:cSld name="BLANK_2">
    <p:spTree>
      <p:nvGrpSpPr>
        <p:cNvPr id="84" name="Shape 84"/>
        <p:cNvGrpSpPr/>
        <p:nvPr/>
      </p:nvGrpSpPr>
      <p:grpSpPr>
        <a:xfrm>
          <a:off x="0" y="0"/>
          <a:ext cx="0" cy="0"/>
          <a:chOff x="0" y="0"/>
          <a:chExt cx="0" cy="0"/>
        </a:xfrm>
      </p:grpSpPr>
      <p:sp>
        <p:nvSpPr>
          <p:cNvPr id="85" name="Google Shape;85;p16"/>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pic>
        <p:nvPicPr>
          <p:cNvPr id="87" name="Google Shape;87;p16"/>
          <p:cNvPicPr preferRelativeResize="0"/>
          <p:nvPr/>
        </p:nvPicPr>
        <p:blipFill rotWithShape="1">
          <a:blip r:embed="rId2">
            <a:alphaModFix amt="22000"/>
          </a:blip>
          <a:srcRect b="36652" l="22554" r="21199" t="0"/>
          <a:stretch/>
        </p:blipFill>
        <p:spPr>
          <a:xfrm>
            <a:off x="1395600" y="866250"/>
            <a:ext cx="6236951" cy="35362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res kifordítva">
  <p:cSld name="BLANK_1">
    <p:bg>
      <p:bgPr>
        <a:solidFill>
          <a:srgbClr val="231F20"/>
        </a:solidFill>
      </p:bgPr>
    </p:bg>
    <p:spTree>
      <p:nvGrpSpPr>
        <p:cNvPr id="88" name="Shape 88"/>
        <p:cNvGrpSpPr/>
        <p:nvPr/>
      </p:nvGrpSpPr>
      <p:grpSpPr>
        <a:xfrm>
          <a:off x="0" y="0"/>
          <a:ext cx="0" cy="0"/>
          <a:chOff x="0" y="0"/>
          <a:chExt cx="0" cy="0"/>
        </a:xfrm>
      </p:grpSpPr>
      <p:sp>
        <p:nvSpPr>
          <p:cNvPr id="89" name="Google Shape;89;p17"/>
          <p:cNvSpPr/>
          <p:nvPr/>
        </p:nvSpPr>
        <p:spPr>
          <a:xfrm>
            <a:off x="0" y="0"/>
            <a:ext cx="9144000" cy="5143500"/>
          </a:xfrm>
          <a:prstGeom prst="frame">
            <a:avLst>
              <a:gd fmla="val 412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lvl1pPr lvl="0">
              <a:buNone/>
              <a:defRPr>
                <a:solidFill>
                  <a:srgbClr val="1E1E1E"/>
                </a:solidFill>
              </a:defRPr>
            </a:lvl1pPr>
            <a:lvl2pPr lvl="1">
              <a:buNone/>
              <a:defRPr>
                <a:solidFill>
                  <a:srgbClr val="1E1E1E"/>
                </a:solidFill>
              </a:defRPr>
            </a:lvl2pPr>
            <a:lvl3pPr lvl="2">
              <a:buNone/>
              <a:defRPr>
                <a:solidFill>
                  <a:srgbClr val="1E1E1E"/>
                </a:solidFill>
              </a:defRPr>
            </a:lvl3pPr>
            <a:lvl4pPr lvl="3">
              <a:buNone/>
              <a:defRPr>
                <a:solidFill>
                  <a:srgbClr val="1E1E1E"/>
                </a:solidFill>
              </a:defRPr>
            </a:lvl4pPr>
            <a:lvl5pPr lvl="4">
              <a:buNone/>
              <a:defRPr>
                <a:solidFill>
                  <a:srgbClr val="1E1E1E"/>
                </a:solidFill>
              </a:defRPr>
            </a:lvl5pPr>
            <a:lvl6pPr lvl="5">
              <a:buNone/>
              <a:defRPr>
                <a:solidFill>
                  <a:srgbClr val="1E1E1E"/>
                </a:solidFill>
              </a:defRPr>
            </a:lvl6pPr>
            <a:lvl7pPr lvl="6">
              <a:buNone/>
              <a:defRPr>
                <a:solidFill>
                  <a:srgbClr val="1E1E1E"/>
                </a:solidFill>
              </a:defRPr>
            </a:lvl7pPr>
            <a:lvl8pPr lvl="7">
              <a:buNone/>
              <a:defRPr>
                <a:solidFill>
                  <a:srgbClr val="1E1E1E"/>
                </a:solidFill>
              </a:defRPr>
            </a:lvl8pPr>
            <a:lvl9pPr lvl="8">
              <a:buNone/>
              <a:defRPr>
                <a:solidFill>
                  <a:srgbClr val="1E1E1E"/>
                </a:solidFill>
              </a:defRPr>
            </a:lvl9pPr>
          </a:lstStyle>
          <a:p>
            <a:pPr indent="0" lvl="0" marL="0" rtl="0" algn="ctr">
              <a:spcBef>
                <a:spcPts val="0"/>
              </a:spcBef>
              <a:spcAft>
                <a:spcPts val="0"/>
              </a:spcAft>
              <a:buNone/>
            </a:pPr>
            <a:fld id="{00000000-1234-1234-1234-123412341234}" type="slidenum">
              <a:rPr lang="en"/>
              <a:t>‹#›</a:t>
            </a:fld>
            <a:endParaRPr/>
          </a:p>
        </p:txBody>
      </p:sp>
      <p:pic>
        <p:nvPicPr>
          <p:cNvPr id="91" name="Google Shape;91;p17"/>
          <p:cNvPicPr preferRelativeResize="0"/>
          <p:nvPr/>
        </p:nvPicPr>
        <p:blipFill>
          <a:blip r:embed="rId2">
            <a:alphaModFix/>
          </a:blip>
          <a:stretch>
            <a:fillRect/>
          </a:stretch>
        </p:blipFill>
        <p:spPr>
          <a:xfrm>
            <a:off x="7591425" y="4227475"/>
            <a:ext cx="1219200" cy="613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éloldalas">
  <p:cSld name="BLANK_1_2">
    <p:bg>
      <p:bgPr>
        <a:solidFill>
          <a:srgbClr val="231F20"/>
        </a:solidFill>
      </p:bgPr>
    </p:bg>
    <p:spTree>
      <p:nvGrpSpPr>
        <p:cNvPr id="92" name="Shape 92"/>
        <p:cNvGrpSpPr/>
        <p:nvPr/>
      </p:nvGrpSpPr>
      <p:grpSpPr>
        <a:xfrm>
          <a:off x="0" y="0"/>
          <a:ext cx="0" cy="0"/>
          <a:chOff x="0" y="0"/>
          <a:chExt cx="0" cy="0"/>
        </a:xfrm>
      </p:grpSpPr>
      <p:sp>
        <p:nvSpPr>
          <p:cNvPr id="93" name="Google Shape;93;p18"/>
          <p:cNvSpPr/>
          <p:nvPr/>
        </p:nvSpPr>
        <p:spPr>
          <a:xfrm>
            <a:off x="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ph type="ctrTitle"/>
          </p:nvPr>
        </p:nvSpPr>
        <p:spPr>
          <a:xfrm>
            <a:off x="251775" y="230200"/>
            <a:ext cx="4050000" cy="4697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95" name="Google Shape;95;p18"/>
          <p:cNvPicPr preferRelativeResize="0"/>
          <p:nvPr/>
        </p:nvPicPr>
        <p:blipFill>
          <a:blip r:embed="rId2">
            <a:alphaModFix/>
          </a:blip>
          <a:stretch>
            <a:fillRect/>
          </a:stretch>
        </p:blipFill>
        <p:spPr>
          <a:xfrm>
            <a:off x="7591425" y="4227475"/>
            <a:ext cx="1219200" cy="61372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éloldalas szürke">
  <p:cSld name="BLANK_1_2_1">
    <p:bg>
      <p:bgPr>
        <a:solidFill>
          <a:srgbClr val="434343"/>
        </a:solidFill>
      </p:bgPr>
    </p:bg>
    <p:spTree>
      <p:nvGrpSpPr>
        <p:cNvPr id="96" name="Shape 96"/>
        <p:cNvGrpSpPr/>
        <p:nvPr/>
      </p:nvGrpSpPr>
      <p:grpSpPr>
        <a:xfrm>
          <a:off x="0" y="0"/>
          <a:ext cx="0" cy="0"/>
          <a:chOff x="0" y="0"/>
          <a:chExt cx="0" cy="0"/>
        </a:xfrm>
      </p:grpSpPr>
      <p:sp>
        <p:nvSpPr>
          <p:cNvPr id="97" name="Google Shape;97;p19"/>
          <p:cNvSpPr/>
          <p:nvPr/>
        </p:nvSpPr>
        <p:spPr>
          <a:xfrm>
            <a:off x="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7264600" y="4050050"/>
            <a:ext cx="1611300" cy="9639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9"/>
          <p:cNvPicPr preferRelativeResize="0"/>
          <p:nvPr/>
        </p:nvPicPr>
        <p:blipFill>
          <a:blip r:embed="rId2">
            <a:alphaModFix/>
          </a:blip>
          <a:stretch>
            <a:fillRect/>
          </a:stretch>
        </p:blipFill>
        <p:spPr>
          <a:xfrm>
            <a:off x="7500875" y="4196825"/>
            <a:ext cx="1138776" cy="573276"/>
          </a:xfrm>
          <a:prstGeom prst="rect">
            <a:avLst/>
          </a:prstGeom>
          <a:noFill/>
          <a:ln>
            <a:noFill/>
          </a:ln>
        </p:spPr>
      </p:pic>
      <p:sp>
        <p:nvSpPr>
          <p:cNvPr id="101" name="Google Shape;101;p19"/>
          <p:cNvSpPr txBox="1"/>
          <p:nvPr>
            <p:ph idx="1" type="body"/>
          </p:nvPr>
        </p:nvSpPr>
        <p:spPr>
          <a:xfrm>
            <a:off x="387200" y="453200"/>
            <a:ext cx="3950700" cy="4266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Clr>
                <a:srgbClr val="BA3338"/>
              </a:buClr>
              <a:buSzPts val="2000"/>
              <a:buChar char="▪"/>
              <a:defRPr/>
            </a:lvl1pPr>
            <a:lvl2pPr indent="-355600" lvl="1" marL="914400" rtl="0">
              <a:spcBef>
                <a:spcPts val="0"/>
              </a:spcBef>
              <a:spcAft>
                <a:spcPts val="0"/>
              </a:spcAft>
              <a:buClr>
                <a:srgbClr val="BA3338"/>
              </a:buClr>
              <a:buSzPts val="2000"/>
              <a:buChar char="□"/>
              <a:defRPr/>
            </a:lvl2pPr>
            <a:lvl3pPr indent="-355600" lvl="2" marL="1371600" rtl="0">
              <a:spcBef>
                <a:spcPts val="0"/>
              </a:spcBef>
              <a:spcAft>
                <a:spcPts val="0"/>
              </a:spcAft>
              <a:buClr>
                <a:srgbClr val="FF0000"/>
              </a:buClr>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Clr>
                <a:srgbClr val="BA3338"/>
              </a:buClr>
              <a:buSzPts val="2000"/>
              <a:buChar char="○"/>
              <a:defRPr/>
            </a:lvl5pPr>
            <a:lvl6pPr indent="-355600" lvl="5" marL="2743200" rtl="0">
              <a:spcBef>
                <a:spcPts val="0"/>
              </a:spcBef>
              <a:spcAft>
                <a:spcPts val="0"/>
              </a:spcAft>
              <a:buClr>
                <a:srgbClr val="BA3338"/>
              </a:buClr>
              <a:buSzPts val="2000"/>
              <a:buChar char="■"/>
              <a:defRPr/>
            </a:lvl6pPr>
            <a:lvl7pPr indent="-355600" lvl="6" marL="3200400" rtl="0">
              <a:spcBef>
                <a:spcPts val="0"/>
              </a:spcBef>
              <a:spcAft>
                <a:spcPts val="0"/>
              </a:spcAft>
              <a:buClr>
                <a:srgbClr val="BA3338"/>
              </a:buClr>
              <a:buSzPts val="2000"/>
              <a:buChar char="●"/>
              <a:defRPr/>
            </a:lvl7pPr>
            <a:lvl8pPr indent="-355600" lvl="7" marL="3657600" rtl="0">
              <a:spcBef>
                <a:spcPts val="0"/>
              </a:spcBef>
              <a:spcAft>
                <a:spcPts val="0"/>
              </a:spcAft>
              <a:buClr>
                <a:srgbClr val="BA3338"/>
              </a:buClr>
              <a:buSzPts val="2000"/>
              <a:buChar char="○"/>
              <a:defRPr/>
            </a:lvl8pPr>
            <a:lvl9pPr indent="-355600" lvl="8" marL="4114800" rtl="0">
              <a:spcBef>
                <a:spcPts val="0"/>
              </a:spcBef>
              <a:spcAft>
                <a:spcPts val="0"/>
              </a:spcAft>
              <a:buClr>
                <a:srgbClr val="BA3338"/>
              </a:buClr>
              <a:buSzPts val="20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res kifordítva - bordó">
  <p:cSld name="BLANK_1_1">
    <p:bg>
      <p:bgPr>
        <a:solidFill>
          <a:srgbClr val="BA3338"/>
        </a:solidFill>
      </p:bgPr>
    </p:bg>
    <p:spTree>
      <p:nvGrpSpPr>
        <p:cNvPr id="102" name="Shape 102"/>
        <p:cNvGrpSpPr/>
        <p:nvPr/>
      </p:nvGrpSpPr>
      <p:grpSpPr>
        <a:xfrm>
          <a:off x="0" y="0"/>
          <a:ext cx="0" cy="0"/>
          <a:chOff x="0" y="0"/>
          <a:chExt cx="0" cy="0"/>
        </a:xfrm>
      </p:grpSpPr>
      <p:sp>
        <p:nvSpPr>
          <p:cNvPr id="103" name="Google Shape;103;p20"/>
          <p:cNvSpPr/>
          <p:nvPr/>
        </p:nvSpPr>
        <p:spPr>
          <a:xfrm>
            <a:off x="0" y="0"/>
            <a:ext cx="9144000" cy="5143500"/>
          </a:xfrm>
          <a:prstGeom prst="frame">
            <a:avLst>
              <a:gd fmla="val 412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2" type="sldNum"/>
          </p:nvPr>
        </p:nvSpPr>
        <p:spPr>
          <a:xfrm>
            <a:off x="4297649" y="4840871"/>
            <a:ext cx="548700" cy="393600"/>
          </a:xfrm>
          <a:prstGeom prst="rect">
            <a:avLst/>
          </a:prstGeom>
        </p:spPr>
        <p:txBody>
          <a:bodyPr anchorCtr="0" anchor="ctr" bIns="91425" lIns="91425" spcFirstLastPara="1" rIns="91425" wrap="square" tIns="91425">
            <a:noAutofit/>
          </a:bodyPr>
          <a:lstStyle>
            <a:lvl1pPr lvl="0" rtl="0" algn="ctr">
              <a:buNone/>
              <a:defRPr>
                <a:solidFill>
                  <a:srgbClr val="BA3338"/>
                </a:solidFill>
              </a:defRPr>
            </a:lvl1pPr>
            <a:lvl2pPr lvl="1" rtl="0" algn="ctr">
              <a:buNone/>
              <a:defRPr>
                <a:solidFill>
                  <a:srgbClr val="BA3338"/>
                </a:solidFill>
              </a:defRPr>
            </a:lvl2pPr>
            <a:lvl3pPr lvl="2" rtl="0" algn="ctr">
              <a:buNone/>
              <a:defRPr>
                <a:solidFill>
                  <a:srgbClr val="BA3338"/>
                </a:solidFill>
              </a:defRPr>
            </a:lvl3pPr>
            <a:lvl4pPr lvl="3" rtl="0" algn="ctr">
              <a:buNone/>
              <a:defRPr>
                <a:solidFill>
                  <a:srgbClr val="BA3338"/>
                </a:solidFill>
              </a:defRPr>
            </a:lvl4pPr>
            <a:lvl5pPr lvl="4" rtl="0" algn="ctr">
              <a:buNone/>
              <a:defRPr>
                <a:solidFill>
                  <a:srgbClr val="BA3338"/>
                </a:solidFill>
              </a:defRPr>
            </a:lvl5pPr>
            <a:lvl6pPr lvl="5" rtl="0" algn="ctr">
              <a:buNone/>
              <a:defRPr>
                <a:solidFill>
                  <a:srgbClr val="BA3338"/>
                </a:solidFill>
              </a:defRPr>
            </a:lvl6pPr>
            <a:lvl7pPr lvl="6" rtl="0" algn="ctr">
              <a:buNone/>
              <a:defRPr>
                <a:solidFill>
                  <a:srgbClr val="BA3338"/>
                </a:solidFill>
              </a:defRPr>
            </a:lvl7pPr>
            <a:lvl8pPr lvl="7" rtl="0" algn="ctr">
              <a:buNone/>
              <a:defRPr>
                <a:solidFill>
                  <a:srgbClr val="BA3338"/>
                </a:solidFill>
              </a:defRPr>
            </a:lvl8pPr>
            <a:lvl9pPr lvl="8" rtl="0" algn="ctr">
              <a:buNone/>
              <a:defRPr>
                <a:solidFill>
                  <a:srgbClr val="BA3338"/>
                </a:solidFill>
              </a:defRPr>
            </a:lvl9pPr>
          </a:lstStyle>
          <a:p>
            <a:pPr indent="0" lvl="0" marL="0" rtl="0" algn="ctr">
              <a:spcBef>
                <a:spcPts val="0"/>
              </a:spcBef>
              <a:spcAft>
                <a:spcPts val="0"/>
              </a:spcAft>
              <a:buNone/>
            </a:pPr>
            <a:fld id="{00000000-1234-1234-1234-123412341234}" type="slidenum">
              <a:rPr lang="en"/>
              <a:t>‹#›</a:t>
            </a:fld>
            <a:endParaRPr/>
          </a:p>
        </p:txBody>
      </p:sp>
      <p:sp>
        <p:nvSpPr>
          <p:cNvPr id="105" name="Google Shape;105;p20"/>
          <p:cNvSpPr/>
          <p:nvPr/>
        </p:nvSpPr>
        <p:spPr>
          <a:xfrm>
            <a:off x="7229050" y="3231525"/>
            <a:ext cx="1699500" cy="1675500"/>
          </a:xfrm>
          <a:prstGeom prst="rect">
            <a:avLst/>
          </a:pr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20"/>
          <p:cNvPicPr preferRelativeResize="0"/>
          <p:nvPr/>
        </p:nvPicPr>
        <p:blipFill>
          <a:blip r:embed="rId2">
            <a:alphaModFix/>
          </a:blip>
          <a:stretch>
            <a:fillRect/>
          </a:stretch>
        </p:blipFill>
        <p:spPr>
          <a:xfrm>
            <a:off x="7492350" y="4181025"/>
            <a:ext cx="1172899" cy="5904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sor címe 3">
  <p:cSld name="TITLE_3_1">
    <p:spTree>
      <p:nvGrpSpPr>
        <p:cNvPr id="14" name="Shape 14"/>
        <p:cNvGrpSpPr/>
        <p:nvPr/>
      </p:nvGrpSpPr>
      <p:grpSpPr>
        <a:xfrm>
          <a:off x="0" y="0"/>
          <a:ext cx="0" cy="0"/>
          <a:chOff x="0" y="0"/>
          <a:chExt cx="0" cy="0"/>
        </a:xfrm>
      </p:grpSpPr>
      <p:sp>
        <p:nvSpPr>
          <p:cNvPr id="15" name="Google Shape;15;p3"/>
          <p:cNvSpPr/>
          <p:nvPr/>
        </p:nvSpPr>
        <p:spPr>
          <a:xfrm>
            <a:off x="171450" y="2914650"/>
            <a:ext cx="7686675" cy="2133600"/>
          </a:xfrm>
          <a:custGeom>
            <a:rect b="b" l="l" r="r" t="t"/>
            <a:pathLst>
              <a:path extrusionOk="0" h="85344" w="307467">
                <a:moveTo>
                  <a:pt x="381" y="0"/>
                </a:moveTo>
                <a:lnTo>
                  <a:pt x="128397" y="0"/>
                </a:lnTo>
                <a:lnTo>
                  <a:pt x="307467" y="85344"/>
                </a:lnTo>
                <a:lnTo>
                  <a:pt x="0" y="85344"/>
                </a:lnTo>
                <a:close/>
              </a:path>
            </a:pathLst>
          </a:custGeom>
          <a:solidFill>
            <a:srgbClr val="BA3338"/>
          </a:solidFill>
          <a:ln>
            <a:noFill/>
          </a:ln>
        </p:spPr>
      </p:sp>
      <p:sp>
        <p:nvSpPr>
          <p:cNvPr id="16" name="Google Shape;16;p3"/>
          <p:cNvSpPr/>
          <p:nvPr/>
        </p:nvSpPr>
        <p:spPr>
          <a:xfrm>
            <a:off x="0" y="0"/>
            <a:ext cx="9144000" cy="5143500"/>
          </a:xfrm>
          <a:prstGeom prst="frame">
            <a:avLst>
              <a:gd fmla="val 4126" name="adj1"/>
            </a:avLst>
          </a:pr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1048725" y="707475"/>
            <a:ext cx="6878100" cy="193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 name="Google Shape;18;p3"/>
          <p:cNvSpPr/>
          <p:nvPr/>
        </p:nvSpPr>
        <p:spPr>
          <a:xfrm>
            <a:off x="236700" y="3136150"/>
            <a:ext cx="6878425" cy="1807416"/>
          </a:xfrm>
          <a:custGeom>
            <a:rect b="b" l="l" r="r" t="t"/>
            <a:pathLst>
              <a:path extrusionOk="0" h="71390" w="276603">
                <a:moveTo>
                  <a:pt x="126711" y="0"/>
                </a:moveTo>
                <a:lnTo>
                  <a:pt x="0" y="0"/>
                </a:lnTo>
                <a:lnTo>
                  <a:pt x="0" y="71390"/>
                </a:lnTo>
                <a:lnTo>
                  <a:pt x="276603" y="71390"/>
                </a:lnTo>
                <a:close/>
              </a:path>
            </a:pathLst>
          </a:custGeom>
          <a:solidFill>
            <a:srgbClr val="434343"/>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sor címe 4">
  <p:cSld name="TITLE_3_1_1">
    <p:spTree>
      <p:nvGrpSpPr>
        <p:cNvPr id="19" name="Shape 19"/>
        <p:cNvGrpSpPr/>
        <p:nvPr/>
      </p:nvGrpSpPr>
      <p:grpSpPr>
        <a:xfrm>
          <a:off x="0" y="0"/>
          <a:ext cx="0" cy="0"/>
          <a:chOff x="0" y="0"/>
          <a:chExt cx="0" cy="0"/>
        </a:xfrm>
      </p:grpSpPr>
      <p:sp>
        <p:nvSpPr>
          <p:cNvPr id="20" name="Google Shape;20;p4"/>
          <p:cNvSpPr/>
          <p:nvPr/>
        </p:nvSpPr>
        <p:spPr>
          <a:xfrm>
            <a:off x="0" y="0"/>
            <a:ext cx="9144000" cy="5143500"/>
          </a:xfrm>
          <a:prstGeom prst="frame">
            <a:avLst>
              <a:gd fmla="val 4126" name="adj1"/>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ctrTitle"/>
          </p:nvPr>
        </p:nvSpPr>
        <p:spPr>
          <a:xfrm>
            <a:off x="1048725" y="707475"/>
            <a:ext cx="6878100" cy="193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 name="Google Shape;22;p4"/>
          <p:cNvSpPr/>
          <p:nvPr/>
        </p:nvSpPr>
        <p:spPr>
          <a:xfrm>
            <a:off x="3249614" y="3088575"/>
            <a:ext cx="4549200" cy="2055000"/>
          </a:xfrm>
          <a:prstGeom prst="rtTriangl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0" y="3088625"/>
            <a:ext cx="3255900" cy="20550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9050" y="3404875"/>
            <a:ext cx="3294000" cy="1738500"/>
          </a:xfrm>
          <a:prstGeom prst="rect">
            <a:avLst/>
          </a:pr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255900" y="3404875"/>
            <a:ext cx="3986400" cy="1738500"/>
          </a:xfrm>
          <a:prstGeom prst="rtTriangle">
            <a:avLst/>
          </a:pr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sor címe 1">
  <p:cSld name="TITLE_2">
    <p:spTree>
      <p:nvGrpSpPr>
        <p:cNvPr id="26" name="Shape 26"/>
        <p:cNvGrpSpPr/>
        <p:nvPr/>
      </p:nvGrpSpPr>
      <p:grpSpPr>
        <a:xfrm>
          <a:off x="0" y="0"/>
          <a:ext cx="0" cy="0"/>
          <a:chOff x="0" y="0"/>
          <a:chExt cx="0" cy="0"/>
        </a:xfrm>
      </p:grpSpPr>
      <p:sp>
        <p:nvSpPr>
          <p:cNvPr id="27" name="Google Shape;27;p5"/>
          <p:cNvSpPr/>
          <p:nvPr/>
        </p:nvSpPr>
        <p:spPr>
          <a:xfrm>
            <a:off x="22825" y="3560225"/>
            <a:ext cx="9121200" cy="15834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0" y="0"/>
            <a:ext cx="9144000" cy="5143500"/>
          </a:xfrm>
          <a:prstGeom prst="frame">
            <a:avLst>
              <a:gd fmla="val 4126" name="adj1"/>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ctrTitle"/>
          </p:nvPr>
        </p:nvSpPr>
        <p:spPr>
          <a:xfrm>
            <a:off x="1048725" y="707475"/>
            <a:ext cx="6505500" cy="196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30" name="Google Shape;30;p5"/>
          <p:cNvPicPr preferRelativeResize="0"/>
          <p:nvPr/>
        </p:nvPicPr>
        <p:blipFill>
          <a:blip r:embed="rId2">
            <a:alphaModFix/>
          </a:blip>
          <a:stretch>
            <a:fillRect/>
          </a:stretch>
        </p:blipFill>
        <p:spPr>
          <a:xfrm>
            <a:off x="7665900" y="4264527"/>
            <a:ext cx="1118624" cy="594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jezetcím">
  <p:cSld name="TITLE_1">
    <p:spTree>
      <p:nvGrpSpPr>
        <p:cNvPr id="31" name="Shape 31"/>
        <p:cNvGrpSpPr/>
        <p:nvPr/>
      </p:nvGrpSpPr>
      <p:grpSpPr>
        <a:xfrm>
          <a:off x="0" y="0"/>
          <a:ext cx="0" cy="0"/>
          <a:chOff x="0" y="0"/>
          <a:chExt cx="0" cy="0"/>
        </a:xfrm>
      </p:grpSpPr>
      <p:sp>
        <p:nvSpPr>
          <p:cNvPr id="32" name="Google Shape;32;p6"/>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6"/>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BA3338"/>
              </a:buClr>
              <a:buSzPts val="2000"/>
              <a:buFont typeface="Work Sans"/>
              <a:buNone/>
              <a:defRPr>
                <a:solidFill>
                  <a:srgbClr val="BA3338"/>
                </a:solidFill>
                <a:latin typeface="Work Sans"/>
                <a:ea typeface="Work Sans"/>
                <a:cs typeface="Work Sans"/>
                <a:sym typeface="Work Sans"/>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ézet">
  <p:cSld name="TITLE_1_1">
    <p:spTree>
      <p:nvGrpSpPr>
        <p:cNvPr id="35" name="Shape 35"/>
        <p:cNvGrpSpPr/>
        <p:nvPr/>
      </p:nvGrpSpPr>
      <p:grpSpPr>
        <a:xfrm>
          <a:off x="0" y="0"/>
          <a:ext cx="0" cy="0"/>
          <a:chOff x="0" y="0"/>
          <a:chExt cx="0" cy="0"/>
        </a:xfrm>
      </p:grpSpPr>
      <p:sp>
        <p:nvSpPr>
          <p:cNvPr id="36" name="Google Shape;36;p7"/>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idx="1" type="body"/>
          </p:nvPr>
        </p:nvSpPr>
        <p:spPr>
          <a:xfrm>
            <a:off x="1782800" y="487900"/>
            <a:ext cx="5152200" cy="3505200"/>
          </a:xfrm>
          <a:prstGeom prst="rect">
            <a:avLst/>
          </a:prstGeom>
        </p:spPr>
        <p:txBody>
          <a:bodyPr anchorCtr="0" anchor="t" bIns="91425" lIns="91425" spcFirstLastPara="1" rIns="91425" wrap="square" tIns="91425">
            <a:noAutofit/>
          </a:bodyPr>
          <a:lstStyle>
            <a:lvl1pPr indent="-431800" lvl="0" marL="457200" rtl="0">
              <a:lnSpc>
                <a:spcPct val="115000"/>
              </a:lnSpc>
              <a:spcBef>
                <a:spcPts val="600"/>
              </a:spcBef>
              <a:spcAft>
                <a:spcPts val="0"/>
              </a:spcAft>
              <a:buSzPts val="3200"/>
              <a:buChar char="▪"/>
              <a:defRPr i="1" sz="3200"/>
            </a:lvl1pPr>
            <a:lvl2pPr indent="-431800" lvl="1" marL="914400" rtl="0">
              <a:lnSpc>
                <a:spcPct val="115000"/>
              </a:lnSpc>
              <a:spcBef>
                <a:spcPts val="0"/>
              </a:spcBef>
              <a:spcAft>
                <a:spcPts val="0"/>
              </a:spcAft>
              <a:buSzPts val="3200"/>
              <a:buChar char="□"/>
              <a:defRPr i="1" sz="3200"/>
            </a:lvl2pPr>
            <a:lvl3pPr indent="-431800" lvl="2" marL="1371600" rtl="0">
              <a:lnSpc>
                <a:spcPct val="115000"/>
              </a:lnSpc>
              <a:spcBef>
                <a:spcPts val="0"/>
              </a:spcBef>
              <a:spcAft>
                <a:spcPts val="0"/>
              </a:spcAft>
              <a:buSzPts val="3200"/>
              <a:buChar char="□"/>
              <a:defRPr i="1" sz="3200"/>
            </a:lvl3pPr>
            <a:lvl4pPr indent="-431800" lvl="3" marL="1828800" rtl="0">
              <a:lnSpc>
                <a:spcPct val="115000"/>
              </a:lnSpc>
              <a:spcBef>
                <a:spcPts val="0"/>
              </a:spcBef>
              <a:spcAft>
                <a:spcPts val="0"/>
              </a:spcAft>
              <a:buSzPts val="3200"/>
              <a:buChar char="□"/>
              <a:defRPr i="1" sz="3200"/>
            </a:lvl4pPr>
            <a:lvl5pPr indent="-431800" lvl="4" marL="2286000" rtl="0">
              <a:lnSpc>
                <a:spcPct val="115000"/>
              </a:lnSpc>
              <a:spcBef>
                <a:spcPts val="0"/>
              </a:spcBef>
              <a:spcAft>
                <a:spcPts val="0"/>
              </a:spcAft>
              <a:buSzPts val="3200"/>
              <a:buChar char="○"/>
              <a:defRPr i="1" sz="3200"/>
            </a:lvl5pPr>
            <a:lvl6pPr indent="-431800" lvl="5" marL="2743200" rtl="0">
              <a:lnSpc>
                <a:spcPct val="115000"/>
              </a:lnSpc>
              <a:spcBef>
                <a:spcPts val="0"/>
              </a:spcBef>
              <a:spcAft>
                <a:spcPts val="0"/>
              </a:spcAft>
              <a:buSzPts val="3200"/>
              <a:buChar char="■"/>
              <a:defRPr i="1" sz="3200"/>
            </a:lvl6pPr>
            <a:lvl7pPr indent="-431800" lvl="6" marL="3200400" rtl="0">
              <a:lnSpc>
                <a:spcPct val="115000"/>
              </a:lnSpc>
              <a:spcBef>
                <a:spcPts val="0"/>
              </a:spcBef>
              <a:spcAft>
                <a:spcPts val="0"/>
              </a:spcAft>
              <a:buSzPts val="3200"/>
              <a:buChar char="●"/>
              <a:defRPr i="1" sz="3200"/>
            </a:lvl7pPr>
            <a:lvl8pPr indent="-431800" lvl="7" marL="3657600" rtl="0">
              <a:lnSpc>
                <a:spcPct val="115000"/>
              </a:lnSpc>
              <a:spcBef>
                <a:spcPts val="0"/>
              </a:spcBef>
              <a:spcAft>
                <a:spcPts val="0"/>
              </a:spcAft>
              <a:buSzPts val="3200"/>
              <a:buChar char="○"/>
              <a:defRPr i="1" sz="3200"/>
            </a:lvl8pPr>
            <a:lvl9pPr indent="-431800" lvl="8" marL="4114800">
              <a:lnSpc>
                <a:spcPct val="115000"/>
              </a:lnSpc>
              <a:spcBef>
                <a:spcPts val="0"/>
              </a:spcBef>
              <a:spcAft>
                <a:spcPts val="0"/>
              </a:spcAft>
              <a:buSzPts val="3200"/>
              <a:buChar char="■"/>
              <a:defRPr i="1" sz="3200"/>
            </a:lvl9pPr>
          </a:lstStyle>
          <a:p/>
        </p:txBody>
      </p:sp>
      <p:sp>
        <p:nvSpPr>
          <p:cNvPr id="38" name="Google Shape;38;p7"/>
          <p:cNvSpPr/>
          <p:nvPr/>
        </p:nvSpPr>
        <p:spPr>
          <a:xfrm>
            <a:off x="409125" y="487900"/>
            <a:ext cx="948000" cy="9480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600571" y="739300"/>
            <a:ext cx="565108" cy="445200"/>
          </a:xfrm>
          <a:prstGeom prst="rect">
            <a:avLst/>
          </a:prstGeom>
        </p:spPr>
        <p:txBody>
          <a:bodyPr>
            <a:prstTxWarp prst="textPlain"/>
          </a:bodyPr>
          <a:lstStyle/>
          <a:p>
            <a:pPr lvl="0" algn="ctr"/>
            <a:r>
              <a:rPr b="1" i="0">
                <a:ln>
                  <a:noFill/>
                </a:ln>
                <a:solidFill>
                  <a:srgbClr val="FFFFFF"/>
                </a:solidFill>
                <a:latin typeface="Arial"/>
              </a:rPr>
              <a:t>“</a:t>
            </a:r>
          </a:p>
        </p:txBody>
      </p:sp>
      <p:sp>
        <p:nvSpPr>
          <p:cNvPr id="40" name="Google Shape;40;p7"/>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 szöveg" type="tx">
  <p:cSld name="TITLE_AND_BODY">
    <p:spTree>
      <p:nvGrpSpPr>
        <p:cNvPr id="41" name="Shape 41"/>
        <p:cNvGrpSpPr/>
        <p:nvPr/>
      </p:nvGrpSpPr>
      <p:grpSpPr>
        <a:xfrm>
          <a:off x="0" y="0"/>
          <a:ext cx="0" cy="0"/>
          <a:chOff x="0" y="0"/>
          <a:chExt cx="0" cy="0"/>
        </a:xfrm>
      </p:grpSpPr>
      <p:sp>
        <p:nvSpPr>
          <p:cNvPr id="42" name="Google Shape;42;p8"/>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44" name="Google Shape;44;p8"/>
          <p:cNvSpPr txBox="1"/>
          <p:nvPr>
            <p:ph idx="1" type="body"/>
          </p:nvPr>
        </p:nvSpPr>
        <p:spPr>
          <a:xfrm>
            <a:off x="387200" y="1071850"/>
            <a:ext cx="8081100" cy="3525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Clr>
                <a:srgbClr val="BA3338"/>
              </a:buClr>
              <a:buSzPts val="2000"/>
              <a:buChar char="▪"/>
              <a:defRPr/>
            </a:lvl1pPr>
            <a:lvl2pPr indent="-355600" lvl="1" marL="914400">
              <a:spcBef>
                <a:spcPts val="0"/>
              </a:spcBef>
              <a:spcAft>
                <a:spcPts val="0"/>
              </a:spcAft>
              <a:buClr>
                <a:srgbClr val="BA3338"/>
              </a:buClr>
              <a:buSzPts val="2000"/>
              <a:buChar char="□"/>
              <a:defRPr/>
            </a:lvl2pPr>
            <a:lvl3pPr indent="-355600" lvl="2" marL="1371600">
              <a:spcBef>
                <a:spcPts val="0"/>
              </a:spcBef>
              <a:spcAft>
                <a:spcPts val="0"/>
              </a:spcAft>
              <a:buClr>
                <a:srgbClr val="FF0000"/>
              </a:buClr>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Clr>
                <a:srgbClr val="BA3338"/>
              </a:buClr>
              <a:buSzPts val="2000"/>
              <a:buChar char="○"/>
              <a:defRPr/>
            </a:lvl5pPr>
            <a:lvl6pPr indent="-355600" lvl="5" marL="2743200">
              <a:spcBef>
                <a:spcPts val="0"/>
              </a:spcBef>
              <a:spcAft>
                <a:spcPts val="0"/>
              </a:spcAft>
              <a:buClr>
                <a:srgbClr val="BA3338"/>
              </a:buClr>
              <a:buSzPts val="2000"/>
              <a:buChar char="■"/>
              <a:defRPr/>
            </a:lvl6pPr>
            <a:lvl7pPr indent="-355600" lvl="6" marL="3200400">
              <a:spcBef>
                <a:spcPts val="0"/>
              </a:spcBef>
              <a:spcAft>
                <a:spcPts val="0"/>
              </a:spcAft>
              <a:buClr>
                <a:srgbClr val="BA3338"/>
              </a:buClr>
              <a:buSzPts val="2000"/>
              <a:buChar char="●"/>
              <a:defRPr/>
            </a:lvl7pPr>
            <a:lvl8pPr indent="-355600" lvl="7" marL="3657600">
              <a:spcBef>
                <a:spcPts val="0"/>
              </a:spcBef>
              <a:spcAft>
                <a:spcPts val="0"/>
              </a:spcAft>
              <a:buClr>
                <a:srgbClr val="BA3338"/>
              </a:buClr>
              <a:buSzPts val="2000"/>
              <a:buChar char="○"/>
              <a:defRPr/>
            </a:lvl8pPr>
            <a:lvl9pPr indent="-355600" lvl="8" marL="4114800">
              <a:spcBef>
                <a:spcPts val="0"/>
              </a:spcBef>
              <a:spcAft>
                <a:spcPts val="0"/>
              </a:spcAft>
              <a:buClr>
                <a:srgbClr val="BA3338"/>
              </a:buClr>
              <a:buSzPts val="2000"/>
              <a:buChar char="■"/>
              <a:defRPr/>
            </a:lvl9pPr>
          </a:lstStyle>
          <a:p/>
        </p:txBody>
      </p:sp>
      <p:sp>
        <p:nvSpPr>
          <p:cNvPr id="45" name="Google Shape;45;p8"/>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 Szöveg - zöld">
  <p:cSld name="TITLE_AND_BODY_1">
    <p:bg>
      <p:bgPr>
        <a:solidFill>
          <a:srgbClr val="D9EAD3"/>
        </a:solidFill>
      </p:bgPr>
    </p:bg>
    <p:spTree>
      <p:nvGrpSpPr>
        <p:cNvPr id="46" name="Shape 46"/>
        <p:cNvGrpSpPr/>
        <p:nvPr/>
      </p:nvGrpSpPr>
      <p:grpSpPr>
        <a:xfrm>
          <a:off x="0" y="0"/>
          <a:ext cx="0" cy="0"/>
          <a:chOff x="0" y="0"/>
          <a:chExt cx="0" cy="0"/>
        </a:xfrm>
      </p:grpSpPr>
      <p:sp>
        <p:nvSpPr>
          <p:cNvPr id="47" name="Google Shape;47;p9"/>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49" name="Google Shape;49;p9"/>
          <p:cNvSpPr txBox="1"/>
          <p:nvPr>
            <p:ph idx="1" type="body"/>
          </p:nvPr>
        </p:nvSpPr>
        <p:spPr>
          <a:xfrm>
            <a:off x="387200" y="1071850"/>
            <a:ext cx="8081100" cy="3525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50" name="Google Shape;50;p9"/>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lvl1pPr lvl="0" rtl="0" algn="ctr">
              <a:buNone/>
              <a:defRPr>
                <a:solidFill>
                  <a:srgbClr val="D9EAD3"/>
                </a:solidFill>
              </a:defRPr>
            </a:lvl1pPr>
            <a:lvl2pPr lvl="1" rtl="0" algn="ctr">
              <a:buNone/>
              <a:defRPr>
                <a:solidFill>
                  <a:srgbClr val="D9EAD3"/>
                </a:solidFill>
              </a:defRPr>
            </a:lvl2pPr>
            <a:lvl3pPr lvl="2" rtl="0" algn="ctr">
              <a:buNone/>
              <a:defRPr>
                <a:solidFill>
                  <a:srgbClr val="D9EAD3"/>
                </a:solidFill>
              </a:defRPr>
            </a:lvl3pPr>
            <a:lvl4pPr lvl="3" rtl="0" algn="ctr">
              <a:buNone/>
              <a:defRPr>
                <a:solidFill>
                  <a:srgbClr val="D9EAD3"/>
                </a:solidFill>
              </a:defRPr>
            </a:lvl4pPr>
            <a:lvl5pPr lvl="4" rtl="0" algn="ctr">
              <a:buNone/>
              <a:defRPr>
                <a:solidFill>
                  <a:srgbClr val="D9EAD3"/>
                </a:solidFill>
              </a:defRPr>
            </a:lvl5pPr>
            <a:lvl6pPr lvl="5" rtl="0" algn="ctr">
              <a:buNone/>
              <a:defRPr>
                <a:solidFill>
                  <a:srgbClr val="D9EAD3"/>
                </a:solidFill>
              </a:defRPr>
            </a:lvl6pPr>
            <a:lvl7pPr lvl="6" rtl="0" algn="ctr">
              <a:buNone/>
              <a:defRPr>
                <a:solidFill>
                  <a:srgbClr val="D9EAD3"/>
                </a:solidFill>
              </a:defRPr>
            </a:lvl7pPr>
            <a:lvl8pPr lvl="7" rtl="0" algn="ctr">
              <a:buNone/>
              <a:defRPr>
                <a:solidFill>
                  <a:srgbClr val="D9EAD3"/>
                </a:solidFill>
              </a:defRPr>
            </a:lvl8pPr>
            <a:lvl9pPr lvl="8" rtl="0" algn="ctr">
              <a:buNone/>
              <a:defRPr>
                <a:solidFill>
                  <a:srgbClr val="D9EAD3"/>
                </a:solidFill>
              </a:defRPr>
            </a:lvl9pPr>
          </a:lstStyle>
          <a:p>
            <a:pPr indent="0" lvl="0" marL="0" rtl="0" algn="ctr">
              <a:spcBef>
                <a:spcPts val="0"/>
              </a:spcBef>
              <a:spcAft>
                <a:spcPts val="0"/>
              </a:spcAft>
              <a:buNone/>
            </a:pPr>
            <a:fld id="{00000000-1234-1234-1234-123412341234}" type="slidenum">
              <a:rPr lang="en"/>
              <a:t>‹#›</a:t>
            </a:fld>
            <a:endParaRPr/>
          </a:p>
        </p:txBody>
      </p:sp>
      <p:sp>
        <p:nvSpPr>
          <p:cNvPr id="51" name="Google Shape;51;p9"/>
          <p:cNvSpPr/>
          <p:nvPr/>
        </p:nvSpPr>
        <p:spPr>
          <a:xfrm>
            <a:off x="7455175" y="4077525"/>
            <a:ext cx="1399800" cy="8139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9"/>
          <p:cNvPicPr preferRelativeResize="0"/>
          <p:nvPr/>
        </p:nvPicPr>
        <p:blipFill>
          <a:blip r:embed="rId2">
            <a:alphaModFix/>
          </a:blip>
          <a:stretch>
            <a:fillRect/>
          </a:stretch>
        </p:blipFill>
        <p:spPr>
          <a:xfrm>
            <a:off x="7607703" y="4237275"/>
            <a:ext cx="1186318" cy="5971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 Szöveg - sárga">
  <p:cSld name="TITLE_AND_BODY_1_1">
    <p:bg>
      <p:bgPr>
        <a:solidFill>
          <a:srgbClr val="FFFF00"/>
        </a:solidFill>
      </p:bgPr>
    </p:bg>
    <p:spTree>
      <p:nvGrpSpPr>
        <p:cNvPr id="53" name="Shape 53"/>
        <p:cNvGrpSpPr/>
        <p:nvPr/>
      </p:nvGrpSpPr>
      <p:grpSpPr>
        <a:xfrm>
          <a:off x="0" y="0"/>
          <a:ext cx="0" cy="0"/>
          <a:chOff x="0" y="0"/>
          <a:chExt cx="0" cy="0"/>
        </a:xfrm>
      </p:grpSpPr>
      <p:sp>
        <p:nvSpPr>
          <p:cNvPr id="54" name="Google Shape;54;p10"/>
          <p:cNvSpPr/>
          <p:nvPr/>
        </p:nvSpPr>
        <p:spPr>
          <a:xfrm>
            <a:off x="0" y="0"/>
            <a:ext cx="9144000" cy="5143500"/>
          </a:xfrm>
          <a:prstGeom prst="frame">
            <a:avLst>
              <a:gd fmla="val 4126" name="adj1"/>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56" name="Google Shape;56;p10"/>
          <p:cNvSpPr txBox="1"/>
          <p:nvPr>
            <p:ph idx="1" type="body"/>
          </p:nvPr>
        </p:nvSpPr>
        <p:spPr>
          <a:xfrm>
            <a:off x="387200" y="1071850"/>
            <a:ext cx="8081100" cy="3525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57" name="Google Shape;57;p10"/>
          <p:cNvSpPr txBox="1"/>
          <p:nvPr>
            <p:ph idx="12" type="sldNum"/>
          </p:nvPr>
        </p:nvSpPr>
        <p:spPr>
          <a:xfrm>
            <a:off x="4297649" y="4834478"/>
            <a:ext cx="548700" cy="393600"/>
          </a:xfrm>
          <a:prstGeom prst="rect">
            <a:avLst/>
          </a:prstGeom>
        </p:spPr>
        <p:txBody>
          <a:bodyPr anchorCtr="0" anchor="ctr" bIns="91425" lIns="91425" spcFirstLastPara="1" rIns="91425" wrap="square" tIns="91425">
            <a:noAutofit/>
          </a:bodyPr>
          <a:lstStyle>
            <a:lvl1pPr lvl="0" rtl="0" algn="ctr">
              <a:buNone/>
              <a:defRPr>
                <a:solidFill>
                  <a:srgbClr val="FFFF00"/>
                </a:solidFill>
              </a:defRPr>
            </a:lvl1pPr>
            <a:lvl2pPr lvl="1" rtl="0" algn="ctr">
              <a:buNone/>
              <a:defRPr>
                <a:solidFill>
                  <a:srgbClr val="FFFF00"/>
                </a:solidFill>
              </a:defRPr>
            </a:lvl2pPr>
            <a:lvl3pPr lvl="2" rtl="0" algn="ctr">
              <a:buNone/>
              <a:defRPr>
                <a:solidFill>
                  <a:srgbClr val="FFFF00"/>
                </a:solidFill>
              </a:defRPr>
            </a:lvl3pPr>
            <a:lvl4pPr lvl="3" rtl="0" algn="ctr">
              <a:buNone/>
              <a:defRPr>
                <a:solidFill>
                  <a:srgbClr val="FFFF00"/>
                </a:solidFill>
              </a:defRPr>
            </a:lvl4pPr>
            <a:lvl5pPr lvl="4" rtl="0" algn="ctr">
              <a:buNone/>
              <a:defRPr>
                <a:solidFill>
                  <a:srgbClr val="FFFF00"/>
                </a:solidFill>
              </a:defRPr>
            </a:lvl5pPr>
            <a:lvl6pPr lvl="5" rtl="0" algn="ctr">
              <a:buNone/>
              <a:defRPr>
                <a:solidFill>
                  <a:srgbClr val="FFFF00"/>
                </a:solidFill>
              </a:defRPr>
            </a:lvl6pPr>
            <a:lvl7pPr lvl="6" rtl="0" algn="ctr">
              <a:buNone/>
              <a:defRPr>
                <a:solidFill>
                  <a:srgbClr val="FFFF00"/>
                </a:solidFill>
              </a:defRPr>
            </a:lvl7pPr>
            <a:lvl8pPr lvl="7" rtl="0" algn="ctr">
              <a:buNone/>
              <a:defRPr>
                <a:solidFill>
                  <a:srgbClr val="FFFF00"/>
                </a:solidFill>
              </a:defRPr>
            </a:lvl8pPr>
            <a:lvl9pPr lvl="8" rtl="0" algn="ctr">
              <a:buNone/>
              <a:defRPr>
                <a:solidFill>
                  <a:srgbClr val="FFFF00"/>
                </a:solidFill>
              </a:defRPr>
            </a:lvl9pPr>
          </a:lstStyle>
          <a:p>
            <a:pPr indent="0" lvl="0" marL="0" rtl="0" algn="ctr">
              <a:spcBef>
                <a:spcPts val="0"/>
              </a:spcBef>
              <a:spcAft>
                <a:spcPts val="0"/>
              </a:spcAft>
              <a:buNone/>
            </a:pPr>
            <a:fld id="{00000000-1234-1234-1234-123412341234}" type="slidenum">
              <a:rPr lang="en"/>
              <a:t>‹#›</a:t>
            </a:fld>
            <a:endParaRPr/>
          </a:p>
        </p:txBody>
      </p:sp>
      <p:sp>
        <p:nvSpPr>
          <p:cNvPr id="58" name="Google Shape;58;p10"/>
          <p:cNvSpPr/>
          <p:nvPr/>
        </p:nvSpPr>
        <p:spPr>
          <a:xfrm>
            <a:off x="7371475" y="3963400"/>
            <a:ext cx="1559400" cy="9663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0"/>
          <p:cNvPicPr preferRelativeResize="0"/>
          <p:nvPr/>
        </p:nvPicPr>
        <p:blipFill>
          <a:blip r:embed="rId2">
            <a:alphaModFix/>
          </a:blip>
          <a:stretch>
            <a:fillRect/>
          </a:stretch>
        </p:blipFill>
        <p:spPr>
          <a:xfrm>
            <a:off x="7607703" y="4237275"/>
            <a:ext cx="1186318" cy="5971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08775" y="372800"/>
            <a:ext cx="7986300" cy="753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231F20"/>
              </a:buClr>
              <a:buSzPts val="4000"/>
              <a:buFont typeface="Work Sans"/>
              <a:buNone/>
              <a:defRPr b="1" sz="4000">
                <a:solidFill>
                  <a:srgbClr val="231F20"/>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9pPr>
          </a:lstStyle>
          <a:p/>
        </p:txBody>
      </p:sp>
      <p:sp>
        <p:nvSpPr>
          <p:cNvPr id="7" name="Google Shape;7;p1"/>
          <p:cNvSpPr txBox="1"/>
          <p:nvPr>
            <p:ph idx="1" type="body"/>
          </p:nvPr>
        </p:nvSpPr>
        <p:spPr>
          <a:xfrm>
            <a:off x="505925" y="1171000"/>
            <a:ext cx="7677600" cy="2648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1pPr>
            <a:lvl2pPr indent="-355600" lvl="1" marL="914400">
              <a:spcBef>
                <a:spcPts val="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2pPr>
            <a:lvl3pPr indent="-355600" lvl="2" marL="1371600">
              <a:spcBef>
                <a:spcPts val="0"/>
              </a:spcBef>
              <a:spcAft>
                <a:spcPts val="0"/>
              </a:spcAft>
              <a:buClr>
                <a:srgbClr val="B83B42"/>
              </a:buClr>
              <a:buSzPts val="2000"/>
              <a:buFont typeface="Work Sans Light"/>
              <a:buChar char="□"/>
              <a:defRPr sz="2000">
                <a:solidFill>
                  <a:srgbClr val="231F20"/>
                </a:solidFill>
                <a:latin typeface="Work Sans Light"/>
                <a:ea typeface="Work Sans Light"/>
                <a:cs typeface="Work Sans Light"/>
                <a:sym typeface="Work Sans Light"/>
              </a:defRPr>
            </a:lvl3pPr>
            <a:lvl4pPr indent="-355600" lvl="3" marL="1828800">
              <a:spcBef>
                <a:spcPts val="0"/>
              </a:spcBef>
              <a:spcAft>
                <a:spcPts val="0"/>
              </a:spcAft>
              <a:buClr>
                <a:srgbClr val="231F20"/>
              </a:buClr>
              <a:buSzPts val="2000"/>
              <a:buFont typeface="Work Sans Light"/>
              <a:buChar char="□"/>
              <a:defRPr sz="2000">
                <a:solidFill>
                  <a:srgbClr val="231F20"/>
                </a:solidFill>
                <a:latin typeface="Work Sans Light"/>
                <a:ea typeface="Work Sans Light"/>
                <a:cs typeface="Work Sans Light"/>
                <a:sym typeface="Work Sans Light"/>
              </a:defRPr>
            </a:lvl4pPr>
            <a:lvl5pPr indent="-355600" lvl="4" marL="2286000">
              <a:spcBef>
                <a:spcPts val="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5pPr>
            <a:lvl6pPr indent="-355600" lvl="5" marL="2743200">
              <a:spcBef>
                <a:spcPts val="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6pPr>
            <a:lvl7pPr indent="-355600" lvl="6" marL="3200400">
              <a:spcBef>
                <a:spcPts val="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7pPr>
            <a:lvl8pPr indent="-355600" lvl="7" marL="3657600">
              <a:spcBef>
                <a:spcPts val="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8pPr>
            <a:lvl9pPr indent="-355600" lvl="8" marL="4114800">
              <a:spcBef>
                <a:spcPts val="0"/>
              </a:spcBef>
              <a:spcAft>
                <a:spcPts val="0"/>
              </a:spcAft>
              <a:buClr>
                <a:srgbClr val="BA3338"/>
              </a:buClr>
              <a:buSzPts val="2000"/>
              <a:buFont typeface="Work Sans Light"/>
              <a:buChar char="■"/>
              <a:defRPr sz="2000">
                <a:solidFill>
                  <a:srgbClr val="231F20"/>
                </a:solidFill>
                <a:latin typeface="Work Sans Light"/>
                <a:ea typeface="Work Sans Light"/>
                <a:cs typeface="Work Sans Light"/>
                <a:sym typeface="Work Sans Light"/>
              </a:defRPr>
            </a:lvl9pPr>
          </a:lstStyle>
          <a:p/>
        </p:txBody>
      </p:sp>
      <p:sp>
        <p:nvSpPr>
          <p:cNvPr id="8" name="Google Shape;8;p1"/>
          <p:cNvSpPr txBox="1"/>
          <p:nvPr>
            <p:ph idx="12" type="sldNum"/>
          </p:nvPr>
        </p:nvSpPr>
        <p:spPr>
          <a:xfrm>
            <a:off x="4297649" y="4749903"/>
            <a:ext cx="548700" cy="393600"/>
          </a:xfrm>
          <a:prstGeom prst="rect">
            <a:avLst/>
          </a:prstGeom>
          <a:noFill/>
          <a:ln>
            <a:noFill/>
          </a:ln>
        </p:spPr>
        <p:txBody>
          <a:bodyPr anchorCtr="0" anchor="ctr" bIns="91425" lIns="91425" spcFirstLastPara="1" rIns="91425" wrap="square" tIns="91425">
            <a:noAutofit/>
          </a:bodyPr>
          <a:lstStyle>
            <a:lvl1pPr lvl="0" algn="ctr">
              <a:buNone/>
              <a:defRPr b="1" sz="1300">
                <a:solidFill>
                  <a:schemeClr val="dk1"/>
                </a:solidFill>
                <a:latin typeface="Work Sans"/>
                <a:ea typeface="Work Sans"/>
                <a:cs typeface="Work Sans"/>
                <a:sym typeface="Work Sans"/>
              </a:defRPr>
            </a:lvl1pPr>
            <a:lvl2pPr lvl="1" algn="ctr">
              <a:buNone/>
              <a:defRPr b="1" sz="1300">
                <a:solidFill>
                  <a:schemeClr val="dk1"/>
                </a:solidFill>
                <a:latin typeface="Work Sans"/>
                <a:ea typeface="Work Sans"/>
                <a:cs typeface="Work Sans"/>
                <a:sym typeface="Work Sans"/>
              </a:defRPr>
            </a:lvl2pPr>
            <a:lvl3pPr lvl="2" algn="ctr">
              <a:buNone/>
              <a:defRPr b="1" sz="1300">
                <a:solidFill>
                  <a:schemeClr val="dk1"/>
                </a:solidFill>
                <a:latin typeface="Work Sans"/>
                <a:ea typeface="Work Sans"/>
                <a:cs typeface="Work Sans"/>
                <a:sym typeface="Work Sans"/>
              </a:defRPr>
            </a:lvl3pPr>
            <a:lvl4pPr lvl="3" algn="ctr">
              <a:buNone/>
              <a:defRPr b="1" sz="1300">
                <a:solidFill>
                  <a:schemeClr val="dk1"/>
                </a:solidFill>
                <a:latin typeface="Work Sans"/>
                <a:ea typeface="Work Sans"/>
                <a:cs typeface="Work Sans"/>
                <a:sym typeface="Work Sans"/>
              </a:defRPr>
            </a:lvl4pPr>
            <a:lvl5pPr lvl="4" algn="ctr">
              <a:buNone/>
              <a:defRPr b="1" sz="1300">
                <a:solidFill>
                  <a:schemeClr val="dk1"/>
                </a:solidFill>
                <a:latin typeface="Work Sans"/>
                <a:ea typeface="Work Sans"/>
                <a:cs typeface="Work Sans"/>
                <a:sym typeface="Work Sans"/>
              </a:defRPr>
            </a:lvl5pPr>
            <a:lvl6pPr lvl="5" algn="ctr">
              <a:buNone/>
              <a:defRPr b="1" sz="1300">
                <a:solidFill>
                  <a:schemeClr val="dk1"/>
                </a:solidFill>
                <a:latin typeface="Work Sans"/>
                <a:ea typeface="Work Sans"/>
                <a:cs typeface="Work Sans"/>
                <a:sym typeface="Work Sans"/>
              </a:defRPr>
            </a:lvl6pPr>
            <a:lvl7pPr lvl="6" algn="ctr">
              <a:buNone/>
              <a:defRPr b="1" sz="1300">
                <a:solidFill>
                  <a:schemeClr val="dk1"/>
                </a:solidFill>
                <a:latin typeface="Work Sans"/>
                <a:ea typeface="Work Sans"/>
                <a:cs typeface="Work Sans"/>
                <a:sym typeface="Work Sans"/>
              </a:defRPr>
            </a:lvl7pPr>
            <a:lvl8pPr lvl="7" algn="ctr">
              <a:buNone/>
              <a:defRPr b="1" sz="1300">
                <a:solidFill>
                  <a:schemeClr val="dk1"/>
                </a:solidFill>
                <a:latin typeface="Work Sans"/>
                <a:ea typeface="Work Sans"/>
                <a:cs typeface="Work Sans"/>
                <a:sym typeface="Work Sans"/>
              </a:defRPr>
            </a:lvl8pPr>
            <a:lvl9pPr lvl="8" algn="ctr">
              <a:buNone/>
              <a:defRPr b="1" sz="1300">
                <a:solidFill>
                  <a:schemeClr val="dk1"/>
                </a:solidFill>
                <a:latin typeface="Work Sans"/>
                <a:ea typeface="Work Sans"/>
                <a:cs typeface="Work Sans"/>
                <a:sym typeface="Work Sans"/>
              </a:defRPr>
            </a:lvl9pPr>
          </a:lstStyle>
          <a:p>
            <a:pPr indent="0" lvl="0" marL="0" rtl="0" algn="ct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455050" y="3991387"/>
            <a:ext cx="1473526" cy="10450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s://www.digitalocean.com/community/tutorials/graphql-graphql-sd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1048725" y="707475"/>
            <a:ext cx="6878100" cy="193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a:t>
            </a:r>
            <a:endParaRPr/>
          </a:p>
        </p:txBody>
      </p:sp>
      <p:grpSp>
        <p:nvGrpSpPr>
          <p:cNvPr id="112" name="Google Shape;112;p21"/>
          <p:cNvGrpSpPr/>
          <p:nvPr/>
        </p:nvGrpSpPr>
        <p:grpSpPr>
          <a:xfrm>
            <a:off x="6867248" y="652997"/>
            <a:ext cx="1580904" cy="1684493"/>
            <a:chOff x="5970800" y="1619250"/>
            <a:chExt cx="428650" cy="456725"/>
          </a:xfrm>
        </p:grpSpPr>
        <p:sp>
          <p:nvSpPr>
            <p:cNvPr id="113" name="Google Shape;113;p21"/>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BA33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75" name="Shape 175"/>
        <p:cNvGrpSpPr/>
        <p:nvPr/>
      </p:nvGrpSpPr>
      <p:grpSpPr>
        <a:xfrm>
          <a:off x="0" y="0"/>
          <a:ext cx="0" cy="0"/>
          <a:chOff x="0" y="0"/>
          <a:chExt cx="0" cy="0"/>
        </a:xfrm>
      </p:grpSpPr>
      <p:sp>
        <p:nvSpPr>
          <p:cNvPr id="176" name="Google Shape;176;p30"/>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177" name="Google Shape;177;p30"/>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A scalar named “Date” is defined first. This is then used in the object type called “Car”.</a:t>
            </a:r>
            <a:endParaRPr sz="1600">
              <a:solidFill>
                <a:srgbClr val="FFFFFF"/>
              </a:solidFill>
              <a:latin typeface="Work Sans Light"/>
              <a:ea typeface="Work Sans Light"/>
              <a:cs typeface="Work Sans Light"/>
              <a:sym typeface="Work Sans Light"/>
            </a:endParaRPr>
          </a:p>
        </p:txBody>
      </p:sp>
      <p:sp>
        <p:nvSpPr>
          <p:cNvPr id="178" name="Google Shape;178;p30"/>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79" name="Google Shape;179;p30"/>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Schema.graphqls example</a:t>
            </a:r>
            <a:endParaRPr sz="3600">
              <a:solidFill>
                <a:srgbClr val="FFFFFF"/>
              </a:solidFill>
            </a:endParaRPr>
          </a:p>
        </p:txBody>
      </p:sp>
      <p:sp>
        <p:nvSpPr>
          <p:cNvPr id="180" name="Google Shape;180;p30"/>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s</a:t>
            </a:r>
            <a:r>
              <a:rPr lang="en" sz="900">
                <a:solidFill>
                  <a:schemeClr val="dk1"/>
                </a:solidFill>
                <a:latin typeface="Courier New"/>
                <a:ea typeface="Courier New"/>
                <a:cs typeface="Courier New"/>
                <a:sym typeface="Courier New"/>
              </a:rPr>
              <a:t>calar Date</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t</a:t>
            </a:r>
            <a:r>
              <a:rPr lang="en" sz="900">
                <a:solidFill>
                  <a:schemeClr val="dk1"/>
                </a:solidFill>
                <a:latin typeface="Courier New"/>
                <a:ea typeface="Courier New"/>
                <a:cs typeface="Courier New"/>
                <a:sym typeface="Courier New"/>
              </a:rPr>
              <a:t>ype Car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i</a:t>
            </a:r>
            <a:r>
              <a:rPr lang="en" sz="900">
                <a:solidFill>
                  <a:schemeClr val="dk1"/>
                </a:solidFill>
                <a:latin typeface="Courier New"/>
                <a:ea typeface="Courier New"/>
                <a:cs typeface="Courier New"/>
                <a:sym typeface="Courier New"/>
              </a:rPr>
              <a:t>d: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numberOfWheels: Int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productionDate: Date</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84" name="Shape 184"/>
        <p:cNvGrpSpPr/>
        <p:nvPr/>
      </p:nvGrpSpPr>
      <p:grpSpPr>
        <a:xfrm>
          <a:off x="0" y="0"/>
          <a:ext cx="0" cy="0"/>
          <a:chOff x="0" y="0"/>
          <a:chExt cx="0" cy="0"/>
        </a:xfrm>
      </p:grpSpPr>
      <p:sp>
        <p:nvSpPr>
          <p:cNvPr id="185" name="Google Shape;185;p31"/>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186" name="Google Shape;186;p31"/>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 this example we see an enumeration of colors. This is then used in the “Car” object type from the previous example.</a:t>
            </a:r>
            <a:endParaRPr sz="1600">
              <a:solidFill>
                <a:srgbClr val="FFFFFF"/>
              </a:solidFill>
              <a:latin typeface="Work Sans Light"/>
              <a:ea typeface="Work Sans Light"/>
              <a:cs typeface="Work Sans Light"/>
              <a:sym typeface="Work Sans Light"/>
            </a:endParaRPr>
          </a:p>
        </p:txBody>
      </p:sp>
      <p:sp>
        <p:nvSpPr>
          <p:cNvPr id="187" name="Google Shape;187;p31"/>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88" name="Google Shape;188;p31"/>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Schema.graphqls example</a:t>
            </a:r>
            <a:endParaRPr sz="3600">
              <a:solidFill>
                <a:srgbClr val="FFFFFF"/>
              </a:solidFill>
            </a:endParaRPr>
          </a:p>
        </p:txBody>
      </p:sp>
      <p:sp>
        <p:nvSpPr>
          <p:cNvPr id="189" name="Google Shape;189;p31"/>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e</a:t>
            </a:r>
            <a:r>
              <a:rPr lang="en" sz="900">
                <a:solidFill>
                  <a:schemeClr val="dk1"/>
                </a:solidFill>
                <a:latin typeface="Courier New"/>
                <a:ea typeface="Courier New"/>
                <a:cs typeface="Courier New"/>
                <a:sym typeface="Courier New"/>
              </a:rPr>
              <a:t>num Color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BLACK</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RED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GRAY</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type Car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id: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numberOfWheels: Int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colors: [Color!]!</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193" name="Shape 193"/>
        <p:cNvGrpSpPr/>
        <p:nvPr/>
      </p:nvGrpSpPr>
      <p:grpSpPr>
        <a:xfrm>
          <a:off x="0" y="0"/>
          <a:ext cx="0" cy="0"/>
          <a:chOff x="0" y="0"/>
          <a:chExt cx="0" cy="0"/>
        </a:xfrm>
      </p:grpSpPr>
      <p:sp>
        <p:nvSpPr>
          <p:cNvPr id="194" name="Google Shape;194;p32"/>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195" name="Google Shape;195;p32"/>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 this example we see an interface definition, this contains the common elements of all Vehicles. The “Car” type implements this interface </a:t>
            </a:r>
            <a:r>
              <a:rPr lang="en" sz="1600">
                <a:solidFill>
                  <a:srgbClr val="FFFFFF"/>
                </a:solidFill>
                <a:latin typeface="Work Sans Light"/>
                <a:ea typeface="Work Sans Light"/>
                <a:cs typeface="Work Sans Light"/>
                <a:sym typeface="Work Sans Light"/>
              </a:rPr>
              <a:t>thereby</a:t>
            </a:r>
            <a:r>
              <a:rPr lang="en" sz="1600">
                <a:solidFill>
                  <a:srgbClr val="FFFFFF"/>
                </a:solidFill>
                <a:latin typeface="Work Sans Light"/>
                <a:ea typeface="Work Sans Light"/>
                <a:cs typeface="Work Sans Light"/>
                <a:sym typeface="Work Sans Light"/>
              </a:rPr>
              <a:t> inheriting its fields. This will make it easier to define new Vehicle types in the future.</a:t>
            </a:r>
            <a:endParaRPr sz="1600">
              <a:solidFill>
                <a:srgbClr val="FFFFFF"/>
              </a:solidFill>
              <a:latin typeface="Work Sans Light"/>
              <a:ea typeface="Work Sans Light"/>
              <a:cs typeface="Work Sans Light"/>
              <a:sym typeface="Work Sans Light"/>
            </a:endParaRPr>
          </a:p>
        </p:txBody>
      </p:sp>
      <p:sp>
        <p:nvSpPr>
          <p:cNvPr id="196" name="Google Shape;196;p32"/>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197" name="Google Shape;197;p32"/>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Schema.graphqls example</a:t>
            </a:r>
            <a:endParaRPr sz="3600">
              <a:solidFill>
                <a:srgbClr val="FFFFFF"/>
              </a:solidFill>
            </a:endParaRPr>
          </a:p>
        </p:txBody>
      </p:sp>
      <p:sp>
        <p:nvSpPr>
          <p:cNvPr id="198" name="Google Shape;198;p32"/>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i</a:t>
            </a:r>
            <a:r>
              <a:rPr lang="en" sz="900">
                <a:solidFill>
                  <a:schemeClr val="dk1"/>
                </a:solidFill>
                <a:latin typeface="Courier New"/>
                <a:ea typeface="Courier New"/>
                <a:cs typeface="Courier New"/>
                <a:sym typeface="Courier New"/>
              </a:rPr>
              <a:t>nterface Vehicle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i</a:t>
            </a:r>
            <a:r>
              <a:rPr lang="en" sz="900">
                <a:solidFill>
                  <a:schemeClr val="dk1"/>
                </a:solidFill>
                <a:latin typeface="Courier New"/>
                <a:ea typeface="Courier New"/>
                <a:cs typeface="Courier New"/>
                <a:sym typeface="Courier New"/>
              </a:rPr>
              <a:t>d: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numberOfWheels: Int </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enum Color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BLACK</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RED</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GRAY</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type Car implements Vehicle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colors: [Color!]!</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02" name="Shape 202"/>
        <p:cNvGrpSpPr/>
        <p:nvPr/>
      </p:nvGrpSpPr>
      <p:grpSpPr>
        <a:xfrm>
          <a:off x="0" y="0"/>
          <a:ext cx="0" cy="0"/>
          <a:chOff x="0" y="0"/>
          <a:chExt cx="0" cy="0"/>
        </a:xfrm>
      </p:grpSpPr>
      <p:sp>
        <p:nvSpPr>
          <p:cNvPr id="203" name="Google Shape;203;p33"/>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04" name="Google Shape;204;p33"/>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 this example we see a “Query” object type definition. This definition is required in all GraphQL schemas and contains the available queries.</a:t>
            </a:r>
            <a:endParaRPr sz="1600">
              <a:solidFill>
                <a:srgbClr val="FFFFFF"/>
              </a:solidFill>
              <a:latin typeface="Work Sans Light"/>
              <a:ea typeface="Work Sans Light"/>
              <a:cs typeface="Work Sans Light"/>
              <a:sym typeface="Work Sans Light"/>
            </a:endParaRPr>
          </a:p>
        </p:txBody>
      </p:sp>
      <p:sp>
        <p:nvSpPr>
          <p:cNvPr id="205" name="Google Shape;205;p33"/>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06" name="Google Shape;206;p33"/>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Schema.graphqls example</a:t>
            </a:r>
            <a:endParaRPr sz="3600">
              <a:solidFill>
                <a:srgbClr val="FFFFFF"/>
              </a:solidFill>
            </a:endParaRPr>
          </a:p>
        </p:txBody>
      </p:sp>
      <p:sp>
        <p:nvSpPr>
          <p:cNvPr id="207" name="Google Shape;207;p33"/>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type Car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 ID!</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 Int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type Query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findCarById(id: ID!): Car</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ctrTitle"/>
          </p:nvPr>
        </p:nvSpPr>
        <p:spPr>
          <a:xfrm>
            <a:off x="1012800" y="2497750"/>
            <a:ext cx="6177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write a Query?</a:t>
            </a:r>
            <a:endParaRPr/>
          </a:p>
        </p:txBody>
      </p:sp>
      <p:sp>
        <p:nvSpPr>
          <p:cNvPr id="213" name="Google Shape;213;p34"/>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GraphQL: A query language for APIs</a:t>
            </a:r>
            <a:endParaRPr>
              <a:solidFill>
                <a:srgbClr val="B83B42"/>
              </a:solidFill>
            </a:endParaRPr>
          </a:p>
        </p:txBody>
      </p:sp>
      <p:sp>
        <p:nvSpPr>
          <p:cNvPr id="214" name="Google Shape;214;p34"/>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3</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 How to write a Query?</a:t>
            </a:r>
            <a:endParaRPr/>
          </a:p>
        </p:txBody>
      </p:sp>
      <p:sp>
        <p:nvSpPr>
          <p:cNvPr id="220" name="Google Shape;220;p35"/>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Queries from the client follow a simple, JSON-like syntax.</a:t>
            </a:r>
            <a:endParaRPr/>
          </a:p>
          <a:p>
            <a:pPr indent="-355600" lvl="0" marL="457200" marR="0" rtl="0" algn="l">
              <a:lnSpc>
                <a:spcPct val="100000"/>
              </a:lnSpc>
              <a:spcBef>
                <a:spcPts val="0"/>
              </a:spcBef>
              <a:spcAft>
                <a:spcPts val="0"/>
              </a:spcAft>
              <a:buSzPts val="2000"/>
              <a:buChar char="▪"/>
            </a:pPr>
            <a:r>
              <a:rPr lang="en"/>
              <a:t>A Query request must use the “application/graphql+json” content type header.</a:t>
            </a:r>
            <a:endParaRPr/>
          </a:p>
          <a:p>
            <a:pPr indent="-355600" lvl="0" marL="457200" marR="0" rtl="0" algn="l">
              <a:lnSpc>
                <a:spcPct val="100000"/>
              </a:lnSpc>
              <a:spcBef>
                <a:spcPts val="0"/>
              </a:spcBef>
              <a:spcAft>
                <a:spcPts val="0"/>
              </a:spcAft>
              <a:buSzPts val="2000"/>
              <a:buChar char="▪"/>
            </a:pPr>
            <a:r>
              <a:rPr lang="en"/>
              <a:t>The body of the query begins with the literal “query” followed by curly braces.</a:t>
            </a:r>
            <a:endParaRPr/>
          </a:p>
          <a:p>
            <a:pPr indent="-355600" lvl="0" marL="457200" marR="0" rtl="0" algn="l">
              <a:lnSpc>
                <a:spcPct val="100000"/>
              </a:lnSpc>
              <a:spcBef>
                <a:spcPts val="0"/>
              </a:spcBef>
              <a:spcAft>
                <a:spcPts val="0"/>
              </a:spcAft>
              <a:buSzPts val="2000"/>
              <a:buChar char="▪"/>
            </a:pPr>
            <a:r>
              <a:rPr lang="en"/>
              <a:t>The requested field names must be supplied in the query.</a:t>
            </a:r>
            <a:endParaRPr/>
          </a:p>
        </p:txBody>
      </p:sp>
      <p:sp>
        <p:nvSpPr>
          <p:cNvPr id="221" name="Google Shape;221;p35"/>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25" name="Shape 225"/>
        <p:cNvGrpSpPr/>
        <p:nvPr/>
      </p:nvGrpSpPr>
      <p:grpSpPr>
        <a:xfrm>
          <a:off x="0" y="0"/>
          <a:ext cx="0" cy="0"/>
          <a:chOff x="0" y="0"/>
          <a:chExt cx="0" cy="0"/>
        </a:xfrm>
      </p:grpSpPr>
      <p:sp>
        <p:nvSpPr>
          <p:cNvPr id="226" name="Google Shape;226;p36"/>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27" name="Google Shape;227;p36"/>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 this example we see a simple query. It will call the ‘findCarById’ query defined in the schema. It expects the ‘id’, ‘numberOfWheels’ and ‘colors’ fields of the ‘Car’.</a:t>
            </a:r>
            <a:endParaRPr sz="1600">
              <a:solidFill>
                <a:srgbClr val="FFFFFF"/>
              </a:solidFill>
              <a:latin typeface="Work Sans Light"/>
              <a:ea typeface="Work Sans Light"/>
              <a:cs typeface="Work Sans Light"/>
              <a:sym typeface="Work Sans Light"/>
            </a:endParaRPr>
          </a:p>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Note that ‘colors’ was defined as a list of colors in the schema.</a:t>
            </a:r>
            <a:endParaRPr sz="1600">
              <a:solidFill>
                <a:srgbClr val="FFFFFF"/>
              </a:solidFill>
              <a:latin typeface="Work Sans Light"/>
              <a:ea typeface="Work Sans Light"/>
              <a:cs typeface="Work Sans Light"/>
              <a:sym typeface="Work Sans Light"/>
            </a:endParaRPr>
          </a:p>
        </p:txBody>
      </p:sp>
      <p:sp>
        <p:nvSpPr>
          <p:cNvPr id="228" name="Google Shape;228;p36"/>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29" name="Google Shape;229;p36"/>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GraphQL Query example</a:t>
            </a:r>
            <a:endParaRPr sz="3600">
              <a:solidFill>
                <a:srgbClr val="FFFFFF"/>
              </a:solidFill>
            </a:endParaRPr>
          </a:p>
        </p:txBody>
      </p:sp>
      <p:sp>
        <p:nvSpPr>
          <p:cNvPr id="230" name="Google Shape;230;p36"/>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query</a:t>
            </a: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findCarById(id: 2)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34" name="Shape 234"/>
        <p:cNvGrpSpPr/>
        <p:nvPr/>
      </p:nvGrpSpPr>
      <p:grpSpPr>
        <a:xfrm>
          <a:off x="0" y="0"/>
          <a:ext cx="0" cy="0"/>
          <a:chOff x="0" y="0"/>
          <a:chExt cx="0" cy="0"/>
        </a:xfrm>
      </p:grpSpPr>
      <p:sp>
        <p:nvSpPr>
          <p:cNvPr id="235" name="Google Shape;235;p37"/>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36" name="Google Shape;236;p37"/>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The response is a standard JSON.</a:t>
            </a:r>
            <a:endParaRPr sz="1600">
              <a:solidFill>
                <a:srgbClr val="FFFFFF"/>
              </a:solidFill>
              <a:latin typeface="Work Sans Light"/>
              <a:ea typeface="Work Sans Light"/>
              <a:cs typeface="Work Sans Light"/>
              <a:sym typeface="Work Sans Light"/>
            </a:endParaRPr>
          </a:p>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There is one top level identifier, that’s the same as the query name invoked.</a:t>
            </a:r>
            <a:endParaRPr sz="1600">
              <a:solidFill>
                <a:srgbClr val="FFFFFF"/>
              </a:solidFill>
              <a:latin typeface="Work Sans Light"/>
              <a:ea typeface="Work Sans Light"/>
              <a:cs typeface="Work Sans Light"/>
              <a:sym typeface="Work Sans Light"/>
            </a:endParaRPr>
          </a:p>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The requested fields follow.</a:t>
            </a:r>
            <a:endParaRPr sz="1600">
              <a:solidFill>
                <a:srgbClr val="FFFFFF"/>
              </a:solidFill>
              <a:latin typeface="Work Sans Light"/>
              <a:ea typeface="Work Sans Light"/>
              <a:cs typeface="Work Sans Light"/>
              <a:sym typeface="Work Sans Light"/>
            </a:endParaRPr>
          </a:p>
        </p:txBody>
      </p:sp>
      <p:sp>
        <p:nvSpPr>
          <p:cNvPr id="237" name="Google Shape;237;p37"/>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38" name="Google Shape;238;p37"/>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A possible response</a:t>
            </a:r>
            <a:endParaRPr sz="3600">
              <a:solidFill>
                <a:srgbClr val="FFFFFF"/>
              </a:solidFill>
            </a:endParaRPr>
          </a:p>
        </p:txBody>
      </p:sp>
      <p:sp>
        <p:nvSpPr>
          <p:cNvPr id="239" name="Google Shape;239;p37"/>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“findCarById”: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id”:</a:t>
            </a:r>
            <a:r>
              <a:rPr lang="en" sz="900">
                <a:solidFill>
                  <a:schemeClr val="dk1"/>
                </a:solidFill>
                <a:latin typeface="Courier New"/>
                <a:ea typeface="Courier New"/>
                <a:cs typeface="Courier New"/>
                <a:sym typeface="Courier New"/>
              </a:rPr>
              <a:t> “2”,</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 “4”,</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colors”:</a:t>
            </a: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“BLACK”,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“RED”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43" name="Shape 243"/>
        <p:cNvGrpSpPr/>
        <p:nvPr/>
      </p:nvGrpSpPr>
      <p:grpSpPr>
        <a:xfrm>
          <a:off x="0" y="0"/>
          <a:ext cx="0" cy="0"/>
          <a:chOff x="0" y="0"/>
          <a:chExt cx="0" cy="0"/>
        </a:xfrm>
      </p:grpSpPr>
      <p:sp>
        <p:nvSpPr>
          <p:cNvPr id="244" name="Google Shape;244;p38"/>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45" name="Google Shape;245;p38"/>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Multiple queries are allowed in the same request as long as they have different names. </a:t>
            </a:r>
            <a:endParaRPr sz="1600">
              <a:solidFill>
                <a:srgbClr val="FFFFFF"/>
              </a:solidFill>
              <a:latin typeface="Work Sans Light"/>
              <a:ea typeface="Work Sans Light"/>
              <a:cs typeface="Work Sans Light"/>
              <a:sym typeface="Work Sans Light"/>
            </a:endParaRPr>
          </a:p>
        </p:txBody>
      </p:sp>
      <p:sp>
        <p:nvSpPr>
          <p:cNvPr id="246" name="Google Shape;246;p38"/>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47" name="Google Shape;247;p38"/>
          <p:cNvSpPr txBox="1"/>
          <p:nvPr>
            <p:ph idx="4294967295" type="title"/>
          </p:nvPr>
        </p:nvSpPr>
        <p:spPr>
          <a:xfrm>
            <a:off x="387200" y="264900"/>
            <a:ext cx="83037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GraphQL multiple queries example</a:t>
            </a:r>
            <a:endParaRPr sz="3600">
              <a:solidFill>
                <a:srgbClr val="FFFFFF"/>
              </a:solidFill>
            </a:endParaRPr>
          </a:p>
        </p:txBody>
      </p:sp>
      <p:sp>
        <p:nvSpPr>
          <p:cNvPr id="248" name="Google Shape;248;p38"/>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query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findCarById(id: 2)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findMechanicByName(firstName: “Tibor”)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i</a:t>
            </a:r>
            <a:r>
              <a:rPr lang="en" sz="900">
                <a:solidFill>
                  <a:schemeClr val="dk1"/>
                </a:solidFill>
                <a:latin typeface="Courier New"/>
                <a:ea typeface="Courier New"/>
                <a:cs typeface="Courier New"/>
                <a:sym typeface="Courier New"/>
              </a:rPr>
              <a:t>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firstName</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lastName</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address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52" name="Shape 252"/>
        <p:cNvGrpSpPr/>
        <p:nvPr/>
      </p:nvGrpSpPr>
      <p:grpSpPr>
        <a:xfrm>
          <a:off x="0" y="0"/>
          <a:ext cx="0" cy="0"/>
          <a:chOff x="0" y="0"/>
          <a:chExt cx="0" cy="0"/>
        </a:xfrm>
      </p:grpSpPr>
      <p:sp>
        <p:nvSpPr>
          <p:cNvPr id="253" name="Google Shape;253;p39"/>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54" name="Google Shape;254;p39"/>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The top level identifiers are the query names. The query objects contain the requested data. In this case the queries are executed in the requested order.</a:t>
            </a:r>
            <a:endParaRPr sz="1600">
              <a:solidFill>
                <a:srgbClr val="FFFFFF"/>
              </a:solidFill>
              <a:latin typeface="Work Sans Light"/>
              <a:ea typeface="Work Sans Light"/>
              <a:cs typeface="Work Sans Light"/>
              <a:sym typeface="Work Sans Light"/>
            </a:endParaRPr>
          </a:p>
        </p:txBody>
      </p:sp>
      <p:sp>
        <p:nvSpPr>
          <p:cNvPr id="255" name="Google Shape;255;p39"/>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56" name="Google Shape;256;p39"/>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A possible response</a:t>
            </a:r>
            <a:endParaRPr sz="3600">
              <a:solidFill>
                <a:srgbClr val="FFFFFF"/>
              </a:solidFill>
            </a:endParaRPr>
          </a:p>
        </p:txBody>
      </p:sp>
      <p:sp>
        <p:nvSpPr>
          <p:cNvPr id="257" name="Google Shape;257;p39"/>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“findCarById”: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 “2”,</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 “4”,</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“BLACK”,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“RED”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“findMechanicByName”: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 “45”,</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“firstName”: “Tibor”,</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“lastName”: “Kővári”,</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a</a:t>
            </a:r>
            <a:r>
              <a:rPr lang="en" sz="900">
                <a:solidFill>
                  <a:schemeClr val="dk1"/>
                </a:solidFill>
                <a:latin typeface="Courier New"/>
                <a:ea typeface="Courier New"/>
                <a:cs typeface="Courier New"/>
                <a:sym typeface="Courier New"/>
              </a:rPr>
              <a:t>ddress”: “1132 Budapest…”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251775" y="230200"/>
            <a:ext cx="4050000" cy="46977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lang="en" sz="1800"/>
              <a:t>What is GraphQL?</a:t>
            </a:r>
            <a:endParaRPr sz="1800"/>
          </a:p>
          <a:p>
            <a:pPr indent="-342900" lvl="0" marL="457200" rtl="0" algn="l">
              <a:spcBef>
                <a:spcPts val="0"/>
              </a:spcBef>
              <a:spcAft>
                <a:spcPts val="0"/>
              </a:spcAft>
              <a:buSzPts val="1800"/>
              <a:buChar char="●"/>
            </a:pPr>
            <a:r>
              <a:rPr lang="en" sz="1800"/>
              <a:t>Conventions.</a:t>
            </a:r>
            <a:endParaRPr sz="1800"/>
          </a:p>
          <a:p>
            <a:pPr indent="-342900" lvl="0" marL="457200" rtl="0" algn="l">
              <a:spcBef>
                <a:spcPts val="0"/>
              </a:spcBef>
              <a:spcAft>
                <a:spcPts val="0"/>
              </a:spcAft>
              <a:buSzPts val="1800"/>
              <a:buChar char="●"/>
            </a:pPr>
            <a:r>
              <a:rPr lang="en" sz="1800"/>
              <a:t>How to write a query.</a:t>
            </a:r>
            <a:endParaRPr sz="1800"/>
          </a:p>
          <a:p>
            <a:pPr indent="-342900" lvl="0" marL="457200" rtl="0" algn="l">
              <a:spcBef>
                <a:spcPts val="0"/>
              </a:spcBef>
              <a:spcAft>
                <a:spcPts val="0"/>
              </a:spcAft>
              <a:buSzPts val="1800"/>
              <a:buChar char="●"/>
            </a:pPr>
            <a:r>
              <a:rPr lang="en" sz="1800"/>
              <a:t>Mutations.</a:t>
            </a:r>
            <a:endParaRPr sz="1800"/>
          </a:p>
          <a:p>
            <a:pPr indent="-342900" lvl="0" marL="457200" rtl="0" algn="l">
              <a:spcBef>
                <a:spcPts val="0"/>
              </a:spcBef>
              <a:spcAft>
                <a:spcPts val="0"/>
              </a:spcAft>
              <a:buSzPts val="1800"/>
              <a:buChar char="●"/>
            </a:pPr>
            <a:r>
              <a:rPr lang="en" sz="1800"/>
              <a:t>Plurals &amp; slicing.</a:t>
            </a:r>
            <a:endParaRPr sz="1800"/>
          </a:p>
          <a:p>
            <a:pPr indent="-342900" lvl="0" marL="457200" rtl="0" algn="l">
              <a:spcBef>
                <a:spcPts val="0"/>
              </a:spcBef>
              <a:spcAft>
                <a:spcPts val="0"/>
              </a:spcAft>
              <a:buSzPts val="1800"/>
              <a:buChar char="●"/>
            </a:pPr>
            <a:r>
              <a:rPr lang="en" sz="1800"/>
              <a:t>Preparsed document cache.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ctrTitle"/>
          </p:nvPr>
        </p:nvSpPr>
        <p:spPr>
          <a:xfrm>
            <a:off x="1012800" y="2497750"/>
            <a:ext cx="6177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Mutations</a:t>
            </a:r>
            <a:endParaRPr/>
          </a:p>
        </p:txBody>
      </p:sp>
      <p:sp>
        <p:nvSpPr>
          <p:cNvPr id="263" name="Google Shape;263;p40"/>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GraphQL: A query language for APIs</a:t>
            </a:r>
            <a:endParaRPr>
              <a:solidFill>
                <a:srgbClr val="B83B42"/>
              </a:solidFill>
            </a:endParaRPr>
          </a:p>
        </p:txBody>
      </p:sp>
      <p:sp>
        <p:nvSpPr>
          <p:cNvPr id="264" name="Google Shape;264;p40"/>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4</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Mutations</a:t>
            </a:r>
            <a:endParaRPr/>
          </a:p>
        </p:txBody>
      </p:sp>
      <p:sp>
        <p:nvSpPr>
          <p:cNvPr id="270" name="Google Shape;270;p41"/>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Now we know how we query data from a GraphQL server.</a:t>
            </a:r>
            <a:endParaRPr/>
          </a:p>
          <a:p>
            <a:pPr indent="-355600" lvl="0" marL="457200" marR="0" rtl="0" algn="l">
              <a:lnSpc>
                <a:spcPct val="100000"/>
              </a:lnSpc>
              <a:spcBef>
                <a:spcPts val="0"/>
              </a:spcBef>
              <a:spcAft>
                <a:spcPts val="0"/>
              </a:spcAft>
              <a:buSzPts val="2000"/>
              <a:buChar char="▪"/>
            </a:pPr>
            <a:r>
              <a:rPr lang="en"/>
              <a:t>However, as a fully fledged data platform we need to be able to induce data change on the server.</a:t>
            </a:r>
            <a:endParaRPr/>
          </a:p>
          <a:p>
            <a:pPr indent="-355600" lvl="0" marL="457200" marR="0" rtl="0" algn="l">
              <a:lnSpc>
                <a:spcPct val="100000"/>
              </a:lnSpc>
              <a:spcBef>
                <a:spcPts val="0"/>
              </a:spcBef>
              <a:spcAft>
                <a:spcPts val="0"/>
              </a:spcAft>
              <a:buSzPts val="2000"/>
              <a:buChar char="▪"/>
            </a:pPr>
            <a:r>
              <a:rPr lang="en"/>
              <a:t>Technically any query </a:t>
            </a:r>
            <a:r>
              <a:rPr lang="en"/>
              <a:t>could write data, but it’s a good idea to separate any operations that write data.</a:t>
            </a:r>
            <a:endParaRPr/>
          </a:p>
          <a:p>
            <a:pPr indent="-355600" lvl="0" marL="457200" marR="0" rtl="0" algn="l">
              <a:lnSpc>
                <a:spcPct val="100000"/>
              </a:lnSpc>
              <a:spcBef>
                <a:spcPts val="0"/>
              </a:spcBef>
              <a:spcAft>
                <a:spcPts val="0"/>
              </a:spcAft>
              <a:buSzPts val="2000"/>
              <a:buChar char="▪"/>
            </a:pPr>
            <a:r>
              <a:rPr lang="en"/>
              <a:t>GraphQL calls these operations “Mutations”.</a:t>
            </a:r>
            <a:endParaRPr/>
          </a:p>
        </p:txBody>
      </p:sp>
      <p:sp>
        <p:nvSpPr>
          <p:cNvPr id="271" name="Google Shape;271;p41"/>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75" name="Shape 275"/>
        <p:cNvGrpSpPr/>
        <p:nvPr/>
      </p:nvGrpSpPr>
      <p:grpSpPr>
        <a:xfrm>
          <a:off x="0" y="0"/>
          <a:ext cx="0" cy="0"/>
          <a:chOff x="0" y="0"/>
          <a:chExt cx="0" cy="0"/>
        </a:xfrm>
      </p:grpSpPr>
      <p:sp>
        <p:nvSpPr>
          <p:cNvPr id="276" name="Google Shape;276;p42"/>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77" name="Google Shape;277;p42"/>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First we define a new type called “Mutation”. This type will hold all of the mutations we create in the future. We create an input type to hold together the fields needed to make a new car.</a:t>
            </a:r>
            <a:endParaRPr sz="1600">
              <a:solidFill>
                <a:srgbClr val="FFFFFF"/>
              </a:solidFill>
              <a:latin typeface="Work Sans Light"/>
              <a:ea typeface="Work Sans Light"/>
              <a:cs typeface="Work Sans Light"/>
              <a:sym typeface="Work Sans Light"/>
            </a:endParaRPr>
          </a:p>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Input types are special variants of normal types, these can be used as input parameters for queries or mutations.</a:t>
            </a:r>
            <a:endParaRPr sz="1600">
              <a:solidFill>
                <a:srgbClr val="FFFFFF"/>
              </a:solidFill>
              <a:latin typeface="Work Sans Light"/>
              <a:ea typeface="Work Sans Light"/>
              <a:cs typeface="Work Sans Light"/>
              <a:sym typeface="Work Sans Light"/>
            </a:endParaRPr>
          </a:p>
        </p:txBody>
      </p:sp>
      <p:sp>
        <p:nvSpPr>
          <p:cNvPr id="278" name="Google Shape;278;p42"/>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79" name="Google Shape;279;p42"/>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Schema.graphqls example</a:t>
            </a:r>
            <a:endParaRPr sz="3600">
              <a:solidFill>
                <a:srgbClr val="FFFFFF"/>
              </a:solidFill>
            </a:endParaRPr>
          </a:p>
        </p:txBody>
      </p:sp>
      <p:sp>
        <p:nvSpPr>
          <p:cNvPr id="280" name="Google Shape;280;p42"/>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type Mutation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chemeClr val="dk1"/>
                </a:solidFill>
                <a:latin typeface="Courier New"/>
                <a:ea typeface="Courier New"/>
                <a:cs typeface="Courier New"/>
                <a:sym typeface="Courier New"/>
              </a:rPr>
              <a:t>  createCar(input: CarInput!): Car!</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i</a:t>
            </a:r>
            <a:r>
              <a:rPr lang="en" sz="900">
                <a:solidFill>
                  <a:schemeClr val="dk1"/>
                </a:solidFill>
                <a:latin typeface="Courier New"/>
                <a:ea typeface="Courier New"/>
                <a:cs typeface="Courier New"/>
                <a:sym typeface="Courier New"/>
              </a:rPr>
              <a:t>nput CarInput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 Int</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 [Color!]!</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84" name="Shape 284"/>
        <p:cNvGrpSpPr/>
        <p:nvPr/>
      </p:nvGrpSpPr>
      <p:grpSpPr>
        <a:xfrm>
          <a:off x="0" y="0"/>
          <a:ext cx="0" cy="0"/>
          <a:chOff x="0" y="0"/>
          <a:chExt cx="0" cy="0"/>
        </a:xfrm>
      </p:grpSpPr>
      <p:sp>
        <p:nvSpPr>
          <p:cNvPr id="285" name="Google Shape;285;p43"/>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286" name="Google Shape;286;p43"/>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 this example we call a mutation, in accordance with this we use the keyword “mutation” instead of “query”. The rest of the syntax is basically the same. </a:t>
            </a:r>
            <a:r>
              <a:rPr lang="en" sz="1600">
                <a:solidFill>
                  <a:srgbClr val="FFFFFF"/>
                </a:solidFill>
                <a:latin typeface="Work Sans Light"/>
                <a:ea typeface="Work Sans Light"/>
                <a:cs typeface="Work Sans Light"/>
                <a:sym typeface="Work Sans Light"/>
              </a:rPr>
              <a:t>If multiple mutations are part of the same request, they are executed sequentially in a single transaction. If any of the mutations fail, all the executed mutations will be rolled back.</a:t>
            </a:r>
            <a:endParaRPr sz="1600">
              <a:solidFill>
                <a:srgbClr val="FFFFFF"/>
              </a:solidFill>
              <a:latin typeface="Work Sans Light"/>
              <a:ea typeface="Work Sans Light"/>
              <a:cs typeface="Work Sans Light"/>
              <a:sym typeface="Work Sans Light"/>
            </a:endParaRPr>
          </a:p>
        </p:txBody>
      </p:sp>
      <p:sp>
        <p:nvSpPr>
          <p:cNvPr id="287" name="Google Shape;287;p43"/>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288" name="Google Shape;288;p43"/>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GraphQL Mutation example</a:t>
            </a:r>
            <a:endParaRPr sz="3600">
              <a:solidFill>
                <a:srgbClr val="FFFFFF"/>
              </a:solidFill>
            </a:endParaRPr>
          </a:p>
        </p:txBody>
      </p:sp>
      <p:sp>
        <p:nvSpPr>
          <p:cNvPr id="289" name="Google Shape;289;p43"/>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mutation</a:t>
            </a: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createCar(input: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 “4”,</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 [“BLACK”, “RED”]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4"/>
          <p:cNvSpPr txBox="1"/>
          <p:nvPr>
            <p:ph idx="1" type="body"/>
          </p:nvPr>
        </p:nvSpPr>
        <p:spPr>
          <a:xfrm>
            <a:off x="387200" y="1071850"/>
            <a:ext cx="8081100" cy="352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latin typeface="Work Sans"/>
                <a:ea typeface="Work Sans"/>
                <a:cs typeface="Work Sans"/>
                <a:sym typeface="Work Sans"/>
              </a:rPr>
              <a:t>A more in-depth look at the GraphQL schema:</a:t>
            </a:r>
            <a:endParaRPr b="1" sz="3000">
              <a:latin typeface="Work Sans"/>
              <a:ea typeface="Work Sans"/>
              <a:cs typeface="Work Sans"/>
              <a:sym typeface="Work Sans"/>
            </a:endParaRPr>
          </a:p>
          <a:p>
            <a:pPr indent="0" lvl="0" marL="0" rtl="0" algn="l">
              <a:spcBef>
                <a:spcPts val="600"/>
              </a:spcBef>
              <a:spcAft>
                <a:spcPts val="0"/>
              </a:spcAft>
              <a:buNone/>
            </a:pPr>
            <a:r>
              <a:t/>
            </a:r>
            <a:endParaRPr b="1" sz="4000">
              <a:latin typeface="Work Sans"/>
              <a:ea typeface="Work Sans"/>
              <a:cs typeface="Work Sans"/>
              <a:sym typeface="Work Sans"/>
            </a:endParaRPr>
          </a:p>
          <a:p>
            <a:pPr indent="0" lvl="0" marL="0" rtl="0" algn="l">
              <a:spcBef>
                <a:spcPts val="600"/>
              </a:spcBef>
              <a:spcAft>
                <a:spcPts val="0"/>
              </a:spcAft>
              <a:buNone/>
            </a:pPr>
            <a:r>
              <a:rPr b="1" lang="en" sz="2400" u="sng">
                <a:solidFill>
                  <a:schemeClr val="hlink"/>
                </a:solidFill>
                <a:latin typeface="Work Sans"/>
                <a:ea typeface="Work Sans"/>
                <a:cs typeface="Work Sans"/>
                <a:sym typeface="Work Sans"/>
                <a:hlinkClick r:id="rId3"/>
              </a:rPr>
              <a:t>https://www.digitalocean.com/community/tutorials/graphql-graphql-sdl</a:t>
            </a:r>
            <a:endParaRPr b="1" sz="2400">
              <a:latin typeface="Work Sans"/>
              <a:ea typeface="Work Sans"/>
              <a:cs typeface="Work Sans"/>
              <a:sym typeface="Work Sans"/>
            </a:endParaRPr>
          </a:p>
        </p:txBody>
      </p:sp>
      <p:sp>
        <p:nvSpPr>
          <p:cNvPr id="296" name="Google Shape;296;p44"/>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ctrTitle"/>
          </p:nvPr>
        </p:nvSpPr>
        <p:spPr>
          <a:xfrm>
            <a:off x="1012800" y="2497750"/>
            <a:ext cx="6177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Plurals &amp; slicing</a:t>
            </a:r>
            <a:endParaRPr/>
          </a:p>
        </p:txBody>
      </p:sp>
      <p:sp>
        <p:nvSpPr>
          <p:cNvPr id="302" name="Google Shape;302;p45"/>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GraphQL: A query language for APIs</a:t>
            </a:r>
            <a:endParaRPr>
              <a:solidFill>
                <a:srgbClr val="B83B42"/>
              </a:solidFill>
            </a:endParaRPr>
          </a:p>
        </p:txBody>
      </p:sp>
      <p:sp>
        <p:nvSpPr>
          <p:cNvPr id="303" name="Google Shape;303;p45"/>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5</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 Plurals &amp; slicing</a:t>
            </a:r>
            <a:endParaRPr/>
          </a:p>
        </p:txBody>
      </p:sp>
      <p:sp>
        <p:nvSpPr>
          <p:cNvPr id="309" name="Google Shape;309;p46"/>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We have already seen how we can query plural data with the colors of the cars.</a:t>
            </a:r>
            <a:endParaRPr/>
          </a:p>
          <a:p>
            <a:pPr indent="-355600" lvl="0" marL="457200" marR="0" rtl="0" algn="l">
              <a:lnSpc>
                <a:spcPct val="100000"/>
              </a:lnSpc>
              <a:spcBef>
                <a:spcPts val="0"/>
              </a:spcBef>
              <a:spcAft>
                <a:spcPts val="0"/>
              </a:spcAft>
              <a:buSzPts val="2000"/>
              <a:buChar char="▪"/>
            </a:pPr>
            <a:r>
              <a:rPr lang="en"/>
              <a:t>However in certain circumstances we won’t want to query all of the plural data associated with a given object.</a:t>
            </a:r>
            <a:endParaRPr/>
          </a:p>
          <a:p>
            <a:pPr indent="-355600" lvl="0" marL="457200" marR="0" rtl="0" algn="l">
              <a:lnSpc>
                <a:spcPct val="100000"/>
              </a:lnSpc>
              <a:spcBef>
                <a:spcPts val="0"/>
              </a:spcBef>
              <a:spcAft>
                <a:spcPts val="0"/>
              </a:spcAft>
              <a:buSzPts val="2000"/>
              <a:buChar char="▪"/>
            </a:pPr>
            <a:r>
              <a:rPr lang="en"/>
              <a:t>For this we can use slicing.</a:t>
            </a:r>
            <a:endParaRPr/>
          </a:p>
          <a:p>
            <a:pPr indent="-355600" lvl="0" marL="457200" marR="0" rtl="0" algn="l">
              <a:lnSpc>
                <a:spcPct val="100000"/>
              </a:lnSpc>
              <a:spcBef>
                <a:spcPts val="0"/>
              </a:spcBef>
              <a:spcAft>
                <a:spcPts val="0"/>
              </a:spcAft>
              <a:buSzPts val="2000"/>
              <a:buChar char="▪"/>
            </a:pPr>
            <a:r>
              <a:rPr lang="en"/>
              <a:t>The </a:t>
            </a:r>
            <a:r>
              <a:rPr lang="en"/>
              <a:t>client</a:t>
            </a:r>
            <a:r>
              <a:rPr lang="en"/>
              <a:t> specifies how much data it wants and GraphQL relays this to the backend. </a:t>
            </a:r>
            <a:endParaRPr/>
          </a:p>
        </p:txBody>
      </p:sp>
      <p:sp>
        <p:nvSpPr>
          <p:cNvPr id="310" name="Google Shape;310;p46"/>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314" name="Shape 314"/>
        <p:cNvGrpSpPr/>
        <p:nvPr/>
      </p:nvGrpSpPr>
      <p:grpSpPr>
        <a:xfrm>
          <a:off x="0" y="0"/>
          <a:ext cx="0" cy="0"/>
          <a:chOff x="0" y="0"/>
          <a:chExt cx="0" cy="0"/>
        </a:xfrm>
      </p:grpSpPr>
      <p:sp>
        <p:nvSpPr>
          <p:cNvPr id="315" name="Google Shape;315;p47"/>
          <p:cNvSpPr txBox="1"/>
          <p:nvPr/>
        </p:nvSpPr>
        <p:spPr>
          <a:xfrm>
            <a:off x="2123200" y="905700"/>
            <a:ext cx="28308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latin typeface="Work Sans"/>
              <a:ea typeface="Work Sans"/>
              <a:cs typeface="Work Sans"/>
              <a:sym typeface="Work Sans"/>
            </a:endParaRPr>
          </a:p>
        </p:txBody>
      </p:sp>
      <p:sp>
        <p:nvSpPr>
          <p:cNvPr id="316" name="Google Shape;316;p47"/>
          <p:cNvSpPr txBox="1"/>
          <p:nvPr/>
        </p:nvSpPr>
        <p:spPr>
          <a:xfrm>
            <a:off x="4268575" y="1555000"/>
            <a:ext cx="4353900" cy="26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Work Sans Light"/>
                <a:ea typeface="Work Sans Light"/>
                <a:cs typeface="Work Sans Light"/>
                <a:sym typeface="Work Sans Light"/>
              </a:rPr>
              <a:t>In this example we see a query to find a car. The query contains a colors field. In this case the colors field is actually a separate, </a:t>
            </a:r>
            <a:r>
              <a:rPr lang="en" sz="1600">
                <a:solidFill>
                  <a:srgbClr val="FFFFFF"/>
                </a:solidFill>
                <a:latin typeface="Work Sans Light"/>
                <a:ea typeface="Work Sans Light"/>
                <a:cs typeface="Work Sans Light"/>
                <a:sym typeface="Work Sans Light"/>
              </a:rPr>
              <a:t>inner query that will need to be executed separately from the main query. It will have access through the data fetcher environment to both it’s parameters and the outer query’s parameter.</a:t>
            </a:r>
            <a:endParaRPr sz="1600">
              <a:solidFill>
                <a:srgbClr val="FFFFFF"/>
              </a:solidFill>
              <a:latin typeface="Work Sans Light"/>
              <a:ea typeface="Work Sans Light"/>
              <a:cs typeface="Work Sans Light"/>
              <a:sym typeface="Work Sans Light"/>
            </a:endParaRPr>
          </a:p>
        </p:txBody>
      </p:sp>
      <p:sp>
        <p:nvSpPr>
          <p:cNvPr id="317" name="Google Shape;317;p47"/>
          <p:cNvSpPr txBox="1"/>
          <p:nvPr>
            <p:ph idx="12" type="sldNum"/>
          </p:nvPr>
        </p:nvSpPr>
        <p:spPr>
          <a:xfrm>
            <a:off x="4297649" y="484119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000000"/>
                </a:solidFill>
              </a:rPr>
              <a:t>‹#›</a:t>
            </a:fld>
            <a:endParaRPr>
              <a:solidFill>
                <a:srgbClr val="000000"/>
              </a:solidFill>
            </a:endParaRPr>
          </a:p>
        </p:txBody>
      </p:sp>
      <p:sp>
        <p:nvSpPr>
          <p:cNvPr id="318" name="Google Shape;318;p47"/>
          <p:cNvSpPr txBox="1"/>
          <p:nvPr>
            <p:ph idx="4294967295"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rPr>
              <a:t>GraphQL Query slicing example</a:t>
            </a:r>
            <a:endParaRPr sz="3600">
              <a:solidFill>
                <a:srgbClr val="FFFFFF"/>
              </a:solidFill>
            </a:endParaRPr>
          </a:p>
        </p:txBody>
      </p:sp>
      <p:sp>
        <p:nvSpPr>
          <p:cNvPr id="319" name="Google Shape;319;p47"/>
          <p:cNvSpPr txBox="1"/>
          <p:nvPr/>
        </p:nvSpPr>
        <p:spPr>
          <a:xfrm>
            <a:off x="749200" y="1678225"/>
            <a:ext cx="3360900" cy="2299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query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findCarById(id: 2)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id</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numberOfWheels</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colors(first: 2, offset: 0)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name</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ctrTitle"/>
          </p:nvPr>
        </p:nvSpPr>
        <p:spPr>
          <a:xfrm>
            <a:off x="1012800" y="2497750"/>
            <a:ext cx="7249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Preparsed document cache</a:t>
            </a:r>
            <a:endParaRPr/>
          </a:p>
        </p:txBody>
      </p:sp>
      <p:sp>
        <p:nvSpPr>
          <p:cNvPr id="325" name="Google Shape;325;p48"/>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GraphQL: A query language for APIs</a:t>
            </a:r>
            <a:endParaRPr>
              <a:solidFill>
                <a:srgbClr val="B83B42"/>
              </a:solidFill>
            </a:endParaRPr>
          </a:p>
        </p:txBody>
      </p:sp>
      <p:sp>
        <p:nvSpPr>
          <p:cNvPr id="326" name="Google Shape;326;p48"/>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6</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Preparsed document cache</a:t>
            </a:r>
            <a:endParaRPr/>
          </a:p>
        </p:txBody>
      </p:sp>
      <p:sp>
        <p:nvSpPr>
          <p:cNvPr id="332" name="Google Shape;332;p49"/>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The graphql engine must parse and validate each request everytime one comes in. This is a very resource intensive operation.</a:t>
            </a:r>
            <a:endParaRPr/>
          </a:p>
          <a:p>
            <a:pPr indent="-355600" lvl="0" marL="457200" marR="0" rtl="0" algn="l">
              <a:lnSpc>
                <a:spcPct val="100000"/>
              </a:lnSpc>
              <a:spcBef>
                <a:spcPts val="0"/>
              </a:spcBef>
              <a:spcAft>
                <a:spcPts val="0"/>
              </a:spcAft>
              <a:buSzPts val="2000"/>
              <a:buChar char="▪"/>
            </a:pPr>
            <a:r>
              <a:rPr lang="en"/>
              <a:t>This can be helped by creating a preparsed document cache for the GraphQL Engine on the server.</a:t>
            </a:r>
            <a:endParaRPr/>
          </a:p>
          <a:p>
            <a:pPr indent="-355600" lvl="0" marL="457200" marR="0" rtl="0" algn="l">
              <a:lnSpc>
                <a:spcPct val="100000"/>
              </a:lnSpc>
              <a:spcBef>
                <a:spcPts val="0"/>
              </a:spcBef>
              <a:spcAft>
                <a:spcPts val="0"/>
              </a:spcAft>
              <a:buSzPts val="2000"/>
              <a:buChar char="▪"/>
            </a:pPr>
            <a:r>
              <a:rPr lang="en"/>
              <a:t>This will save the validation result for a given request so it can be fetched from cache instead of calculating it every time.</a:t>
            </a:r>
            <a:endParaRPr/>
          </a:p>
        </p:txBody>
      </p:sp>
      <p:sp>
        <p:nvSpPr>
          <p:cNvPr id="333" name="Google Shape;333;p49"/>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GraphQL?</a:t>
            </a:r>
            <a:endParaRPr/>
          </a:p>
        </p:txBody>
      </p:sp>
      <p:sp>
        <p:nvSpPr>
          <p:cNvPr id="128" name="Google Shape;128;p23"/>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83B42"/>
                </a:solidFill>
              </a:rPr>
              <a:t>GraphQL: A query language for APIs</a:t>
            </a:r>
            <a:endParaRPr>
              <a:solidFill>
                <a:srgbClr val="B83B42"/>
              </a:solidFill>
            </a:endParaRPr>
          </a:p>
        </p:txBody>
      </p:sp>
      <p:sp>
        <p:nvSpPr>
          <p:cNvPr id="129" name="Google Shape;129;p23"/>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1</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idx="4294967295" type="ctrTitle"/>
          </p:nvPr>
        </p:nvSpPr>
        <p:spPr>
          <a:xfrm>
            <a:off x="425975" y="336050"/>
            <a:ext cx="4866600" cy="263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Köszönöm a figyelmet!</a:t>
            </a:r>
            <a:endParaRPr sz="6000"/>
          </a:p>
        </p:txBody>
      </p:sp>
      <p:sp>
        <p:nvSpPr>
          <p:cNvPr id="339" name="Google Shape;339;p50"/>
          <p:cNvSpPr txBox="1"/>
          <p:nvPr>
            <p:ph idx="4294967295" type="subTitle"/>
          </p:nvPr>
        </p:nvSpPr>
        <p:spPr>
          <a:xfrm>
            <a:off x="685800" y="2491573"/>
            <a:ext cx="4286100" cy="2015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latin typeface="Work Sans"/>
                <a:ea typeface="Work Sans"/>
                <a:cs typeface="Work Sans"/>
                <a:sym typeface="Work Sans"/>
              </a:rPr>
              <a:t>Kérdések?</a:t>
            </a:r>
            <a:endParaRPr b="1">
              <a:latin typeface="Work Sans"/>
              <a:ea typeface="Work Sans"/>
              <a:cs typeface="Work Sans"/>
              <a:sym typeface="Work Sans"/>
            </a:endParaRPr>
          </a:p>
          <a:p>
            <a:pPr indent="0" lvl="0" marL="0" rtl="0" algn="l">
              <a:spcBef>
                <a:spcPts val="600"/>
              </a:spcBef>
              <a:spcAft>
                <a:spcPts val="0"/>
              </a:spcAft>
              <a:buClr>
                <a:schemeClr val="dk1"/>
              </a:buClr>
              <a:buSzPts val="1100"/>
              <a:buFont typeface="Arial"/>
              <a:buNone/>
            </a:pPr>
            <a:r>
              <a:rPr lang="en"/>
              <a:t>Megtalálható vagyok:</a:t>
            </a:r>
            <a:endParaRPr/>
          </a:p>
          <a:p>
            <a:pPr indent="-355600" lvl="0" marL="457200" rtl="0" algn="l">
              <a:spcBef>
                <a:spcPts val="600"/>
              </a:spcBef>
              <a:spcAft>
                <a:spcPts val="0"/>
              </a:spcAft>
              <a:buSzPts val="2000"/>
              <a:buChar char="▪"/>
            </a:pPr>
            <a:r>
              <a:rPr lang="en"/>
              <a:t>mark.vituska@webvalto.hu</a:t>
            </a:r>
            <a:endParaRPr/>
          </a:p>
        </p:txBody>
      </p:sp>
      <p:sp>
        <p:nvSpPr>
          <p:cNvPr id="340" name="Google Shape;340;p50"/>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Short overview</a:t>
            </a:r>
            <a:endParaRPr/>
          </a:p>
        </p:txBody>
      </p:sp>
      <p:sp>
        <p:nvSpPr>
          <p:cNvPr id="135" name="Google Shape;135;p24"/>
          <p:cNvSpPr txBox="1"/>
          <p:nvPr>
            <p:ph idx="1" type="body"/>
          </p:nvPr>
        </p:nvSpPr>
        <p:spPr>
          <a:xfrm>
            <a:off x="387200" y="1071850"/>
            <a:ext cx="68772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GraphQL is a query language for APIs.</a:t>
            </a:r>
            <a:endParaRPr/>
          </a:p>
          <a:p>
            <a:pPr indent="-355600" lvl="0" marL="457200" marR="0" rtl="0" algn="l">
              <a:lnSpc>
                <a:spcPct val="100000"/>
              </a:lnSpc>
              <a:spcBef>
                <a:spcPts val="0"/>
              </a:spcBef>
              <a:spcAft>
                <a:spcPts val="0"/>
              </a:spcAft>
              <a:buSzPts val="2000"/>
              <a:buChar char="▪"/>
            </a:pPr>
            <a:r>
              <a:rPr lang="en"/>
              <a:t>An alternative to REST, but can be used together.</a:t>
            </a:r>
            <a:endParaRPr/>
          </a:p>
          <a:p>
            <a:pPr indent="-355600" lvl="0" marL="457200" marR="0" rtl="0" algn="l">
              <a:lnSpc>
                <a:spcPct val="100000"/>
              </a:lnSpc>
              <a:spcBef>
                <a:spcPts val="0"/>
              </a:spcBef>
              <a:spcAft>
                <a:spcPts val="0"/>
              </a:spcAft>
              <a:buSzPts val="2000"/>
              <a:buChar char="▪"/>
            </a:pPr>
            <a:r>
              <a:rPr lang="en"/>
              <a:t>Describe your data in a schema.</a:t>
            </a:r>
            <a:endParaRPr/>
          </a:p>
          <a:p>
            <a:pPr indent="-355600" lvl="0" marL="457200" marR="0" rtl="0" algn="l">
              <a:lnSpc>
                <a:spcPct val="100000"/>
              </a:lnSpc>
              <a:spcBef>
                <a:spcPts val="0"/>
              </a:spcBef>
              <a:spcAft>
                <a:spcPts val="0"/>
              </a:spcAft>
              <a:buSzPts val="2000"/>
              <a:buChar char="▪"/>
            </a:pPr>
            <a:r>
              <a:rPr lang="en"/>
              <a:t>GraphQL is not tied to a specific datasource.</a:t>
            </a:r>
            <a:endParaRPr/>
          </a:p>
          <a:p>
            <a:pPr indent="-355600" lvl="0" marL="457200" marR="0" rtl="0" algn="l">
              <a:lnSpc>
                <a:spcPct val="100000"/>
              </a:lnSpc>
              <a:spcBef>
                <a:spcPts val="0"/>
              </a:spcBef>
              <a:spcAft>
                <a:spcPts val="0"/>
              </a:spcAft>
              <a:buSzPts val="2000"/>
              <a:buChar char="▪"/>
            </a:pPr>
            <a:r>
              <a:rPr lang="en"/>
              <a:t>Data collection is the programmer’s job.</a:t>
            </a:r>
            <a:endParaRPr/>
          </a:p>
          <a:p>
            <a:pPr indent="-355600" lvl="0" marL="457200" marR="0" rtl="0" algn="l">
              <a:lnSpc>
                <a:spcPct val="100000"/>
              </a:lnSpc>
              <a:spcBef>
                <a:spcPts val="0"/>
              </a:spcBef>
              <a:spcAft>
                <a:spcPts val="0"/>
              </a:spcAft>
              <a:buSzPts val="2000"/>
              <a:buChar char="▪"/>
            </a:pPr>
            <a:r>
              <a:rPr lang="en"/>
              <a:t>GraphQL creates predictable responses, with only the data the client requests.</a:t>
            </a:r>
            <a:endParaRPr/>
          </a:p>
        </p:txBody>
      </p:sp>
      <p:sp>
        <p:nvSpPr>
          <p:cNvPr id="136" name="Google Shape;136;p24"/>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Development</a:t>
            </a:r>
            <a:endParaRPr/>
          </a:p>
        </p:txBody>
      </p:sp>
      <p:sp>
        <p:nvSpPr>
          <p:cNvPr id="142" name="Google Shape;142;p25"/>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GraphQL was developed internally at Facebook around 2012.</a:t>
            </a:r>
            <a:endParaRPr/>
          </a:p>
          <a:p>
            <a:pPr indent="-355600" lvl="0" marL="457200" marR="0" rtl="0" algn="l">
              <a:lnSpc>
                <a:spcPct val="100000"/>
              </a:lnSpc>
              <a:spcBef>
                <a:spcPts val="0"/>
              </a:spcBef>
              <a:spcAft>
                <a:spcPts val="0"/>
              </a:spcAft>
              <a:buSzPts val="2000"/>
              <a:buChar char="▪"/>
            </a:pPr>
            <a:r>
              <a:rPr lang="en"/>
              <a:t>Released publicly in 2015.</a:t>
            </a:r>
            <a:endParaRPr/>
          </a:p>
          <a:p>
            <a:pPr indent="-355600" lvl="0" marL="457200" marR="0" rtl="0" algn="l">
              <a:lnSpc>
                <a:spcPct val="100000"/>
              </a:lnSpc>
              <a:spcBef>
                <a:spcPts val="0"/>
              </a:spcBef>
              <a:spcAft>
                <a:spcPts val="0"/>
              </a:spcAft>
              <a:buSzPts val="2000"/>
              <a:buChar char="▪"/>
            </a:pPr>
            <a:r>
              <a:rPr lang="en"/>
              <a:t>In 2018 moved to the GraphQL Foundation.</a:t>
            </a:r>
            <a:endParaRPr/>
          </a:p>
          <a:p>
            <a:pPr indent="-355600" lvl="0" marL="457200" marR="0" rtl="0" algn="l">
              <a:lnSpc>
                <a:spcPct val="100000"/>
              </a:lnSpc>
              <a:spcBef>
                <a:spcPts val="0"/>
              </a:spcBef>
              <a:spcAft>
                <a:spcPts val="0"/>
              </a:spcAft>
              <a:buSzPts val="2000"/>
              <a:buChar char="▪"/>
            </a:pPr>
            <a:r>
              <a:rPr lang="en"/>
              <a:t>Stable release: June 2018</a:t>
            </a:r>
            <a:endParaRPr/>
          </a:p>
          <a:p>
            <a:pPr indent="-355600" lvl="0" marL="457200" marR="0" rtl="0" algn="l">
              <a:lnSpc>
                <a:spcPct val="100000"/>
              </a:lnSpc>
              <a:spcBef>
                <a:spcPts val="0"/>
              </a:spcBef>
              <a:spcAft>
                <a:spcPts val="0"/>
              </a:spcAft>
              <a:buSzPts val="2000"/>
              <a:buChar char="▪"/>
            </a:pPr>
            <a:r>
              <a:rPr lang="en"/>
              <a:t>Latest release: October 2021</a:t>
            </a:r>
            <a:endParaRPr/>
          </a:p>
        </p:txBody>
      </p:sp>
      <p:sp>
        <p:nvSpPr>
          <p:cNvPr id="143" name="Google Shape;143;p25"/>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GraphQL in Python</a:t>
            </a:r>
            <a:endParaRPr/>
          </a:p>
        </p:txBody>
      </p:sp>
      <p:sp>
        <p:nvSpPr>
          <p:cNvPr id="149" name="Google Shape;149;p26"/>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GraphQL has many implementations in Python, today we will be using Ariadne.</a:t>
            </a:r>
            <a:endParaRPr/>
          </a:p>
          <a:p>
            <a:pPr indent="-355600" lvl="0" marL="457200" marR="0" rtl="0" algn="l">
              <a:lnSpc>
                <a:spcPct val="100000"/>
              </a:lnSpc>
              <a:spcBef>
                <a:spcPts val="0"/>
              </a:spcBef>
              <a:spcAft>
                <a:spcPts val="0"/>
              </a:spcAft>
              <a:buSzPts val="2000"/>
              <a:buChar char="▪"/>
            </a:pPr>
            <a:r>
              <a:rPr lang="en"/>
              <a:t>Others include: Graphene, Strawberry, Tartiflette.</a:t>
            </a:r>
            <a:endParaRPr/>
          </a:p>
        </p:txBody>
      </p:sp>
      <p:sp>
        <p:nvSpPr>
          <p:cNvPr id="150" name="Google Shape;150;p26"/>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Conventions</a:t>
            </a:r>
            <a:endParaRPr/>
          </a:p>
        </p:txBody>
      </p:sp>
      <p:sp>
        <p:nvSpPr>
          <p:cNvPr id="156" name="Google Shape;156;p27"/>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GraphQL: A query language for APIs</a:t>
            </a:r>
            <a:endParaRPr>
              <a:solidFill>
                <a:srgbClr val="B83B42"/>
              </a:solidFill>
            </a:endParaRPr>
          </a:p>
        </p:txBody>
      </p:sp>
      <p:sp>
        <p:nvSpPr>
          <p:cNvPr id="157" name="Google Shape;157;p27"/>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2</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 Conventions</a:t>
            </a:r>
            <a:endParaRPr/>
          </a:p>
        </p:txBody>
      </p:sp>
      <p:sp>
        <p:nvSpPr>
          <p:cNvPr id="163" name="Google Shape;163;p28"/>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One endpoint ending in “/graphql”.</a:t>
            </a:r>
            <a:endParaRPr/>
          </a:p>
          <a:p>
            <a:pPr indent="-355600" lvl="0" marL="457200" marR="0" rtl="0" algn="l">
              <a:lnSpc>
                <a:spcPct val="100000"/>
              </a:lnSpc>
              <a:spcBef>
                <a:spcPts val="0"/>
              </a:spcBef>
              <a:spcAft>
                <a:spcPts val="0"/>
              </a:spcAft>
              <a:buSzPts val="2000"/>
              <a:buChar char="▪"/>
            </a:pPr>
            <a:r>
              <a:rPr lang="en"/>
              <a:t>Content-Type of both the request and response is “application/graphql+json”.</a:t>
            </a:r>
            <a:endParaRPr/>
          </a:p>
          <a:p>
            <a:pPr indent="-355600" lvl="0" marL="457200" marR="0" rtl="0" algn="l">
              <a:lnSpc>
                <a:spcPct val="100000"/>
              </a:lnSpc>
              <a:spcBef>
                <a:spcPts val="0"/>
              </a:spcBef>
              <a:spcAft>
                <a:spcPts val="0"/>
              </a:spcAft>
              <a:buSzPts val="2000"/>
              <a:buChar char="▪"/>
            </a:pPr>
            <a:r>
              <a:rPr lang="en"/>
              <a:t>The request is a “json-like” structure.</a:t>
            </a:r>
            <a:endParaRPr/>
          </a:p>
          <a:p>
            <a:pPr indent="-355600" lvl="0" marL="457200" marR="0" rtl="0" algn="l">
              <a:lnSpc>
                <a:spcPct val="100000"/>
              </a:lnSpc>
              <a:spcBef>
                <a:spcPts val="0"/>
              </a:spcBef>
              <a:spcAft>
                <a:spcPts val="0"/>
              </a:spcAft>
              <a:buSzPts val="2000"/>
              <a:buChar char="▪"/>
            </a:pPr>
            <a:r>
              <a:rPr lang="en"/>
              <a:t>The response is a standard JSON.</a:t>
            </a:r>
            <a:endParaRPr/>
          </a:p>
          <a:p>
            <a:pPr indent="-355600" lvl="0" marL="457200" marR="0" rtl="0" algn="l">
              <a:lnSpc>
                <a:spcPct val="100000"/>
              </a:lnSpc>
              <a:spcBef>
                <a:spcPts val="0"/>
              </a:spcBef>
              <a:spcAft>
                <a:spcPts val="0"/>
              </a:spcAft>
              <a:buSzPts val="2000"/>
              <a:buChar char="▪"/>
            </a:pPr>
            <a:r>
              <a:rPr lang="en"/>
              <a:t>The schema is stored in static files written in SDL.</a:t>
            </a:r>
            <a:endParaRPr/>
          </a:p>
          <a:p>
            <a:pPr indent="-355600" lvl="0" marL="457200" marR="0" rtl="0" algn="l">
              <a:lnSpc>
                <a:spcPct val="100000"/>
              </a:lnSpc>
              <a:spcBef>
                <a:spcPts val="0"/>
              </a:spcBef>
              <a:spcAft>
                <a:spcPts val="0"/>
              </a:spcAft>
              <a:buSzPts val="2000"/>
              <a:buChar char="▪"/>
            </a:pPr>
            <a:r>
              <a:rPr lang="en"/>
              <a:t>A “Query” root type is required in all schemas.</a:t>
            </a:r>
            <a:endParaRPr/>
          </a:p>
          <a:p>
            <a:pPr indent="-355600" lvl="0" marL="457200" marR="0" rtl="0" algn="l">
              <a:lnSpc>
                <a:spcPct val="100000"/>
              </a:lnSpc>
              <a:spcBef>
                <a:spcPts val="0"/>
              </a:spcBef>
              <a:spcAft>
                <a:spcPts val="0"/>
              </a:spcAft>
              <a:buSzPts val="2000"/>
              <a:buChar char="▪"/>
            </a:pPr>
            <a:r>
              <a:rPr lang="en"/>
              <a:t>GraphQL is intentionally silent on a couple of issues.</a:t>
            </a:r>
            <a:endParaRPr/>
          </a:p>
        </p:txBody>
      </p:sp>
      <p:sp>
        <p:nvSpPr>
          <p:cNvPr id="164" name="Google Shape;164;p28"/>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7200" y="264900"/>
            <a:ext cx="7986300" cy="7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Schema Definition Language</a:t>
            </a:r>
            <a:endParaRPr/>
          </a:p>
        </p:txBody>
      </p:sp>
      <p:sp>
        <p:nvSpPr>
          <p:cNvPr id="170" name="Google Shape;170;p29"/>
          <p:cNvSpPr txBox="1"/>
          <p:nvPr>
            <p:ph idx="1" type="body"/>
          </p:nvPr>
        </p:nvSpPr>
        <p:spPr>
          <a:xfrm>
            <a:off x="387200" y="1071850"/>
            <a:ext cx="6444000" cy="3525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a:t>The schema is defined using a language called SDL.</a:t>
            </a:r>
            <a:endParaRPr/>
          </a:p>
          <a:p>
            <a:pPr indent="-355600" lvl="0" marL="457200" marR="0" rtl="0" algn="l">
              <a:lnSpc>
                <a:spcPct val="100000"/>
              </a:lnSpc>
              <a:spcBef>
                <a:spcPts val="0"/>
              </a:spcBef>
              <a:spcAft>
                <a:spcPts val="0"/>
              </a:spcAft>
              <a:buSzPts val="2000"/>
              <a:buChar char="▪"/>
            </a:pPr>
            <a:r>
              <a:rPr lang="en"/>
              <a:t>It defines an Object type, this starts with the keyword “type”.</a:t>
            </a:r>
            <a:endParaRPr/>
          </a:p>
          <a:p>
            <a:pPr indent="-355600" lvl="0" marL="457200" marR="0" rtl="0" algn="l">
              <a:lnSpc>
                <a:spcPct val="100000"/>
              </a:lnSpc>
              <a:spcBef>
                <a:spcPts val="0"/>
              </a:spcBef>
              <a:spcAft>
                <a:spcPts val="0"/>
              </a:spcAft>
              <a:buSzPts val="2000"/>
              <a:buChar char="▪"/>
            </a:pPr>
            <a:r>
              <a:rPr lang="en"/>
              <a:t>An Enumeration type, with the keyword “enum”.</a:t>
            </a:r>
            <a:endParaRPr/>
          </a:p>
          <a:p>
            <a:pPr indent="-355600" lvl="0" marL="457200" marR="0" rtl="0" algn="l">
              <a:lnSpc>
                <a:spcPct val="100000"/>
              </a:lnSpc>
              <a:spcBef>
                <a:spcPts val="0"/>
              </a:spcBef>
              <a:spcAft>
                <a:spcPts val="0"/>
              </a:spcAft>
              <a:buSzPts val="2000"/>
              <a:buChar char="▪"/>
            </a:pPr>
            <a:r>
              <a:rPr lang="en"/>
              <a:t>It also defines 5 built-in scalar types. Int, Float, String, Boolean and ID.</a:t>
            </a:r>
            <a:endParaRPr/>
          </a:p>
          <a:p>
            <a:pPr indent="-355600" lvl="0" marL="457200" marR="0" rtl="0" algn="l">
              <a:lnSpc>
                <a:spcPct val="100000"/>
              </a:lnSpc>
              <a:spcBef>
                <a:spcPts val="0"/>
              </a:spcBef>
              <a:spcAft>
                <a:spcPts val="0"/>
              </a:spcAft>
              <a:buSzPts val="2000"/>
              <a:buChar char="▪"/>
            </a:pPr>
            <a:r>
              <a:rPr lang="en"/>
              <a:t>ID resolves to a string, but expects unique values.</a:t>
            </a:r>
            <a:endParaRPr/>
          </a:p>
        </p:txBody>
      </p:sp>
      <p:sp>
        <p:nvSpPr>
          <p:cNvPr id="171" name="Google Shape;171;p29"/>
          <p:cNvSpPr txBox="1"/>
          <p:nvPr>
            <p:ph idx="12" type="sldNum"/>
          </p:nvPr>
        </p:nvSpPr>
        <p:spPr>
          <a:xfrm>
            <a:off x="4297649" y="4837818"/>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váltó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B83B42"/>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