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WLjLH71tuGOt5XROl3/ox4vRe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2db7f661e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232db7f661e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2db7f661e_0_5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32db7f661e_0_5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db7f661e_0_6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32db7f661e_0_6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2b842ffb9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32b842ffb9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2b842ffb9_0_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32b842ffb9_0_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2b842ffb9_0_8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32b842ffb9_0_8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2b842ffb9_0_8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232b842ffb9_0_8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2db7f661e_0_3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32db7f661e_0_3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2db7f661e_0_7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32db7f661e_0_7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2b842ffb9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32b842ffb9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2b842ffb9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32b842ffb9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2b842ffb9_0_2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32b842ffb9_0_2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2b842ffb9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32b842ffb9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2b842ffb9_0_3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32b842ffb9_0_3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2b842ffb9_0_3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232b842ffb9_0_3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2b842ffb9_0_4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232b842ffb9_0_4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2b842ffb9_0_4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32b842ffb9_0_4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2b842ffb9_0_5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32b842ffb9_0_5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2b842ffb9_0_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232b842ffb9_0_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2b842ffb9_0_6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32b842ffb9_0_6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2db7f661e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32db7f661e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2b842ffb9_0_9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232b842ffb9_0_9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db7f661e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32db7f661e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2db7f661e_0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2db7f661e_0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2db7f661e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32db7f661e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2db7f661e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32db7f661e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2db7f661e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32db7f661e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2db7f661e_0_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32db7f661e_0_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677160" y="134676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677160" y="379872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508212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67716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640" y="1346400"/>
            <a:ext cx="5883120" cy="469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640" y="1346400"/>
            <a:ext cx="5883120" cy="46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67716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508212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subTitle"/>
          </p:nvPr>
        </p:nvSpPr>
        <p:spPr>
          <a:xfrm>
            <a:off x="677160" y="358200"/>
            <a:ext cx="8596080" cy="424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67716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508212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7716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508212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77160" y="379872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160" y="134676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160" y="379872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3" type="body"/>
          </p:nvPr>
        </p:nvSpPr>
        <p:spPr>
          <a:xfrm>
            <a:off x="508212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4" type="body"/>
          </p:nvPr>
        </p:nvSpPr>
        <p:spPr>
          <a:xfrm>
            <a:off x="67716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640" y="1346400"/>
            <a:ext cx="5883120" cy="469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640" y="1346400"/>
            <a:ext cx="5883120" cy="46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7716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508212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677160" y="358200"/>
            <a:ext cx="8596080" cy="424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67716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508212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677160" y="1346760"/>
            <a:ext cx="419472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5082120" y="379872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7716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5082120" y="1346760"/>
            <a:ext cx="419472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3" type="body"/>
          </p:nvPr>
        </p:nvSpPr>
        <p:spPr>
          <a:xfrm>
            <a:off x="677160" y="3798720"/>
            <a:ext cx="8596080" cy="22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5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5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5"/>
          <p:cNvSpPr/>
          <p:nvPr/>
        </p:nvSpPr>
        <p:spPr>
          <a:xfrm>
            <a:off x="9181440" y="-8640"/>
            <a:ext cx="3006720" cy="6865920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F4AB11">
              <a:alpha val="35294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9" name="Google Shape;9;p5"/>
          <p:cNvSpPr/>
          <p:nvPr/>
        </p:nvSpPr>
        <p:spPr>
          <a:xfrm>
            <a:off x="9603360" y="-8640"/>
            <a:ext cx="2587680" cy="6865920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F4AB11">
              <a:alpha val="2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10" name="Google Shape;10;p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9334440" y="-8640"/>
            <a:ext cx="2853720" cy="6865920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BB8209">
              <a:alpha val="4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12" name="Google Shape;12;p5"/>
          <p:cNvSpPr/>
          <p:nvPr/>
        </p:nvSpPr>
        <p:spPr>
          <a:xfrm>
            <a:off x="10898640" y="-8640"/>
            <a:ext cx="1289520" cy="6865920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6093C2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13" name="Google Shape;13;p5"/>
          <p:cNvSpPr/>
          <p:nvPr/>
        </p:nvSpPr>
        <p:spPr>
          <a:xfrm>
            <a:off x="10938960" y="-8640"/>
            <a:ext cx="1249200" cy="6865920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C6F9D">
              <a:alpha val="8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14" name="Google Shape;14;p5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fmla="val 0" name="adj"/>
            </a:avLst>
          </a:prstGeom>
          <a:solidFill>
            <a:srgbClr val="F4AB11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880" y="5899320"/>
            <a:ext cx="1665000" cy="76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0" y="-7920"/>
            <a:ext cx="862920" cy="5697360"/>
          </a:xfrm>
          <a:custGeom>
            <a:rect b="b" l="l" r="r" t="t"/>
            <a:pathLst>
              <a:path extrusionOk="0" h="5698067" w="863600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rgbClr val="F4AB11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cxnSp>
        <p:nvCxnSpPr>
          <p:cNvPr id="18" name="Google Shape;18;p5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5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"/>
          <p:cNvSpPr/>
          <p:nvPr/>
        </p:nvSpPr>
        <p:spPr>
          <a:xfrm>
            <a:off x="9181440" y="-8640"/>
            <a:ext cx="3006720" cy="6865920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F4AB11">
              <a:alpha val="35294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21" name="Google Shape;21;p5"/>
          <p:cNvSpPr/>
          <p:nvPr/>
        </p:nvSpPr>
        <p:spPr>
          <a:xfrm>
            <a:off x="9603360" y="-8640"/>
            <a:ext cx="2587680" cy="6865920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F4AB11">
              <a:alpha val="2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22" name="Google Shape;22;p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9334440" y="-8640"/>
            <a:ext cx="2853720" cy="6865920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BB8209">
              <a:alpha val="4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24" name="Google Shape;24;p5"/>
          <p:cNvSpPr/>
          <p:nvPr/>
        </p:nvSpPr>
        <p:spPr>
          <a:xfrm>
            <a:off x="10898640" y="-8640"/>
            <a:ext cx="1289520" cy="6865920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6093C2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25" name="Google Shape;25;p5"/>
          <p:cNvSpPr/>
          <p:nvPr/>
        </p:nvSpPr>
        <p:spPr>
          <a:xfrm>
            <a:off x="10938960" y="-8640"/>
            <a:ext cx="1249200" cy="6865920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C6F9D">
              <a:alpha val="8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26" name="Google Shape;26;p5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9840" y="420480"/>
            <a:ext cx="2540520" cy="15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7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7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F4AB1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7"/>
          <p:cNvSpPr/>
          <p:nvPr/>
        </p:nvSpPr>
        <p:spPr>
          <a:xfrm>
            <a:off x="9181440" y="-8640"/>
            <a:ext cx="3006720" cy="6865920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F4AB11">
              <a:alpha val="35294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80" name="Google Shape;80;p7"/>
          <p:cNvSpPr/>
          <p:nvPr/>
        </p:nvSpPr>
        <p:spPr>
          <a:xfrm>
            <a:off x="9603360" y="-8640"/>
            <a:ext cx="2587680" cy="6865920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F4AB11">
              <a:alpha val="2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81" name="Google Shape;81;p7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9334440" y="-8640"/>
            <a:ext cx="2853720" cy="6865920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BB8209">
              <a:alpha val="4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83" name="Google Shape;83;p7"/>
          <p:cNvSpPr/>
          <p:nvPr/>
        </p:nvSpPr>
        <p:spPr>
          <a:xfrm>
            <a:off x="10898640" y="-8640"/>
            <a:ext cx="1289520" cy="6865920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6093C2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84" name="Google Shape;84;p7"/>
          <p:cNvSpPr/>
          <p:nvPr/>
        </p:nvSpPr>
        <p:spPr>
          <a:xfrm>
            <a:off x="10938960" y="-8640"/>
            <a:ext cx="1249200" cy="6865920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C6F9D">
              <a:alpha val="8000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</p:sp>
      <p:sp>
        <p:nvSpPr>
          <p:cNvPr id="85" name="Google Shape;85;p7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fmla="val 100000" name="adj"/>
            </a:avLst>
          </a:prstGeom>
          <a:solidFill>
            <a:srgbClr val="BB8209">
              <a:alpha val="65490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fmla="val 0" name="adj"/>
            </a:avLst>
          </a:prstGeom>
          <a:solidFill>
            <a:srgbClr val="F4AB11">
              <a:alpha val="69411"/>
            </a:srgbClr>
          </a:solidFill>
          <a:ln>
            <a:noFill/>
          </a:ln>
          <a:effectLst>
            <a:outerShdw dir="5400000" dist="2556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880" y="5899320"/>
            <a:ext cx="1665000" cy="76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>
            <p:ph type="title"/>
          </p:nvPr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677160" y="1346760"/>
            <a:ext cx="8596080" cy="469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gilemanifesto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>
            <a:off x="0" y="2404450"/>
            <a:ext cx="11765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latin typeface="Trebuchet MS"/>
                <a:ea typeface="Trebuchet MS"/>
                <a:cs typeface="Trebuchet MS"/>
                <a:sym typeface="Trebuchet MS"/>
              </a:rPr>
              <a:t>Agilis módszertanok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2db7f661e_0_53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Scrum szerepkörök és felelősségek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32db7f661e_0_53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Product owner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termék vízió birtokosa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dönt a funkcióról (határidő és tartalom)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piaci sikeresség felelőse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priorizál az üzleti érték alapján</a:t>
            </a:r>
            <a:endParaRPr sz="2000"/>
          </a:p>
          <a:p>
            <a:pPr indent="-35560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Scrum master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scrum folyamatok mozgatásáért felelős 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védi a csapatot a megszakításoktól és külső behatásoktól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elősegíti a produktivitást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együttműködik a product ownerrel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2db7f661e_0_58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szerepkörök és felelősségek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g232db7f661e_0_58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fejlesztő csapat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kis csapat, akik rendelkeznek minden szakmai képességgel a feladat elvégzéséhez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folyamatos, magas minőségű termék szállítására koncentrál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önszerveződő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2db7f661e_0_65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tevékenységek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g232db7f661e_0_65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Sprintek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1-4 hét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nincs változás alatta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fontos a sprint pontos megtervezése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Scrum ceremóniák: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Sprint tervező meeting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Napi standupok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Sprint review meeting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Sprint retrospektívek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2b842ffb9_0_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artifactek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g232b842ffb9_0_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termék növekmény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része a terméknek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visszajelzés tárgya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product backlog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priorizált lista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dinamikus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folyamatosan karbantartott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Sprint backlog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sprintre kiválasztott feladatok listája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csak a fejlesztő csapat frissítheti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2b842ffb9_0_71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story-k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g232b842ffb9_0_71"/>
          <p:cNvSpPr/>
          <p:nvPr/>
        </p:nvSpPr>
        <p:spPr>
          <a:xfrm>
            <a:off x="582450" y="1274400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Követelmények lebontása: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Epikek, Funkciók, User story-k, feladatok.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1-3 napnyi munka,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Egy közös pont az ügyfél és a fejlesztői csapat között,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Minden követelmény egy user story,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Minden story-nak van értéke,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Tipikus felépítés: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As a &lt;felhasználó típusa&gt; I &lt;want to/need…&gt; , So that &lt;value&gt;. 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Például: Sales-esként látni akarom a potenciális ügyfelek listáját, hogy hamar vissza tudjam őket hívni.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2b842ffb9_0_81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Milyen a jó user story?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232b842ffb9_0_81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Független (Independent),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Tárgyalható (Negotiable),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Értékes (Valuable),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Becsülhető (</a:t>
            </a:r>
            <a:r>
              <a:rPr lang="en-US" sz="2000"/>
              <a:t>Estimable</a:t>
            </a:r>
            <a:r>
              <a:rPr lang="en-US" sz="2000"/>
              <a:t>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Kicsi (Small),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Tesztelhető (Testable),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-&gt; INVEST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2b842ffb9_0_86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story-k súlyozása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232b842ffb9_0_86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Relatív méretezés és story pontok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egymáshoz viszonyított méret meghatározására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csapat alkotja a definíciót,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mindent tartalmaznia kell,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befolyásolók: komplexitás, munkamennyiség, rizikó.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Ismertebb módszerek: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Affinitás becslés (kategóriák),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Póló méret</a:t>
            </a:r>
            <a:r>
              <a:rPr lang="en-US" sz="2000"/>
              <a:t> becslés,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Tervező póker.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2db7f661e_0_37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Az agilis folyamat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32db7f661e_0_37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8" name="Google Shape;238;g232db7f661e_0_37"/>
          <p:cNvPicPr preferRelativeResize="0"/>
          <p:nvPr/>
        </p:nvPicPr>
        <p:blipFill rotWithShape="1">
          <a:blip r:embed="rId3">
            <a:alphaModFix/>
          </a:blip>
          <a:srcRect b="-1199" l="1630" r="-1630" t="23287"/>
          <a:stretch/>
        </p:blipFill>
        <p:spPr>
          <a:xfrm>
            <a:off x="677150" y="1578197"/>
            <a:ext cx="8144450" cy="3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2db7f661e_0_7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programming gyakorlatai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4" name="Google Shape;244;g232db7f661e_0_7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Kis release-ek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gyakoriak,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átlátható folyamat,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minőség fenntartása,</a:t>
            </a:r>
            <a:endParaRPr sz="2000"/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Kollektív kód-tulajdon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bárki hozzányúlhat a kódbázis bármely részéhez,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kód </a:t>
            </a:r>
            <a:r>
              <a:rPr lang="en-US" sz="2000"/>
              <a:t>szélesebb körű</a:t>
            </a:r>
            <a:r>
              <a:rPr lang="en-US" sz="2000"/>
              <a:t> ismerete,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magasabb minőség,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programozó kiesése kisebb rizikó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2b842ffb9_0_5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programming gyakorlatai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0" name="Google Shape;250;g232b842ffb9_0_5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Fenntartható fejlesztési sebesség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folyamatos túlóra nem hatékony,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hosszú távú tervezést támogatja</a:t>
            </a:r>
            <a:endParaRPr sz="2000"/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Metaforák</a:t>
            </a:r>
            <a:r>
              <a:rPr lang="en-US" sz="2000"/>
              <a:t> használata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metaforák</a:t>
            </a:r>
            <a:r>
              <a:rPr lang="en-US" sz="2000"/>
              <a:t> a bonyolult koncepciókhoz,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különböző háttérrel is azonos megérték,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pl.: szoftverfejlesztés - építőipar,</a:t>
            </a:r>
            <a:endParaRPr sz="2000"/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Páros programozás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egymás mellett két szoftverfejlesztő egy feladaton,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hatékonyabb problémamegoldás, valós idejű review és tudásmegosztás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677160" y="358200"/>
            <a:ext cx="859608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Az agilitás alapjai - mi is az az agile?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Egy projektszervezési megközelítés - főleg szoftveres de bármilyen területen lévő projekten használható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Egy “esernyő kifejezés” - iteratív fejlesztésre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Olyan módszertanok tartoznak ide, mint a scrum vagy az extreme programming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2b842ffb9_0_1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programming gyakorlatai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g232b842ffb9_0_1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Egyszerű design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tesztelhetőség, érthetőség, elmagyarázhatóság,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egyszerű &lt;&gt; könnyű,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komplex részek </a:t>
            </a:r>
            <a:r>
              <a:rPr lang="en-US" sz="2000"/>
              <a:t>egyszerűre</a:t>
            </a:r>
            <a:r>
              <a:rPr lang="en-US" sz="2000"/>
              <a:t> cserélése</a:t>
            </a:r>
            <a:endParaRPr sz="2000"/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Refactor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redundanciák, nem használt funkciók, elavult designok kivezetése,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növeli a minőséget, időt takarít meg,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kód egyszerűbben érthetővé válik.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2b842ffb9_0_2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Lean szoftverfejlesztés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2" name="Google Shape;262;g232b842ffb9_0_2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Vizuális eszközök használata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Az ügyfél által definiált értékek felismerése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 tanulás és fejlődés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Lean alapelvek:</a:t>
            </a:r>
            <a:endParaRPr sz="20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Pazarlás megszüntetése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Minőség beépítése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Tudás létrehozás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Döntés/elhatározás elhalasztása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Gyors szállítás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Emberek tisztelete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teljes folyamat optimalizálása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2b842ffb9_0_25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Lean szoftverfejlesztés - a 7 pazarlás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g232b842ffb9_0_25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/>
              <a:t>Részben elvégzett munka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Extra folyamatok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Extra funkciók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Feladatok közötti váltogatás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Várakozás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Mozgás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Hibák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2b842ffb9_0_3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Kanban fejlesztés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4" name="Google Shape;274;g232b842ffb9_0_3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Vizualizált munkafolyamat,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Work-in-progress elemek limitálása,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ökölszabály: létszám + 1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Folyamat vezérlése,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Együttműködés fejlesztése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5" name="Google Shape;275;g232b842ffb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75" y="3113703"/>
            <a:ext cx="3367650" cy="2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2b842ffb9_0_36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feladatok értékének meghatározása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1" name="Google Shape;281;g232b842ffb9_0_36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Felismerni az ügyfél számára értékes funkcionalitásokat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Értékelés alapjai: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üzleti érték,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rizikó,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függőségek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Ismertebb technikák: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Egyszerű prioritás kategóriák,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MoSCoW priorizálás (Must have, Should have, Could have, Won’t have),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Monopoly pénz,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100-pont módszer.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2b842ffb9_0_41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Viable Product (MVP)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7" name="Google Shape;287;g232b842ffb9_0_41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 funkcionalitások legkisebb halmaza, ami által a termék üzleti értékkel rendelkezik.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2b842ffb9_0_46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Agilis eszközök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3" name="Google Shape;293;g232b842ffb9_0_46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“Low-tech, high-touch”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Grafikonok, táblák,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elősegíti a </a:t>
            </a:r>
            <a:r>
              <a:rPr lang="en-US" sz="1800"/>
              <a:t>kommunikációt</a:t>
            </a:r>
            <a:r>
              <a:rPr lang="en-US" sz="1800"/>
              <a:t>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jobb bevonódás a folyamatokba.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Kanban tábla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“információ sugárzó”,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napi standup egy központi eszköze lehet.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2b842ffb9_0_56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Együttműködési eszközök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9" name="Google Shape;299;g232b842ffb9_0_56"/>
          <p:cNvSpPr/>
          <p:nvPr/>
        </p:nvSpPr>
        <p:spPr>
          <a:xfrm>
            <a:off x="563625" y="1274400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Workshop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“olyan meeting, ahol munka is történik”,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például: retrospektív, user story készítés.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Brainstorming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csendes írás,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round-robin,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korlátozás nélküli.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Együttműködési játékok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Emlékezz a jövőre,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termékfa megmetszése,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Vitorlás hajó módszer.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2b842ffb9_0_61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Együttműködés az agilis csapattal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5" name="Google Shape;305;g232b842ffb9_0_61"/>
          <p:cNvSpPr/>
          <p:nvPr/>
        </p:nvSpPr>
        <p:spPr>
          <a:xfrm>
            <a:off x="563625" y="1274400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Vezető &lt;&gt; kiszolgáló projektmenedzser,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Önszerveződő,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Önvezető,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Kevesebb, mint 12 fő,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legjobb teljesítmény feltételei: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Közös vízió,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Reális célok,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Kis létszám,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Csapatidentitás.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2b842ffb9_0_66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Tuckman model a csapat fejlődésére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1" name="Google Shape;311;g232b842ffb9_0_66"/>
          <p:cNvSpPr/>
          <p:nvPr/>
        </p:nvSpPr>
        <p:spPr>
          <a:xfrm>
            <a:off x="563625" y="1274400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Forming, (-&gt; irányító PM)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Storming,</a:t>
            </a:r>
            <a:r>
              <a:rPr lang="en-US" sz="1800">
                <a:solidFill>
                  <a:schemeClr val="dk1"/>
                </a:solidFill>
              </a:rPr>
              <a:t>(-&gt; coach-oló PM)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Norming, </a:t>
            </a:r>
            <a:r>
              <a:rPr lang="en-US" sz="1800">
                <a:solidFill>
                  <a:schemeClr val="dk1"/>
                </a:solidFill>
              </a:rPr>
              <a:t>(-&gt; támogató PM)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Performing, </a:t>
            </a:r>
            <a:r>
              <a:rPr lang="en-US" sz="1800">
                <a:solidFill>
                  <a:schemeClr val="dk1"/>
                </a:solidFill>
              </a:rPr>
              <a:t>(-&gt; delegáló PM)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(</a:t>
            </a:r>
            <a:r>
              <a:rPr lang="en-US" sz="1800"/>
              <a:t>Adjourning</a:t>
            </a:r>
            <a:r>
              <a:rPr lang="en-US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2db7f661e_0_1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Agilis gondolkodásmód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32db7f661e_0_1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változások támogatása 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Kis inkrementumok létrehozása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Visszacsatolások </a:t>
            </a:r>
            <a:r>
              <a:rPr lang="en-US" sz="2000"/>
              <a:t>lehetővé tétele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kísérletezés bíztatása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“</a:t>
            </a:r>
            <a:r>
              <a:rPr lang="en-US" sz="2000">
                <a:solidFill>
                  <a:schemeClr val="dk1"/>
                </a:solidFill>
              </a:rPr>
              <a:t>Fail fast”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Értékvezérelt fejlesztés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 szállítás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 fejlődés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2b842ffb9_0_91"/>
          <p:cNvSpPr/>
          <p:nvPr/>
        </p:nvSpPr>
        <p:spPr>
          <a:xfrm>
            <a:off x="1817000" y="2970900"/>
            <a:ext cx="5361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Köszönöm a figyelmet!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2db7f661e_0_0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Agilis és hagyományos projektmenedzsment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32db7f661e_0_0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Inkrementumokban &lt;&gt; egészben gondolkozni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 tervezés &lt;&gt; mindent előre megtervezni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Folyamatosan szállítani &lt;&gt; egyszer egyben szállítani 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Az ügyfél folyamatosan látja az értéket &lt;&gt; csak a végén látszik az érték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változások támogatása &lt;&gt; a változások kerülése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32db7f661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5" y="1108275"/>
            <a:ext cx="8901724" cy="43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32db7f661e_0_15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Az agile “fordított háromszöge”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2db7f661e_0_5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Az agilis előnyök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32db7f661e_0_5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Az ügyfél folyamatos </a:t>
            </a:r>
            <a:r>
              <a:rPr lang="en-US" sz="2000"/>
              <a:t>bevonódása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Nagyobb interakció minden érintettel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Folyamatos visszajelzések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Az értékesebb részek előre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Változások üdvözlése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2db7f661e_0_21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Agile manifesto </a:t>
            </a:r>
            <a:br>
              <a:rPr lang="en-US" sz="3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(Kiáltvány az agilis szoftverfejlesztésért)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32db7f661e_0_21"/>
          <p:cNvSpPr/>
          <p:nvPr/>
        </p:nvSpPr>
        <p:spPr>
          <a:xfrm>
            <a:off x="591875" y="1932375"/>
            <a:ext cx="90984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Az agile 4 alapvetése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https://agilemanifesto.org/</a:t>
            </a:r>
            <a:r>
              <a:rPr lang="en-US" sz="2000"/>
              <a:t>):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Az egyéneket és a személyes kommunikációt a módszertanokkal és eszközökkel szemben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működő szoftvert az átfogó dokumentációval szemben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megrendelővel történő együttműködést a szerződéses egyeztetéssel szemben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változás iránti készséget a tervek szolgai követésével szemben</a:t>
            </a:r>
            <a:endParaRPr sz="2000"/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db7f661e_0_32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Agilis módszertanok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32db7f661e_0_32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Több, mint 12 agilis keretrendszer és módszertan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Legismertebbek</a:t>
            </a:r>
            <a:r>
              <a:rPr lang="en-US" sz="2000"/>
              <a:t>: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Scrum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Extreme programming (XP)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Kanban fejlesztés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Lean szoftverfejlesztés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2db7f661e_0_48"/>
          <p:cNvSpPr/>
          <p:nvPr/>
        </p:nvSpPr>
        <p:spPr>
          <a:xfrm>
            <a:off x="677150" y="358200"/>
            <a:ext cx="1002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32db7f661e_0_48"/>
          <p:cNvSpPr/>
          <p:nvPr/>
        </p:nvSpPr>
        <p:spPr>
          <a:xfrm>
            <a:off x="591875" y="1327825"/>
            <a:ext cx="90984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legismertebb agilis keretrendszer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Keretrendszer, mint gyakorlatok, szerepek események és szabályok rendszere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scrum három alapelve: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transzparencia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ellenőrzés</a:t>
            </a:r>
            <a:endParaRPr sz="2000"/>
          </a:p>
          <a:p>
            <a:pPr indent="-3556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adaptálás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2017-12-06T13:19:46Z</dcterms:created>
  <dc:creator>norbert.reti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