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22" autoAdjust="0"/>
  </p:normalViewPr>
  <p:slideViewPr>
    <p:cSldViewPr snapToGrid="0">
      <p:cViewPr varScale="1">
        <p:scale>
          <a:sx n="103" d="100"/>
          <a:sy n="10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626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898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2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306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1707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126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6017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27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62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167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297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071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118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505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143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"/>
          <p:cNvGrpSpPr/>
          <p:nvPr/>
        </p:nvGrpSpPr>
        <p:grpSpPr>
          <a:xfrm>
            <a:off x="0" y="0"/>
            <a:ext cx="12192000" cy="6866467"/>
            <a:chOff x="0" y="-8467"/>
            <a:chExt cx="12192000" cy="6866467"/>
          </a:xfrm>
        </p:grpSpPr>
        <p:sp>
          <p:nvSpPr>
            <p:cNvPr id="25" name="Google Shape;25;p2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6" name="Google Shape;26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" name="Google Shape;28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BB8108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8108">
                <a:alpha val="49803"/>
              </a:srgb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6E9D">
                <a:alpha val="80000"/>
              </a:srgbClr>
            </a:solidFill>
            <a:ln>
              <a:noFill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BB8108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27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ftr" idx="11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19946" y="420307"/>
            <a:ext cx="2541177" cy="153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képaláírás">
  <p:cSld name="Cím és képaláírá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ézet képaláírással">
  <p:cSld name="Idézet képaláírással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F9CC6D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F9CC6D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évkártya">
  <p:cSld name="Névkártya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évkártya idézettel">
  <p:cSld name="Névkártya idézettel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F9CC6D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F9CC6D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gaz vagy hamis">
  <p:cSld name="Igaz vagy hami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ftr" idx="11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749826" y="267296"/>
            <a:ext cx="8367700" cy="92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 rot="5400000">
            <a:off x="2647305" y="-601436"/>
            <a:ext cx="4580167" cy="836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body" idx="1"/>
          </p:nvPr>
        </p:nvSpPr>
        <p:spPr>
          <a:xfrm>
            <a:off x="677334" y="1346662"/>
            <a:ext cx="8596668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ftr" idx="11"/>
          </p:nvPr>
        </p:nvSpPr>
        <p:spPr>
          <a:xfrm>
            <a:off x="3626054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677334" y="1803092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677334" y="36682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77334" y="308973"/>
            <a:ext cx="8325350" cy="81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77334" y="1338350"/>
            <a:ext cx="4074813" cy="470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4861369" y="1338350"/>
            <a:ext cx="4074813" cy="470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749826" y="267296"/>
            <a:ext cx="8367700" cy="92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749826" y="1390896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749825" y="1967158"/>
            <a:ext cx="4185623" cy="407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5088383" y="1390896"/>
            <a:ext cx="402914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5088385" y="1967159"/>
            <a:ext cx="4029142" cy="407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434186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6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ftr" idx="11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BB8108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8108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6E9D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BB8108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49826" y="267296"/>
            <a:ext cx="8367700" cy="92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rgbClr val="6093C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57251" y="1288618"/>
            <a:ext cx="8360275" cy="458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3632662" y="6041362"/>
            <a:ext cx="3342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49826" y="5899410"/>
            <a:ext cx="1665816" cy="7688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27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hu-HU" dirty="0"/>
              <a:t>INFODESIGN 101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400" dirty="0"/>
              <a:t>Mészáros Péter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dirty="0"/>
              <a:t>a </a:t>
            </a:r>
            <a:r>
              <a:rPr lang="hu-HU" dirty="0" err="1"/>
              <a:t>Dokumentalista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</a:pPr>
            <a:r>
              <a:rPr lang="hu-HU" dirty="0"/>
              <a:t>Információ minősége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677334" y="1346662"/>
            <a:ext cx="8596668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400" b="1" dirty="0"/>
              <a:t>Adat nem egyenlő információ</a:t>
            </a:r>
            <a:br>
              <a:rPr lang="hu-HU" sz="2400" b="1" dirty="0"/>
            </a:br>
            <a:r>
              <a:rPr lang="hu-HU" sz="2400" dirty="0"/>
              <a:t>(nem mindig)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400" b="1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400" b="1" dirty="0"/>
              <a:t>Információ kontextusa – </a:t>
            </a:r>
            <a:r>
              <a:rPr lang="hu-HU" sz="2400" dirty="0"/>
              <a:t>mire vonatkozik?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400" b="1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400" b="1" dirty="0"/>
              <a:t>Információ sorrendje</a:t>
            </a:r>
            <a:r>
              <a:rPr lang="hu-HU" sz="2400" dirty="0"/>
              <a:t> – mi az </a:t>
            </a:r>
            <a:r>
              <a:rPr lang="hu-HU" sz="2400" dirty="0" err="1"/>
              <a:t>infor</a:t>
            </a:r>
            <a:r>
              <a:rPr lang="hu-HU" sz="2400" dirty="0"/>
              <a:t> iránya?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400" b="1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400" b="1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400" b="1" dirty="0"/>
              <a:t>Ezek így együtt: információ </a:t>
            </a:r>
            <a:r>
              <a:rPr lang="hu-HU" sz="2400" b="1" dirty="0" err="1"/>
              <a:t>együttállása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253621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</a:pPr>
            <a:r>
              <a:rPr lang="hu-HU" dirty="0"/>
              <a:t>Hogy is van ez?</a:t>
            </a:r>
            <a:endParaRPr dirty="0"/>
          </a:p>
        </p:txBody>
      </p:sp>
      <p:sp>
        <p:nvSpPr>
          <p:cNvPr id="7" name="Google Shape;152;p19">
            <a:extLst>
              <a:ext uri="{FF2B5EF4-FFF2-40B4-BE49-F238E27FC236}">
                <a16:creationId xmlns:a16="http://schemas.microsoft.com/office/drawing/2014/main" id="{83C5F6D1-D56F-4271-84FC-06C8554C2A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4" y="1346662"/>
            <a:ext cx="4883711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8641" lvl="0" indent="-45720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hu-HU" sz="2000" dirty="0"/>
              <a:t>Rajzolj egy négyzetet</a:t>
            </a:r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endParaRPr lang="hu-HU" sz="2000" dirty="0"/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hu-HU" sz="2000" dirty="0"/>
              <a:t>A négyzetre rajzolj egy egyenlő szárú háromszöget</a:t>
            </a:r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endParaRPr lang="hu-HU" sz="2000" dirty="0"/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hu-HU" sz="2000" dirty="0"/>
              <a:t>A négyzeten belül a jobb alsó sarokba rajzolj egy téglalapot</a:t>
            </a:r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endParaRPr lang="hu-HU" sz="2000" dirty="0"/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hu-HU" sz="2000" dirty="0"/>
              <a:t>A négyzeten belül rajzolj a bal oldalra egy kisebb négyzetet</a:t>
            </a:r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endParaRPr lang="hu-HU" sz="2000" dirty="0"/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hu-HU" sz="2000" dirty="0"/>
              <a:t>Ezt a kisebb négyzetet oszd fel 4 egyenlő részre</a:t>
            </a:r>
            <a:endParaRPr lang="hu-HU" dirty="0"/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8C935BB2-69C7-4A01-9C07-AA7FA85D1830}"/>
              </a:ext>
            </a:extLst>
          </p:cNvPr>
          <p:cNvGrpSpPr/>
          <p:nvPr/>
        </p:nvGrpSpPr>
        <p:grpSpPr>
          <a:xfrm>
            <a:off x="6836232" y="563367"/>
            <a:ext cx="1673287" cy="2369559"/>
            <a:chOff x="6630957" y="1794131"/>
            <a:chExt cx="2211355" cy="3131523"/>
          </a:xfrm>
        </p:grpSpPr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9009C47A-68DA-4AD9-B796-9445B520474A}"/>
                </a:ext>
              </a:extLst>
            </p:cNvPr>
            <p:cNvSpPr/>
            <p:nvPr/>
          </p:nvSpPr>
          <p:spPr>
            <a:xfrm>
              <a:off x="6630957" y="2714298"/>
              <a:ext cx="2211355" cy="22113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CA132C81-808B-4867-9F81-D962A6A2BF17}"/>
                </a:ext>
              </a:extLst>
            </p:cNvPr>
            <p:cNvSpPr/>
            <p:nvPr/>
          </p:nvSpPr>
          <p:spPr>
            <a:xfrm>
              <a:off x="6630957" y="3694012"/>
              <a:ext cx="745539" cy="7455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752634D9-B580-4B99-9531-E175EAD6BA01}"/>
                </a:ext>
              </a:extLst>
            </p:cNvPr>
            <p:cNvSpPr/>
            <p:nvPr/>
          </p:nvSpPr>
          <p:spPr>
            <a:xfrm>
              <a:off x="7735078" y="3069772"/>
              <a:ext cx="1084099" cy="18558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3453F92C-258A-4ED8-8579-D2D5D0D86EC6}"/>
                </a:ext>
              </a:extLst>
            </p:cNvPr>
            <p:cNvSpPr/>
            <p:nvPr/>
          </p:nvSpPr>
          <p:spPr>
            <a:xfrm>
              <a:off x="6630958" y="3694013"/>
              <a:ext cx="367002" cy="367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2978DC0F-D3FC-49D1-B63B-3A5F64EBC19B}"/>
                </a:ext>
              </a:extLst>
            </p:cNvPr>
            <p:cNvSpPr/>
            <p:nvPr/>
          </p:nvSpPr>
          <p:spPr>
            <a:xfrm>
              <a:off x="6999517" y="4072550"/>
              <a:ext cx="367002" cy="367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" name="Háromszög 2">
              <a:extLst>
                <a:ext uri="{FF2B5EF4-FFF2-40B4-BE49-F238E27FC236}">
                  <a16:creationId xmlns:a16="http://schemas.microsoft.com/office/drawing/2014/main" id="{EAB1D58F-29A0-4AB8-B397-3CAD70F1809A}"/>
                </a:ext>
              </a:extLst>
            </p:cNvPr>
            <p:cNvSpPr/>
            <p:nvPr/>
          </p:nvSpPr>
          <p:spPr>
            <a:xfrm>
              <a:off x="7136365" y="1794131"/>
              <a:ext cx="1060704" cy="914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ACDD04DC-592D-4451-B097-03DA27EF9CF4}"/>
              </a:ext>
            </a:extLst>
          </p:cNvPr>
          <p:cNvGrpSpPr/>
          <p:nvPr/>
        </p:nvGrpSpPr>
        <p:grpSpPr>
          <a:xfrm>
            <a:off x="6900369" y="3290889"/>
            <a:ext cx="1673287" cy="3125174"/>
            <a:chOff x="6884041" y="3240247"/>
            <a:chExt cx="1673287" cy="3125174"/>
          </a:xfrm>
        </p:grpSpPr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698C764A-A9C1-48D0-AEB6-2B0401D9E810}"/>
                </a:ext>
              </a:extLst>
            </p:cNvPr>
            <p:cNvGrpSpPr/>
            <p:nvPr/>
          </p:nvGrpSpPr>
          <p:grpSpPr>
            <a:xfrm>
              <a:off x="6884042" y="4692134"/>
              <a:ext cx="1673286" cy="1673287"/>
              <a:chOff x="6630958" y="2714298"/>
              <a:chExt cx="2211355" cy="2211355"/>
            </a:xfrm>
          </p:grpSpPr>
          <p:sp>
            <p:nvSpPr>
              <p:cNvPr id="16" name="Téglalap 15">
                <a:extLst>
                  <a:ext uri="{FF2B5EF4-FFF2-40B4-BE49-F238E27FC236}">
                    <a16:creationId xmlns:a16="http://schemas.microsoft.com/office/drawing/2014/main" id="{714AE54F-6A21-4150-A69A-D56F6B03CF0C}"/>
                  </a:ext>
                </a:extLst>
              </p:cNvPr>
              <p:cNvSpPr/>
              <p:nvPr/>
            </p:nvSpPr>
            <p:spPr>
              <a:xfrm>
                <a:off x="6630958" y="2714298"/>
                <a:ext cx="2211355" cy="22113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06527FAE-07DB-43A9-8C6C-63942B1D7D29}"/>
                  </a:ext>
                </a:extLst>
              </p:cNvPr>
              <p:cNvSpPr/>
              <p:nvPr/>
            </p:nvSpPr>
            <p:spPr>
              <a:xfrm>
                <a:off x="6849996" y="3524786"/>
                <a:ext cx="745539" cy="7455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ECC1C24B-9254-42AD-A8C2-4166F15BF778}"/>
                  </a:ext>
                </a:extLst>
              </p:cNvPr>
              <p:cNvSpPr/>
              <p:nvPr/>
            </p:nvSpPr>
            <p:spPr>
              <a:xfrm>
                <a:off x="7824549" y="3496188"/>
                <a:ext cx="745539" cy="14294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33A36445-7C5E-4AD3-9A45-4670C21D15D1}"/>
                  </a:ext>
                </a:extLst>
              </p:cNvPr>
              <p:cNvSpPr/>
              <p:nvPr/>
            </p:nvSpPr>
            <p:spPr>
              <a:xfrm>
                <a:off x="6855788" y="3526437"/>
                <a:ext cx="367002" cy="3670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C41D5C1C-99D7-4898-BC8A-7B1AFF514294}"/>
                  </a:ext>
                </a:extLst>
              </p:cNvPr>
              <p:cNvSpPr/>
              <p:nvPr/>
            </p:nvSpPr>
            <p:spPr>
              <a:xfrm>
                <a:off x="7224347" y="3904974"/>
                <a:ext cx="367002" cy="3670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2" name="Háromszög 21">
              <a:extLst>
                <a:ext uri="{FF2B5EF4-FFF2-40B4-BE49-F238E27FC236}">
                  <a16:creationId xmlns:a16="http://schemas.microsoft.com/office/drawing/2014/main" id="{B7A31996-8B5E-40CA-B90F-19B11CEE0645}"/>
                </a:ext>
              </a:extLst>
            </p:cNvPr>
            <p:cNvSpPr/>
            <p:nvPr/>
          </p:nvSpPr>
          <p:spPr>
            <a:xfrm>
              <a:off x="6884041" y="3240247"/>
              <a:ext cx="1673285" cy="144248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61099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</a:pPr>
            <a:r>
              <a:rPr lang="hu-HU" dirty="0"/>
              <a:t>Hogy is van ez?</a:t>
            </a:r>
            <a:endParaRPr dirty="0"/>
          </a:p>
        </p:txBody>
      </p:sp>
      <p:sp>
        <p:nvSpPr>
          <p:cNvPr id="7" name="Google Shape;152;p19">
            <a:extLst>
              <a:ext uri="{FF2B5EF4-FFF2-40B4-BE49-F238E27FC236}">
                <a16:creationId xmlns:a16="http://schemas.microsoft.com/office/drawing/2014/main" id="{83C5F6D1-D56F-4271-84FC-06C8554C2A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4" y="1346662"/>
            <a:ext cx="4883711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1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000" dirty="0"/>
              <a:t>„Rajzolj egy házat”</a:t>
            </a:r>
            <a:endParaRPr lang="hu-HU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ACDD04DC-592D-4451-B097-03DA27EF9CF4}"/>
              </a:ext>
            </a:extLst>
          </p:cNvPr>
          <p:cNvGrpSpPr/>
          <p:nvPr/>
        </p:nvGrpSpPr>
        <p:grpSpPr>
          <a:xfrm>
            <a:off x="1357987" y="2131425"/>
            <a:ext cx="1673287" cy="3125174"/>
            <a:chOff x="6884041" y="3240247"/>
            <a:chExt cx="1673287" cy="3125174"/>
          </a:xfrm>
        </p:grpSpPr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698C764A-A9C1-48D0-AEB6-2B0401D9E810}"/>
                </a:ext>
              </a:extLst>
            </p:cNvPr>
            <p:cNvGrpSpPr/>
            <p:nvPr/>
          </p:nvGrpSpPr>
          <p:grpSpPr>
            <a:xfrm>
              <a:off x="6884042" y="4692134"/>
              <a:ext cx="1673286" cy="1673287"/>
              <a:chOff x="6630958" y="2714298"/>
              <a:chExt cx="2211355" cy="2211355"/>
            </a:xfrm>
          </p:grpSpPr>
          <p:sp>
            <p:nvSpPr>
              <p:cNvPr id="16" name="Téglalap 15">
                <a:extLst>
                  <a:ext uri="{FF2B5EF4-FFF2-40B4-BE49-F238E27FC236}">
                    <a16:creationId xmlns:a16="http://schemas.microsoft.com/office/drawing/2014/main" id="{714AE54F-6A21-4150-A69A-D56F6B03CF0C}"/>
                  </a:ext>
                </a:extLst>
              </p:cNvPr>
              <p:cNvSpPr/>
              <p:nvPr/>
            </p:nvSpPr>
            <p:spPr>
              <a:xfrm>
                <a:off x="6630958" y="2714298"/>
                <a:ext cx="2211355" cy="22113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06527FAE-07DB-43A9-8C6C-63942B1D7D29}"/>
                  </a:ext>
                </a:extLst>
              </p:cNvPr>
              <p:cNvSpPr/>
              <p:nvPr/>
            </p:nvSpPr>
            <p:spPr>
              <a:xfrm>
                <a:off x="6849996" y="3524786"/>
                <a:ext cx="745539" cy="7455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ECC1C24B-9254-42AD-A8C2-4166F15BF778}"/>
                  </a:ext>
                </a:extLst>
              </p:cNvPr>
              <p:cNvSpPr/>
              <p:nvPr/>
            </p:nvSpPr>
            <p:spPr>
              <a:xfrm>
                <a:off x="7824549" y="3496188"/>
                <a:ext cx="745539" cy="14294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33A36445-7C5E-4AD3-9A45-4670C21D15D1}"/>
                  </a:ext>
                </a:extLst>
              </p:cNvPr>
              <p:cNvSpPr/>
              <p:nvPr/>
            </p:nvSpPr>
            <p:spPr>
              <a:xfrm>
                <a:off x="6855788" y="3526437"/>
                <a:ext cx="367002" cy="3670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C41D5C1C-99D7-4898-BC8A-7B1AFF514294}"/>
                  </a:ext>
                </a:extLst>
              </p:cNvPr>
              <p:cNvSpPr/>
              <p:nvPr/>
            </p:nvSpPr>
            <p:spPr>
              <a:xfrm>
                <a:off x="7224347" y="3904974"/>
                <a:ext cx="367002" cy="3670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2" name="Háromszög 21">
              <a:extLst>
                <a:ext uri="{FF2B5EF4-FFF2-40B4-BE49-F238E27FC236}">
                  <a16:creationId xmlns:a16="http://schemas.microsoft.com/office/drawing/2014/main" id="{B7A31996-8B5E-40CA-B90F-19B11CEE0645}"/>
                </a:ext>
              </a:extLst>
            </p:cNvPr>
            <p:cNvSpPr/>
            <p:nvPr/>
          </p:nvSpPr>
          <p:spPr>
            <a:xfrm>
              <a:off x="6884041" y="3240247"/>
              <a:ext cx="1673285" cy="144248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FD00E60F-28EF-419F-8255-084CD21F9CFC}"/>
              </a:ext>
            </a:extLst>
          </p:cNvPr>
          <p:cNvGrpSpPr/>
          <p:nvPr/>
        </p:nvGrpSpPr>
        <p:grpSpPr>
          <a:xfrm>
            <a:off x="3711393" y="3131749"/>
            <a:ext cx="1424418" cy="2129686"/>
            <a:chOff x="6393870" y="2397914"/>
            <a:chExt cx="2653626" cy="3967507"/>
          </a:xfrm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4A4B796A-D6FA-4919-A745-8C5CD6C6F3AA}"/>
                </a:ext>
              </a:extLst>
            </p:cNvPr>
            <p:cNvGrpSpPr/>
            <p:nvPr/>
          </p:nvGrpSpPr>
          <p:grpSpPr>
            <a:xfrm>
              <a:off x="6884042" y="4692134"/>
              <a:ext cx="1673286" cy="1673287"/>
              <a:chOff x="6630958" y="2714298"/>
              <a:chExt cx="2211355" cy="2211355"/>
            </a:xfrm>
          </p:grpSpPr>
          <p:sp>
            <p:nvSpPr>
              <p:cNvPr id="26" name="Téglalap 25">
                <a:extLst>
                  <a:ext uri="{FF2B5EF4-FFF2-40B4-BE49-F238E27FC236}">
                    <a16:creationId xmlns:a16="http://schemas.microsoft.com/office/drawing/2014/main" id="{A3D52822-14A3-46E0-9F77-8D19E3743B29}"/>
                  </a:ext>
                </a:extLst>
              </p:cNvPr>
              <p:cNvSpPr/>
              <p:nvPr/>
            </p:nvSpPr>
            <p:spPr>
              <a:xfrm>
                <a:off x="6630958" y="2714298"/>
                <a:ext cx="2211355" cy="22113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7" name="Téglalap 26">
                <a:extLst>
                  <a:ext uri="{FF2B5EF4-FFF2-40B4-BE49-F238E27FC236}">
                    <a16:creationId xmlns:a16="http://schemas.microsoft.com/office/drawing/2014/main" id="{4EFCC247-D81E-4E70-8AF8-A07C3418241C}"/>
                  </a:ext>
                </a:extLst>
              </p:cNvPr>
              <p:cNvSpPr/>
              <p:nvPr/>
            </p:nvSpPr>
            <p:spPr>
              <a:xfrm>
                <a:off x="6849996" y="3524786"/>
                <a:ext cx="745539" cy="7455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FC9FDCC1-9F8A-4B46-A68F-3AE0C92ED6EC}"/>
                  </a:ext>
                </a:extLst>
              </p:cNvPr>
              <p:cNvSpPr/>
              <p:nvPr/>
            </p:nvSpPr>
            <p:spPr>
              <a:xfrm>
                <a:off x="7824549" y="3496188"/>
                <a:ext cx="745539" cy="14294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9" name="Téglalap 28">
                <a:extLst>
                  <a:ext uri="{FF2B5EF4-FFF2-40B4-BE49-F238E27FC236}">
                    <a16:creationId xmlns:a16="http://schemas.microsoft.com/office/drawing/2014/main" id="{9A3B0583-6174-4874-8C93-F89A0E2EF507}"/>
                  </a:ext>
                </a:extLst>
              </p:cNvPr>
              <p:cNvSpPr/>
              <p:nvPr/>
            </p:nvSpPr>
            <p:spPr>
              <a:xfrm>
                <a:off x="6855788" y="3526437"/>
                <a:ext cx="367002" cy="3670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" name="Téglalap 29">
                <a:extLst>
                  <a:ext uri="{FF2B5EF4-FFF2-40B4-BE49-F238E27FC236}">
                    <a16:creationId xmlns:a16="http://schemas.microsoft.com/office/drawing/2014/main" id="{355F7D73-2604-45F5-843E-F9FB810E2EA0}"/>
                  </a:ext>
                </a:extLst>
              </p:cNvPr>
              <p:cNvSpPr/>
              <p:nvPr/>
            </p:nvSpPr>
            <p:spPr>
              <a:xfrm>
                <a:off x="7224347" y="3904974"/>
                <a:ext cx="367002" cy="3670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5" name="Háromszög 24">
              <a:extLst>
                <a:ext uri="{FF2B5EF4-FFF2-40B4-BE49-F238E27FC236}">
                  <a16:creationId xmlns:a16="http://schemas.microsoft.com/office/drawing/2014/main" id="{7B9ACD36-277B-4D92-8451-772435182339}"/>
                </a:ext>
              </a:extLst>
            </p:cNvPr>
            <p:cNvSpPr/>
            <p:nvPr/>
          </p:nvSpPr>
          <p:spPr>
            <a:xfrm>
              <a:off x="6393870" y="2397914"/>
              <a:ext cx="2653626" cy="2287603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3074" name="Picture 2" descr="House Images - Free Download on Freepik">
            <a:extLst>
              <a:ext uri="{FF2B5EF4-FFF2-40B4-BE49-F238E27FC236}">
                <a16:creationId xmlns:a16="http://schemas.microsoft.com/office/drawing/2014/main" id="{D3D3FB23-D2F8-460E-B1DA-6D937D95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180" y="2451516"/>
            <a:ext cx="3599139" cy="323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70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</a:pPr>
            <a:r>
              <a:rPr lang="hu-HU" dirty="0"/>
              <a:t>Hogy is van ez?</a:t>
            </a:r>
            <a:endParaRPr dirty="0"/>
          </a:p>
        </p:txBody>
      </p:sp>
      <p:sp>
        <p:nvSpPr>
          <p:cNvPr id="7" name="Google Shape;152;p19">
            <a:extLst>
              <a:ext uri="{FF2B5EF4-FFF2-40B4-BE49-F238E27FC236}">
                <a16:creationId xmlns:a16="http://schemas.microsoft.com/office/drawing/2014/main" id="{83C5F6D1-D56F-4271-84FC-06C8554C2A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3" y="1346661"/>
            <a:ext cx="9940903" cy="531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91441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b="1" dirty="0"/>
              <a:t>Rajzoljuk egy házat egyszerű geometriai ábrák segítségével!</a:t>
            </a:r>
          </a:p>
          <a:p>
            <a:pPr marL="548641" lvl="0" indent="-45720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endParaRPr lang="hu-HU" dirty="0"/>
          </a:p>
          <a:p>
            <a:pPr marL="548641" lvl="0" indent="-45720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hu-HU" dirty="0"/>
              <a:t>Test: Rajzolj egy nézetet</a:t>
            </a:r>
          </a:p>
          <a:p>
            <a:pPr marL="1005841" lvl="1" indent="-457200">
              <a:spcBef>
                <a:spcPts val="0"/>
              </a:spcBef>
              <a:buAutoNum type="arabicPeriod"/>
            </a:pPr>
            <a:r>
              <a:rPr lang="hu-HU" dirty="0"/>
              <a:t>A négyzet a lap közepén helyezkedjen el</a:t>
            </a:r>
          </a:p>
          <a:p>
            <a:pPr marL="1005841" lvl="1" indent="-457200">
              <a:spcBef>
                <a:spcPts val="0"/>
              </a:spcBef>
              <a:buAutoNum type="arabicPeriod"/>
            </a:pPr>
            <a:r>
              <a:rPr lang="hu-HU" dirty="0"/>
              <a:t>A négyzet oldalai 6 ujj szélesek legyenek</a:t>
            </a:r>
          </a:p>
          <a:p>
            <a:pPr marL="548641" indent="-457200">
              <a:spcBef>
                <a:spcPts val="0"/>
              </a:spcBef>
              <a:buAutoNum type="arabicPeriod"/>
            </a:pPr>
            <a:endParaRPr lang="hu-HU" dirty="0"/>
          </a:p>
          <a:p>
            <a:pPr marL="548641" indent="-457200">
              <a:spcBef>
                <a:spcPts val="0"/>
              </a:spcBef>
              <a:buAutoNum type="arabicPeriod"/>
            </a:pPr>
            <a:r>
              <a:rPr lang="hu-HU" dirty="0"/>
              <a:t>Tető: Rajzolj egy egyenlő oldalú háromszöget</a:t>
            </a:r>
          </a:p>
          <a:p>
            <a:pPr marL="1005841" lvl="1" indent="-457200">
              <a:spcBef>
                <a:spcPts val="0"/>
              </a:spcBef>
              <a:buAutoNum type="arabicPeriod"/>
            </a:pPr>
            <a:r>
              <a:rPr lang="hu-HU" dirty="0"/>
              <a:t>A háromszög a négyzet fölött legyen</a:t>
            </a:r>
          </a:p>
          <a:p>
            <a:pPr marL="1005841" lvl="1" indent="-457200">
              <a:spcBef>
                <a:spcPts val="0"/>
              </a:spcBef>
              <a:buAutoNum type="arabicPeriod"/>
            </a:pPr>
            <a:r>
              <a:rPr lang="hu-HU" dirty="0"/>
              <a:t>A háromszög oldalainak hosszúsága </a:t>
            </a:r>
            <a:r>
              <a:rPr lang="hu-HU" dirty="0" err="1"/>
              <a:t>megyezik</a:t>
            </a:r>
            <a:r>
              <a:rPr lang="hu-HU" dirty="0"/>
              <a:t> a négyzet oldalainak hosszúságával</a:t>
            </a:r>
          </a:p>
          <a:p>
            <a:pPr marL="1005841" lvl="1" indent="-457200">
              <a:spcBef>
                <a:spcPts val="0"/>
              </a:spcBef>
              <a:buAutoNum type="arabicPeriod"/>
            </a:pPr>
            <a:r>
              <a:rPr lang="hu-HU" dirty="0"/>
              <a:t>A háromszög talpa érintkezik a négyzet </a:t>
            </a:r>
            <a:r>
              <a:rPr lang="hu-HU" dirty="0" err="1"/>
              <a:t>tetejével</a:t>
            </a:r>
            <a:r>
              <a:rPr lang="hu-HU" dirty="0"/>
              <a:t>, de nincs átfedés</a:t>
            </a:r>
          </a:p>
          <a:p>
            <a:pPr marL="1005841" lvl="1" indent="-457200">
              <a:spcBef>
                <a:spcPts val="0"/>
              </a:spcBef>
              <a:buAutoNum type="arabicPeriod"/>
            </a:pPr>
            <a:r>
              <a:rPr lang="hu-HU" dirty="0"/>
              <a:t>A háromszög a négyzet középtengelyéhez van igazítva</a:t>
            </a:r>
          </a:p>
          <a:p>
            <a:pPr marL="548641" lvl="1" indent="0">
              <a:spcBef>
                <a:spcPts val="0"/>
              </a:spcBef>
              <a:buNone/>
            </a:pPr>
            <a:endParaRPr lang="hu-HU" dirty="0"/>
          </a:p>
          <a:p>
            <a:pPr marL="548641" lvl="1" indent="0">
              <a:spcBef>
                <a:spcPts val="0"/>
              </a:spcBef>
              <a:buNone/>
            </a:pPr>
            <a:endParaRPr lang="hu-HU" dirty="0"/>
          </a:p>
          <a:p>
            <a:pPr marL="548641" lvl="1" indent="0">
              <a:spcBef>
                <a:spcPts val="0"/>
              </a:spcBef>
              <a:buNone/>
            </a:pPr>
            <a:endParaRPr lang="hu-HU" dirty="0"/>
          </a:p>
          <a:p>
            <a:pPr marL="548641" lvl="1" indent="0">
              <a:spcBef>
                <a:spcPts val="0"/>
              </a:spcBef>
              <a:buNone/>
            </a:pPr>
            <a:endParaRPr lang="hu-HU" dirty="0"/>
          </a:p>
          <a:p>
            <a:pPr marL="548641" lvl="1" indent="0">
              <a:spcBef>
                <a:spcPts val="0"/>
              </a:spcBef>
              <a:buNone/>
            </a:pPr>
            <a:endParaRPr lang="hu-HU" dirty="0"/>
          </a:p>
          <a:p>
            <a:pPr marL="548641" lvl="1" indent="0">
              <a:spcBef>
                <a:spcPts val="0"/>
              </a:spcBef>
              <a:buNone/>
            </a:pPr>
            <a:endParaRPr lang="hu-HU" dirty="0"/>
          </a:p>
          <a:p>
            <a:pPr marL="548641" lvl="1" indent="0">
              <a:spcBef>
                <a:spcPts val="0"/>
              </a:spcBef>
              <a:buNone/>
            </a:pPr>
            <a:endParaRPr lang="hu-HU" dirty="0"/>
          </a:p>
          <a:p>
            <a:pPr marL="548641" lvl="1" indent="0">
              <a:spcBef>
                <a:spcPts val="0"/>
              </a:spcBef>
              <a:buNone/>
            </a:pPr>
            <a:endParaRPr lang="hu-HU" dirty="0"/>
          </a:p>
          <a:p>
            <a:pPr marL="548641" indent="-457200">
              <a:spcBef>
                <a:spcPts val="0"/>
              </a:spcBef>
              <a:buAutoNum type="arabicPeriod"/>
            </a:pPr>
            <a:r>
              <a:rPr lang="hu-HU" dirty="0"/>
              <a:t>Ajtó: Rajzolj egy keskeny, álló téglalapot</a:t>
            </a:r>
          </a:p>
          <a:p>
            <a:pPr marL="1005841" lvl="1" indent="-457200">
              <a:spcBef>
                <a:spcPts val="0"/>
              </a:spcBef>
              <a:buAutoNum type="arabicPeriod"/>
            </a:pPr>
            <a:r>
              <a:rPr lang="hu-HU" dirty="0"/>
              <a:t>A keskeny téglalap a négyzeten belül van</a:t>
            </a:r>
          </a:p>
          <a:p>
            <a:pPr marL="1005841" lvl="1" indent="-457200">
              <a:spcBef>
                <a:spcPts val="0"/>
              </a:spcBef>
              <a:buAutoNum type="arabicPeriod"/>
            </a:pPr>
            <a:r>
              <a:rPr lang="hu-HU" dirty="0"/>
              <a:t>A keskeny téglalap alul érinti a négyzet oldalát</a:t>
            </a:r>
          </a:p>
          <a:p>
            <a:pPr marL="1005841" lvl="1" indent="-457200">
              <a:spcBef>
                <a:spcPts val="0"/>
              </a:spcBef>
              <a:buAutoNum type="arabicPeriod"/>
            </a:pPr>
            <a:r>
              <a:rPr lang="hu-HU" dirty="0"/>
              <a:t>A keskeny téglalap a négyzet jobb oldalától kb. fél ujjnyi távolságra van</a:t>
            </a:r>
          </a:p>
          <a:p>
            <a:pPr marL="1005841" lvl="1" indent="-457200">
              <a:spcBef>
                <a:spcPts val="0"/>
              </a:spcBef>
              <a:buAutoNum type="arabicPeriod"/>
            </a:pPr>
            <a:r>
              <a:rPr lang="hu-HU" dirty="0"/>
              <a:t>A keskeny téglalap szélessége kb. 2 ujj, </a:t>
            </a:r>
            <a:br>
              <a:rPr lang="hu-HU" dirty="0"/>
            </a:br>
            <a:r>
              <a:rPr lang="hu-HU" dirty="0"/>
              <a:t>a magassága 4 ujj</a:t>
            </a:r>
          </a:p>
          <a:p>
            <a:pPr marL="1005841" lvl="1" indent="-457200">
              <a:spcBef>
                <a:spcPts val="0"/>
              </a:spcBef>
              <a:buAutoNum type="arabicPeriod"/>
            </a:pPr>
            <a:endParaRPr lang="hu-HU" dirty="0"/>
          </a:p>
          <a:p>
            <a:pPr marL="548641" indent="-457200">
              <a:spcBef>
                <a:spcPts val="0"/>
              </a:spcBef>
              <a:buAutoNum type="arabicPeriod"/>
            </a:pPr>
            <a:r>
              <a:rPr lang="hu-HU" dirty="0"/>
              <a:t>Ablak: Rajzolj egy kis négyzetet</a:t>
            </a:r>
          </a:p>
          <a:p>
            <a:pPr marL="1005841" lvl="1" indent="-457200">
              <a:spcBef>
                <a:spcPts val="0"/>
              </a:spcBef>
              <a:buAutoNum type="arabicPeriod"/>
            </a:pPr>
            <a:r>
              <a:rPr lang="hu-HU" dirty="0"/>
              <a:t>A kis négyzet a nagy négyzeten belül van</a:t>
            </a:r>
          </a:p>
          <a:p>
            <a:pPr marL="1005841" lvl="1" indent="-457200">
              <a:spcBef>
                <a:spcPts val="0"/>
              </a:spcBef>
              <a:buAutoNum type="arabicPeriod"/>
            </a:pPr>
            <a:r>
              <a:rPr lang="hu-HU" dirty="0"/>
              <a:t>A kis négyzet a nagy négyzet bal oldalától kb. fél ujjnyi távolságra van</a:t>
            </a:r>
          </a:p>
          <a:p>
            <a:pPr marL="1005841" lvl="1" indent="-457200">
              <a:spcBef>
                <a:spcPts val="0"/>
              </a:spcBef>
              <a:buAutoNum type="arabicPeriod"/>
            </a:pPr>
            <a:r>
              <a:rPr lang="hu-HU" dirty="0"/>
              <a:t>A kis négyzet felső oldala egyvonalban van a keskeny téglalap („ajtó”) felső </a:t>
            </a:r>
            <a:r>
              <a:rPr lang="hu-HU" dirty="0" err="1"/>
              <a:t>oldalávan</a:t>
            </a:r>
            <a:endParaRPr lang="hu-HU" dirty="0"/>
          </a:p>
          <a:p>
            <a:pPr marL="1005841" lvl="1" indent="-457200">
              <a:spcBef>
                <a:spcPts val="0"/>
              </a:spcBef>
              <a:buAutoNum type="arabicPeriod"/>
            </a:pPr>
            <a:r>
              <a:rPr lang="hu-HU" dirty="0"/>
              <a:t>A kis négyzet oldalai 2 ujj hosszúságúak</a:t>
            </a:r>
          </a:p>
          <a:p>
            <a:pPr marL="1005841" lvl="1" indent="-457200">
              <a:spcBef>
                <a:spcPts val="0"/>
              </a:spcBef>
              <a:buAutoNum type="arabicPeriod"/>
            </a:pPr>
            <a:r>
              <a:rPr lang="hu-HU" dirty="0"/>
              <a:t>A kis négyzetet osszuk fel 4 egyenlő részre két, egymásra merőleges vonal segítségével</a:t>
            </a:r>
          </a:p>
          <a:p>
            <a:pPr marL="91441" indent="0">
              <a:spcBef>
                <a:spcPts val="0"/>
              </a:spcBef>
              <a:buNone/>
            </a:pPr>
            <a:endParaRPr lang="hu-HU" dirty="0"/>
          </a:p>
          <a:p>
            <a:pPr marL="91441" indent="0">
              <a:spcBef>
                <a:spcPts val="0"/>
              </a:spcBef>
              <a:buNone/>
            </a:pPr>
            <a:endParaRPr lang="hu-HU" dirty="0"/>
          </a:p>
          <a:p>
            <a:pPr marL="91441" indent="0">
              <a:spcBef>
                <a:spcPts val="0"/>
              </a:spcBef>
              <a:buNone/>
            </a:pPr>
            <a:endParaRPr lang="hu-HU" dirty="0"/>
          </a:p>
          <a:p>
            <a:pPr marL="91441" indent="0">
              <a:spcBef>
                <a:spcPts val="0"/>
              </a:spcBef>
              <a:buNone/>
            </a:pPr>
            <a:endParaRPr lang="hu-HU" dirty="0"/>
          </a:p>
        </p:txBody>
      </p:sp>
      <p:sp>
        <p:nvSpPr>
          <p:cNvPr id="21" name="Google Shape;152;p19">
            <a:extLst>
              <a:ext uri="{FF2B5EF4-FFF2-40B4-BE49-F238E27FC236}">
                <a16:creationId xmlns:a16="http://schemas.microsoft.com/office/drawing/2014/main" id="{94556685-4D14-4AF3-A47D-57C4C1A004CE}"/>
              </a:ext>
            </a:extLst>
          </p:cNvPr>
          <p:cNvSpPr txBox="1">
            <a:spLocks/>
          </p:cNvSpPr>
          <p:nvPr/>
        </p:nvSpPr>
        <p:spPr>
          <a:xfrm>
            <a:off x="5463938" y="1346662"/>
            <a:ext cx="5471540" cy="538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91441" indent="0">
              <a:spcBef>
                <a:spcPts val="0"/>
              </a:spcBef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044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</a:pPr>
            <a:r>
              <a:rPr lang="hu-HU" dirty="0"/>
              <a:t>Hogyan kezdj hozzá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677334" y="1346662"/>
            <a:ext cx="4743752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400" b="1" dirty="0"/>
              <a:t>Kezdd a végén!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400" b="1" dirty="0"/>
          </a:p>
          <a:p>
            <a:pPr marL="43434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Célközönség meghatározása és ismerete</a:t>
            </a:r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hu-HU" sz="2400" dirty="0"/>
              <a:t>Azonos előismeretek kérdése</a:t>
            </a:r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hu-HU" sz="2400" dirty="0"/>
              <a:t>Szükség van feltételezésekre</a:t>
            </a:r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hu-HU" sz="2400" dirty="0"/>
              <a:t>Feltételezés nem egyenlő tény</a:t>
            </a:r>
          </a:p>
        </p:txBody>
      </p:sp>
      <p:sp>
        <p:nvSpPr>
          <p:cNvPr id="4" name="Google Shape;152;p19">
            <a:extLst>
              <a:ext uri="{FF2B5EF4-FFF2-40B4-BE49-F238E27FC236}">
                <a16:creationId xmlns:a16="http://schemas.microsoft.com/office/drawing/2014/main" id="{3C3B24C5-0D08-49BF-8849-086702C1D556}"/>
              </a:ext>
            </a:extLst>
          </p:cNvPr>
          <p:cNvSpPr txBox="1">
            <a:spLocks/>
          </p:cNvSpPr>
          <p:nvPr/>
        </p:nvSpPr>
        <p:spPr>
          <a:xfrm>
            <a:off x="5547914" y="1346662"/>
            <a:ext cx="4743752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251459">
              <a:spcBef>
                <a:spcPts val="0"/>
              </a:spcBef>
              <a:buFont typeface="Noto Sans Symbols"/>
              <a:buNone/>
            </a:pPr>
            <a:r>
              <a:rPr lang="hu-HU" sz="2400" b="1" dirty="0"/>
              <a:t>Kezdd az elején!</a:t>
            </a:r>
          </a:p>
          <a:p>
            <a:pPr marL="342900" indent="-251459">
              <a:spcBef>
                <a:spcPts val="0"/>
              </a:spcBef>
              <a:buFont typeface="Noto Sans Symbols"/>
              <a:buNone/>
            </a:pPr>
            <a:endParaRPr lang="hu-HU" sz="2400" b="1" dirty="0"/>
          </a:p>
          <a:p>
            <a:pPr marL="43434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Minél később lép be az </a:t>
            </a:r>
            <a:r>
              <a:rPr lang="hu-HU" sz="2400" dirty="0" err="1"/>
              <a:t>infodesign</a:t>
            </a:r>
            <a:r>
              <a:rPr lang="hu-HU" sz="2400" dirty="0"/>
              <a:t>, annál fájdalmasabb</a:t>
            </a:r>
          </a:p>
          <a:p>
            <a:pPr marL="43434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43434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Tudjon róla mindenki</a:t>
            </a:r>
          </a:p>
          <a:p>
            <a:pPr marL="43434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43434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Rossz folyamatot nem lehet jól leírni</a:t>
            </a:r>
          </a:p>
        </p:txBody>
      </p:sp>
    </p:spTree>
    <p:extLst>
      <p:ext uri="{BB962C8B-B14F-4D97-AF65-F5344CB8AC3E}">
        <p14:creationId xmlns:p14="http://schemas.microsoft.com/office/powerpoint/2010/main" val="32204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</a:pPr>
            <a:r>
              <a:rPr lang="hu-HU" dirty="0"/>
              <a:t>További szempontok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677334" y="1346662"/>
            <a:ext cx="4743752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434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Célközönségnek elérhető?</a:t>
            </a:r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hu-HU" sz="2400" dirty="0" err="1"/>
              <a:t>Single</a:t>
            </a:r>
            <a:r>
              <a:rPr lang="hu-HU" sz="2400" dirty="0"/>
              <a:t> </a:t>
            </a:r>
            <a:r>
              <a:rPr lang="hu-HU" sz="2400" dirty="0" err="1"/>
              <a:t>source</a:t>
            </a:r>
            <a:r>
              <a:rPr lang="hu-HU" sz="2400" dirty="0"/>
              <a:t> of </a:t>
            </a:r>
            <a:r>
              <a:rPr lang="hu-HU" sz="2400" dirty="0" err="1"/>
              <a:t>truth</a:t>
            </a:r>
            <a:endParaRPr lang="hu-HU" sz="2400" dirty="0"/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hu-HU" sz="2400" dirty="0"/>
              <a:t>Az információ reprezentálja </a:t>
            </a:r>
            <a:br>
              <a:rPr lang="hu-HU" sz="2400" dirty="0"/>
            </a:br>
            <a:r>
              <a:rPr lang="hu-HU" sz="2400" dirty="0"/>
              <a:t>a terméket</a:t>
            </a:r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hu-HU" sz="2400" dirty="0"/>
              <a:t>„majd én az tudom”</a:t>
            </a:r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434341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hu-HU" sz="2400" dirty="0"/>
              <a:t>„</a:t>
            </a:r>
            <a:r>
              <a:rPr lang="hu-HU" sz="2400" dirty="0" err="1"/>
              <a:t>help</a:t>
            </a:r>
            <a:r>
              <a:rPr lang="hu-HU" sz="2400" dirty="0"/>
              <a:t> </a:t>
            </a:r>
            <a:r>
              <a:rPr lang="hu-HU" sz="2400" dirty="0" err="1"/>
              <a:t>them</a:t>
            </a:r>
            <a:r>
              <a:rPr lang="hu-HU" sz="2400" dirty="0"/>
              <a:t> </a:t>
            </a:r>
            <a:r>
              <a:rPr lang="hu-HU" sz="2400" dirty="0" err="1"/>
              <a:t>where</a:t>
            </a:r>
            <a:r>
              <a:rPr lang="hu-HU" sz="2400" dirty="0"/>
              <a:t> </a:t>
            </a:r>
            <a:r>
              <a:rPr lang="hu-HU" sz="2400" dirty="0" err="1"/>
              <a:t>they</a:t>
            </a:r>
            <a:r>
              <a:rPr lang="hu-HU" sz="2400" dirty="0"/>
              <a:t> </a:t>
            </a:r>
            <a:r>
              <a:rPr lang="hu-HU" sz="2400" dirty="0" err="1"/>
              <a:t>are</a:t>
            </a:r>
            <a:r>
              <a:rPr lang="hu-HU" sz="2400" dirty="0"/>
              <a:t>”</a:t>
            </a:r>
          </a:p>
        </p:txBody>
      </p:sp>
      <p:sp>
        <p:nvSpPr>
          <p:cNvPr id="4" name="Google Shape;152;p19">
            <a:extLst>
              <a:ext uri="{FF2B5EF4-FFF2-40B4-BE49-F238E27FC236}">
                <a16:creationId xmlns:a16="http://schemas.microsoft.com/office/drawing/2014/main" id="{3C3B24C5-0D08-49BF-8849-086702C1D556}"/>
              </a:ext>
            </a:extLst>
          </p:cNvPr>
          <p:cNvSpPr txBox="1">
            <a:spLocks/>
          </p:cNvSpPr>
          <p:nvPr/>
        </p:nvSpPr>
        <p:spPr>
          <a:xfrm>
            <a:off x="6690050" y="2108718"/>
            <a:ext cx="3806890" cy="68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251459">
              <a:spcBef>
                <a:spcPts val="0"/>
              </a:spcBef>
              <a:buFont typeface="Noto Sans Symbols"/>
              <a:buNone/>
            </a:pPr>
            <a:r>
              <a:rPr lang="hu-HU" sz="2400" b="1" dirty="0"/>
              <a:t>OK. És most?</a:t>
            </a:r>
          </a:p>
        </p:txBody>
      </p:sp>
      <p:pic>
        <p:nvPicPr>
          <p:cNvPr id="5122" name="Picture 2" descr="What Now? – People Need Jesus">
            <a:extLst>
              <a:ext uri="{FF2B5EF4-FFF2-40B4-BE49-F238E27FC236}">
                <a16:creationId xmlns:a16="http://schemas.microsoft.com/office/drawing/2014/main" id="{7DF9C4A4-92C7-4943-9594-0736C2E7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050" y="2804630"/>
            <a:ext cx="2676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</a:pPr>
            <a:r>
              <a:rPr lang="hu-HU" dirty="0"/>
              <a:t>Tartalmi szempontok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677334" y="1346662"/>
            <a:ext cx="410927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434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Mi lesz a végeredmény?</a:t>
            </a:r>
          </a:p>
          <a:p>
            <a:pPr marL="43434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43434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Kevert tartalmak stratégiája</a:t>
            </a:r>
          </a:p>
          <a:p>
            <a:pPr marL="891541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200" dirty="0"/>
              <a:t>Képernyőképek, GIF, videó</a:t>
            </a:r>
          </a:p>
          <a:p>
            <a:pPr marL="891541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200" dirty="0" err="1"/>
              <a:t>Hosting</a:t>
            </a:r>
            <a:endParaRPr lang="hu-HU" sz="2200" dirty="0"/>
          </a:p>
          <a:p>
            <a:pPr marL="43434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43434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Támogató programok, AI</a:t>
            </a:r>
          </a:p>
          <a:p>
            <a:pPr marL="43434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43434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Külső inspirációk</a:t>
            </a:r>
            <a:br>
              <a:rPr lang="hu-HU" sz="2400" dirty="0"/>
            </a:br>
            <a:r>
              <a:rPr lang="hu-HU" sz="2400" dirty="0"/>
              <a:t>„ötlet = feladat”</a:t>
            </a:r>
          </a:p>
        </p:txBody>
      </p:sp>
      <p:pic>
        <p:nvPicPr>
          <p:cNvPr id="5" name="Ábra 4" descr="Sávnyilak egyszínű kitöltéssel">
            <a:extLst>
              <a:ext uri="{FF2B5EF4-FFF2-40B4-BE49-F238E27FC236}">
                <a16:creationId xmlns:a16="http://schemas.microsoft.com/office/drawing/2014/main" id="{7A694AF5-008A-4AC1-8655-DB8D99651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3550" y="2971800"/>
            <a:ext cx="914400" cy="914400"/>
          </a:xfrm>
          <a:prstGeom prst="rect">
            <a:avLst/>
          </a:prstGeom>
        </p:spPr>
      </p:pic>
      <p:pic>
        <p:nvPicPr>
          <p:cNvPr id="6" name="Ábra 5" descr="Sávnyilak egyszínű kitöltéssel">
            <a:extLst>
              <a:ext uri="{FF2B5EF4-FFF2-40B4-BE49-F238E27FC236}">
                <a16:creationId xmlns:a16="http://schemas.microsoft.com/office/drawing/2014/main" id="{2C6A66E1-4BB4-4E0B-9EAB-ADE257A76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309150" y="2971800"/>
            <a:ext cx="914400" cy="914400"/>
          </a:xfrm>
          <a:prstGeom prst="rect">
            <a:avLst/>
          </a:prstGeom>
        </p:spPr>
      </p:pic>
      <p:sp>
        <p:nvSpPr>
          <p:cNvPr id="7" name="Google Shape;152;p19">
            <a:extLst>
              <a:ext uri="{FF2B5EF4-FFF2-40B4-BE49-F238E27FC236}">
                <a16:creationId xmlns:a16="http://schemas.microsoft.com/office/drawing/2014/main" id="{D9DE5C6D-62BB-41E8-BC72-4DF86E5ACCB6}"/>
              </a:ext>
            </a:extLst>
          </p:cNvPr>
          <p:cNvSpPr txBox="1">
            <a:spLocks/>
          </p:cNvSpPr>
          <p:nvPr/>
        </p:nvSpPr>
        <p:spPr>
          <a:xfrm>
            <a:off x="7405398" y="2971799"/>
            <a:ext cx="2640500" cy="68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251459">
              <a:spcBef>
                <a:spcPts val="0"/>
              </a:spcBef>
              <a:buFont typeface="Noto Sans Symbols"/>
              <a:buNone/>
            </a:pPr>
            <a:r>
              <a:rPr lang="hu-HU" sz="2800" b="1" dirty="0"/>
              <a:t>Fenntartás, frissítés</a:t>
            </a:r>
          </a:p>
        </p:txBody>
      </p:sp>
    </p:spTree>
    <p:extLst>
      <p:ext uri="{BB962C8B-B14F-4D97-AF65-F5344CB8AC3E}">
        <p14:creationId xmlns:p14="http://schemas.microsoft.com/office/powerpoint/2010/main" val="83774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</a:pPr>
            <a:r>
              <a:rPr lang="hu-HU" dirty="0"/>
              <a:t>Összegezve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677334" y="1346662"/>
            <a:ext cx="8596668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400" b="1" dirty="0" err="1"/>
              <a:t>Infodesign</a:t>
            </a:r>
            <a:r>
              <a:rPr lang="hu-HU" sz="2400" b="1" dirty="0"/>
              <a:t> = szemléletmód: megértést tervezünk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4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400" dirty="0"/>
              <a:t>A fő korlátok az emberi tényező és üzleti szempontok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4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400" dirty="0"/>
              <a:t>Nincs egy egységes, mindenre alkalmazható megoldás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4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400" dirty="0"/>
              <a:t>Az elején szükséges rossz, hosszútávon versenyképességi tényező</a:t>
            </a:r>
          </a:p>
        </p:txBody>
      </p:sp>
    </p:spTree>
    <p:extLst>
      <p:ext uri="{BB962C8B-B14F-4D97-AF65-F5344CB8AC3E}">
        <p14:creationId xmlns:p14="http://schemas.microsoft.com/office/powerpoint/2010/main" val="244608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</a:pPr>
            <a:r>
              <a:rPr lang="hu-HU" dirty="0"/>
              <a:t>Miről lesz szó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677334" y="1346662"/>
            <a:ext cx="8596668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800" dirty="0"/>
              <a:t>Mi az </a:t>
            </a:r>
            <a:r>
              <a:rPr lang="hu-HU" sz="2800" dirty="0" err="1"/>
              <a:t>infodesign</a:t>
            </a:r>
            <a:r>
              <a:rPr lang="hu-HU" sz="2800" dirty="0"/>
              <a:t>? Hol találkozhattok vele?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8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800" dirty="0"/>
              <a:t>Milyen problémák merülnek fel </a:t>
            </a:r>
            <a:r>
              <a:rPr lang="hu-HU" sz="2800" dirty="0" err="1"/>
              <a:t>infodesign</a:t>
            </a:r>
            <a:r>
              <a:rPr lang="hu-HU" sz="2800" dirty="0"/>
              <a:t> kapcsán?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8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800" dirty="0"/>
              <a:t>Hogyan lehet áthidalni ezeket a problémákat?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</a:pPr>
            <a:r>
              <a:rPr lang="hu-HU" dirty="0" err="1"/>
              <a:t>Infodesign</a:t>
            </a:r>
            <a:r>
              <a:rPr lang="hu-HU" dirty="0"/>
              <a:t> 101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677334" y="1346662"/>
            <a:ext cx="8596668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000" dirty="0"/>
              <a:t>Grafikai területről </a:t>
            </a:r>
            <a:r>
              <a:rPr lang="hu-HU" sz="2000" dirty="0" err="1"/>
              <a:t>nőtte</a:t>
            </a:r>
            <a:r>
              <a:rPr lang="hu-HU" sz="2000" dirty="0"/>
              <a:t> ki magát, hagyományosan valamilyen összetett információ vizuális megjelenítése</a:t>
            </a:r>
            <a:br>
              <a:rPr lang="hu-HU" sz="2000" dirty="0"/>
            </a:br>
            <a:r>
              <a:rPr lang="hu-HU" sz="2000" dirty="0"/>
              <a:t>pl. stadionok forgalomirányító jelzéseinek rendszere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0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0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000" dirty="0" err="1"/>
              <a:t>Soft</a:t>
            </a:r>
            <a:r>
              <a:rPr lang="hu-HU" sz="2000" dirty="0"/>
              <a:t> definíció: annak a megtervezése, hogyan tudunk bonyolult vagy nagy mennyiségű információt hatékonyan átadni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0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0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400" b="1" dirty="0" err="1"/>
              <a:t>Infodesign</a:t>
            </a:r>
            <a:r>
              <a:rPr lang="hu-HU" sz="2400" b="1" dirty="0"/>
              <a:t> = MEGÉRTÉS tervezése</a:t>
            </a:r>
          </a:p>
        </p:txBody>
      </p:sp>
    </p:spTree>
    <p:extLst>
      <p:ext uri="{BB962C8B-B14F-4D97-AF65-F5344CB8AC3E}">
        <p14:creationId xmlns:p14="http://schemas.microsoft.com/office/powerpoint/2010/main" val="159856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</a:pPr>
            <a:r>
              <a:rPr lang="hu-HU" dirty="0" err="1"/>
              <a:t>Infodesign</a:t>
            </a:r>
            <a:r>
              <a:rPr lang="hu-HU" dirty="0"/>
              <a:t> a gyakorlatban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677334" y="2995127"/>
            <a:ext cx="8681270" cy="304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400" dirty="0"/>
              <a:t>Ötlettől/igénytől a termékig/szoftverig több lépcsőfok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4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400" dirty="0"/>
              <a:t>Fejlesztés nélkül nincs termék, de ha csak fejlesztés van, nem lesz jó a termék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4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400" dirty="0"/>
              <a:t>Részlegek és funkciók/team-ek között </a:t>
            </a:r>
            <a:r>
              <a:rPr lang="hu-HU" sz="2400" dirty="0" err="1"/>
              <a:t>infoátadás</a:t>
            </a:r>
            <a:r>
              <a:rPr lang="hu-HU" sz="2400" dirty="0"/>
              <a:t> – ez a kulcs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5551D2D-01F2-4BFB-A320-934057A3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30318"/>
            <a:ext cx="10296525" cy="9048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9733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</a:pPr>
            <a:r>
              <a:rPr lang="hu-HU" dirty="0" err="1"/>
              <a:t>Infodesign</a:t>
            </a:r>
            <a:r>
              <a:rPr lang="hu-HU" dirty="0"/>
              <a:t> a gyakorlatban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C40E5C-66A6-4F5C-8DA2-3F02488E4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0" y="1429260"/>
            <a:ext cx="9295720" cy="399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8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</a:pPr>
            <a:r>
              <a:rPr lang="hu-HU" dirty="0" err="1"/>
              <a:t>Infodesign</a:t>
            </a:r>
            <a:r>
              <a:rPr lang="hu-HU" dirty="0"/>
              <a:t> példa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652636" y="1481437"/>
            <a:ext cx="8596668" cy="104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000" dirty="0"/>
              <a:t>„Anya megkér, hogy vegyél telefont a nagyinak </a:t>
            </a:r>
            <a:br>
              <a:rPr lang="hu-HU" sz="2000" dirty="0"/>
            </a:br>
            <a:r>
              <a:rPr lang="hu-HU" sz="2000" b="1" dirty="0"/>
              <a:t>és mutasd meg a használatát”</a:t>
            </a:r>
          </a:p>
        </p:txBody>
      </p:sp>
      <p:sp>
        <p:nvSpPr>
          <p:cNvPr id="4" name="Google Shape;152;p19">
            <a:extLst>
              <a:ext uri="{FF2B5EF4-FFF2-40B4-BE49-F238E27FC236}">
                <a16:creationId xmlns:a16="http://schemas.microsoft.com/office/drawing/2014/main" id="{BBCF5FCF-29EB-4792-BF4C-D0E74C76F742}"/>
              </a:ext>
            </a:extLst>
          </p:cNvPr>
          <p:cNvSpPr txBox="1">
            <a:spLocks/>
          </p:cNvSpPr>
          <p:nvPr/>
        </p:nvSpPr>
        <p:spPr>
          <a:xfrm>
            <a:off x="677334" y="3920825"/>
            <a:ext cx="4575801" cy="9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251459">
              <a:spcBef>
                <a:spcPts val="0"/>
              </a:spcBef>
              <a:buFont typeface="Noto Sans Symbols"/>
              <a:buNone/>
            </a:pPr>
            <a:r>
              <a:rPr lang="hu-HU" sz="2000" b="1" dirty="0"/>
              <a:t>Anya 	= 	business terület</a:t>
            </a:r>
          </a:p>
          <a:p>
            <a:pPr marL="342900" indent="-251459">
              <a:spcBef>
                <a:spcPts val="0"/>
              </a:spcBef>
              <a:buFont typeface="Noto Sans Symbols"/>
              <a:buNone/>
            </a:pPr>
            <a:r>
              <a:rPr lang="hu-HU" sz="2000" b="1" dirty="0"/>
              <a:t>TE 	=	fejlesztés</a:t>
            </a:r>
          </a:p>
          <a:p>
            <a:pPr marL="342900" indent="-251459">
              <a:spcBef>
                <a:spcPts val="0"/>
              </a:spcBef>
              <a:buFont typeface="Noto Sans Symbols"/>
              <a:buNone/>
            </a:pPr>
            <a:r>
              <a:rPr lang="hu-HU" sz="2000" b="1" dirty="0"/>
              <a:t>Nagyi	=	</a:t>
            </a:r>
            <a:r>
              <a:rPr lang="hu-HU" sz="2000" b="1" dirty="0" err="1"/>
              <a:t>user</a:t>
            </a:r>
            <a:endParaRPr lang="hu-HU" sz="2000" b="1" dirty="0"/>
          </a:p>
          <a:p>
            <a:pPr marL="342900" indent="-251459">
              <a:spcBef>
                <a:spcPts val="0"/>
              </a:spcBef>
              <a:buFont typeface="Noto Sans Symbols"/>
              <a:buNone/>
            </a:pPr>
            <a:endParaRPr lang="hu-HU" sz="2000" b="1" dirty="0"/>
          </a:p>
          <a:p>
            <a:pPr marL="342900" indent="-251459">
              <a:spcBef>
                <a:spcPts val="0"/>
              </a:spcBef>
              <a:buFont typeface="Noto Sans Symbols"/>
              <a:buNone/>
            </a:pPr>
            <a:endParaRPr lang="hu-HU" sz="2400" b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77FF3FA-30AB-4441-95A3-4B43AC5AB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0" y="2586568"/>
            <a:ext cx="10296525" cy="9048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957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</a:pPr>
            <a:r>
              <a:rPr lang="hu-HU" dirty="0"/>
              <a:t>Probléma 1.: Emberi korlát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677334" y="1346662"/>
            <a:ext cx="6106021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000" dirty="0"/>
              <a:t>Egyszerre minden információ rendelkezésre, de nincs összefüggés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000" b="1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000" dirty="0"/>
              <a:t>ÉN nem egyenlő TE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0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000" dirty="0"/>
              <a:t>„ja, hát nem kérdezted”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hu-HU" sz="2000" dirty="0"/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000" dirty="0"/>
              <a:t>Információ átadás és feldolgozás nem egyszerre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1864342-165A-4296-981F-110D2198A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920" y="0"/>
            <a:ext cx="5212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</a:pPr>
            <a:r>
              <a:rPr lang="hu-HU" dirty="0"/>
              <a:t>Probléma 1.: Emberi korlát</a:t>
            </a:r>
            <a:endParaRPr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024679B-7210-4A3E-AB0B-A40797FA82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0" r="62457"/>
          <a:stretch/>
        </p:blipFill>
        <p:spPr>
          <a:xfrm>
            <a:off x="1642188" y="1370052"/>
            <a:ext cx="2080727" cy="4117895"/>
          </a:xfrm>
          <a:prstGeom prst="rect">
            <a:avLst/>
          </a:prstGeom>
        </p:spPr>
      </p:pic>
      <p:pic>
        <p:nvPicPr>
          <p:cNvPr id="8" name="Ábra 7" descr="Sávnyilak egyszínű kitöltéssel">
            <a:extLst>
              <a:ext uri="{FF2B5EF4-FFF2-40B4-BE49-F238E27FC236}">
                <a16:creationId xmlns:a16="http://schemas.microsoft.com/office/drawing/2014/main" id="{E6106707-2268-428D-80EB-D7F5BE594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1433" y="2971798"/>
            <a:ext cx="914400" cy="9144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A8EBD888-8CE9-406F-B09D-78A9A1DF7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94" r="-11297"/>
          <a:stretch/>
        </p:blipFill>
        <p:spPr>
          <a:xfrm>
            <a:off x="5654352" y="1370051"/>
            <a:ext cx="2080727" cy="41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77334" y="358094"/>
            <a:ext cx="8596668" cy="9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093C2"/>
              </a:buClr>
              <a:buSzPts val="3600"/>
              <a:buFont typeface="Trebuchet MS"/>
              <a:buNone/>
            </a:pPr>
            <a:r>
              <a:rPr lang="hu-HU" dirty="0"/>
              <a:t>Probléma 2.: Üzleti korlát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677334" y="1953152"/>
            <a:ext cx="8596668" cy="66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 sz="2400" b="1" dirty="0"/>
              <a:t>Nincs igény, tudás, idő, energia</a:t>
            </a:r>
          </a:p>
        </p:txBody>
      </p:sp>
      <p:sp>
        <p:nvSpPr>
          <p:cNvPr id="4" name="Google Shape;152;p19">
            <a:extLst>
              <a:ext uri="{FF2B5EF4-FFF2-40B4-BE49-F238E27FC236}">
                <a16:creationId xmlns:a16="http://schemas.microsoft.com/office/drawing/2014/main" id="{B49D7ABE-AD9E-46F0-8E90-5895F69639DB}"/>
              </a:ext>
            </a:extLst>
          </p:cNvPr>
          <p:cNvSpPr txBox="1">
            <a:spLocks/>
          </p:cNvSpPr>
          <p:nvPr/>
        </p:nvSpPr>
        <p:spPr>
          <a:xfrm>
            <a:off x="677334" y="4407103"/>
            <a:ext cx="8839890" cy="66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251459" algn="ctr">
              <a:spcBef>
                <a:spcPts val="0"/>
              </a:spcBef>
              <a:buFont typeface="Noto Sans Symbols"/>
              <a:buNone/>
            </a:pPr>
            <a:r>
              <a:rPr lang="hu-HU" sz="2400" b="1" dirty="0"/>
              <a:t>Az </a:t>
            </a:r>
            <a:r>
              <a:rPr lang="hu-HU" sz="2400" b="1" dirty="0" err="1"/>
              <a:t>infodesign</a:t>
            </a:r>
            <a:r>
              <a:rPr lang="hu-HU" sz="2400" b="1" dirty="0"/>
              <a:t> nem átfogó stratégia része, hanem sebtapasz</a:t>
            </a:r>
          </a:p>
        </p:txBody>
      </p:sp>
      <p:pic>
        <p:nvPicPr>
          <p:cNvPr id="5" name="Ábra 4" descr="Sávnyilak egyszínű kitöltéssel">
            <a:extLst>
              <a:ext uri="{FF2B5EF4-FFF2-40B4-BE49-F238E27FC236}">
                <a16:creationId xmlns:a16="http://schemas.microsoft.com/office/drawing/2014/main" id="{6E8096EE-F285-4918-8F91-D34E41003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518468" y="28411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9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menzió">
  <a:themeElements>
    <a:clrScheme name="5. egyéni sém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F4AB11"/>
      </a:accent1>
      <a:accent2>
        <a:srgbClr val="6093C2"/>
      </a:accent2>
      <a:accent3>
        <a:srgbClr val="000000"/>
      </a:accent3>
      <a:accent4>
        <a:srgbClr val="000000"/>
      </a:accent4>
      <a:accent5>
        <a:srgbClr val="42B051"/>
      </a:accent5>
      <a:accent6>
        <a:srgbClr val="96D141"/>
      </a:accent6>
      <a:hlink>
        <a:srgbClr val="F4AB11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614</Words>
  <Application>Microsoft Office PowerPoint</Application>
  <PresentationFormat>Szélesvásznú</PresentationFormat>
  <Paragraphs>143</Paragraphs>
  <Slides>17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Noto Sans Symbols</vt:lpstr>
      <vt:lpstr>Trebuchet MS</vt:lpstr>
      <vt:lpstr>Dimenzió</vt:lpstr>
      <vt:lpstr>INFODESIGN 101</vt:lpstr>
      <vt:lpstr>Miről lesz szó</vt:lpstr>
      <vt:lpstr>Infodesign 101</vt:lpstr>
      <vt:lpstr>Infodesign a gyakorlatban</vt:lpstr>
      <vt:lpstr>Infodesign a gyakorlatban</vt:lpstr>
      <vt:lpstr>Infodesign példa</vt:lpstr>
      <vt:lpstr>Probléma 1.: Emberi korlát</vt:lpstr>
      <vt:lpstr>Probléma 1.: Emberi korlát</vt:lpstr>
      <vt:lpstr>Probléma 2.: Üzleti korlát</vt:lpstr>
      <vt:lpstr>Információ minősége</vt:lpstr>
      <vt:lpstr>Hogy is van ez?</vt:lpstr>
      <vt:lpstr>Hogy is van ez?</vt:lpstr>
      <vt:lpstr>Hogy is van ez?</vt:lpstr>
      <vt:lpstr>Hogyan kezdj hozzá</vt:lpstr>
      <vt:lpstr>További szempontok</vt:lpstr>
      <vt:lpstr>Tartalmi szempontok</vt:lpstr>
      <vt:lpstr>Összegezve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INFODESIGN 101</dc:title>
  <cp:lastModifiedBy>Péter Mészáros</cp:lastModifiedBy>
  <cp:revision>15</cp:revision>
  <dcterms:modified xsi:type="dcterms:W3CDTF">2024-04-18T15:02:10Z</dcterms:modified>
</cp:coreProperties>
</file>