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npgkNatLdUlqvJDxcWdHh6JWr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Sziasztok!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Köszöntelek benneteket a “bevezetés a microservice-ek világába” előadáson ami az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Hungary Kft. és az ELTE IK Információs Rendszerek Tanszék közreműködésével az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Junior Program keretén belül jött létre.</a:t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d540b94b7_1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d540b94b7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d540b94b7_1_3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d540b94b7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[dia szövege]</a:t>
            </a:r>
            <a:br>
              <a:rPr lang="en-US"/>
            </a:br>
            <a:r>
              <a:rPr lang="en-US"/>
              <a:t>Eventuális konzisztencia: ha a service-ek nem szinkron módon lettek implementálva akkor idő szükséges ahhoz, hogy az adatok propagálódjanak a rendszerben.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Előfordulhat, hogy egy szolgáltatásban még más állapotot látunk egy ideig.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d540b94b7_1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d540b94b7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Ahogy nő a komplexitás, úgy az már egy monolittal teljesen </a:t>
            </a:r>
            <a:r>
              <a:rPr lang="en-US"/>
              <a:t>kezelhetetlen</a:t>
            </a:r>
            <a:r>
              <a:rPr lang="en-US"/>
              <a:t> lenne.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 </a:t>
            </a:r>
            <a:r>
              <a:rPr lang="en-US"/>
              <a:t>bizonyos</a:t>
            </a:r>
            <a:r>
              <a:rPr lang="en-US"/>
              <a:t> méretnél már a microservice architektúrának is kihívást jelent.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fenti képen látható a Netflix és az Amazon több tízezer </a:t>
            </a:r>
            <a:r>
              <a:rPr lang="en-US"/>
              <a:t>mikroszolgáltatásainak</a:t>
            </a:r>
            <a:r>
              <a:rPr lang="en-US"/>
              <a:t> gráfja.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Ebben a méretben egy ugyan azon szolgáltatásból általában több tucat verzió is élesben lehet, mert függősége lehet rá más service-nek.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dd540b94b7_1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dd540b94b7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Szinkron vs Aszinkron: előnyök és hátrányok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</a:t>
            </a:r>
            <a:r>
              <a:rPr lang="en-US"/>
              <a:t>protokoll</a:t>
            </a:r>
            <a:r>
              <a:rPr lang="en-US"/>
              <a:t> előnyei és hátrányai</a:t>
            </a:r>
            <a:br>
              <a:rPr lang="en-US"/>
            </a:br>
            <a:r>
              <a:rPr lang="en-US"/>
              <a:t>MQ előnyei és hátrányai</a:t>
            </a:r>
            <a:br>
              <a:rPr lang="en-US"/>
            </a:br>
            <a:r>
              <a:rPr lang="en-US"/>
              <a:t>Rest vs GraphQL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Pár szó a NoSQL DB-kről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Hogyan verziózzuk az API-kat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Pár rövid szó a monitoringról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dd540b94b7_1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dd540b94b7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Dátum-Idő</a:t>
            </a:r>
            <a:r>
              <a:rPr lang="en-US"/>
              <a:t> formátum a különböző rendszerekben!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Konfiguráció </a:t>
            </a:r>
            <a:r>
              <a:rPr lang="en-US"/>
              <a:t>management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d540b94b7_1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d540b94b7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Beszélni arról, hogy mi a jelentősége, hogy egy másik szolgáltatást kell </a:t>
            </a:r>
            <a:r>
              <a:rPr lang="en-US"/>
              <a:t>meghívnunk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d540b94b7_1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dd540b94b7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Beszélni a Service Discovery jelentőségéről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d540b94b7_1_3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dd540b94b7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skálázás és load balancer-ről bővebben és az auto sclaing-ről bővebben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d540b94b7_1_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dd540b94b7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Breaker funkciója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Retry funkciója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Fail fast elv.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dd540b94b7_1_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dd540b94b7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 az a maintenance végpont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beszélni arról mi az a K8s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Sziasztok én Mészáros János vagyok, Senior Software Engineer.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Elég sok mindenhez volt már szerencsém az IT-ben, de főként az e-commerce, public transport és </a:t>
            </a:r>
            <a:r>
              <a:rPr lang="en-US">
                <a:solidFill>
                  <a:schemeClr val="dk1"/>
                </a:solidFill>
              </a:rPr>
              <a:t>banking-fintech</a:t>
            </a:r>
            <a:r>
              <a:rPr lang="en-US"/>
              <a:t> területeken szereztem a legtöbb tapasztalatot.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Most ezekből hoztam el nektek a microservice-ekre vonatkozóakat! :)</a:t>
            </a:r>
            <a:br>
              <a:rPr lang="en-US"/>
            </a:br>
            <a:r>
              <a:rPr lang="en-US">
                <a:solidFill>
                  <a:schemeClr val="dk1"/>
                </a:solidFill>
              </a:rPr>
              <a:t>Jelenlegi munka stack-eim között megtalálhatóak a Java, Kotlin, NodeJS és még néha a Python is.</a:t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dd540b94b7_1_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dd540b94b7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Monitoring-ról bővebben. Szolgáltatás maintenance végpontja, metrics végpontja. Statisztika, etc.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d540b94b7_1_4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dd540b94b7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Helyes logolás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dd540b94b7_1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dd540b94b7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Beszélni az Token Provider-ről, illetve arról, hogy működik.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dd540b94b7_1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dd540b94b7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d540b94b7_1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dd540b94b7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540b94b7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d540b94b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 előadás során a következőkről lesz szó. [FELSOROLÁS]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d540b94b7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d540b94b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Itt arról van szó, hogy ezen a szolgáltatások alatt kisebb programokat értünk, amik együtt különböző orchrestátorokon keresztül összeállnak egy nagy szoftverré.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Domain jellemzően egy adott területet fed le. Pl.: e-commerce-ben az order management (megrendelés kezelés), vagy a product csapat akik a termékekért felelősek és a termék jellegű szervízek tartoznak hozzájuk. De </a:t>
            </a:r>
            <a:r>
              <a:rPr lang="en-US"/>
              <a:t>megemlíthetjük</a:t>
            </a:r>
            <a:r>
              <a:rPr lang="en-US"/>
              <a:t> még a M</a:t>
            </a:r>
            <a:r>
              <a:rPr lang="en-US"/>
              <a:t>erchandising csapatot akik az akciókért és </a:t>
            </a:r>
            <a:r>
              <a:rPr lang="en-US"/>
              <a:t>promóciókért</a:t>
            </a:r>
            <a:r>
              <a:rPr lang="en-US"/>
              <a:t> felelősek.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d540b94b7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d540b94b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[DIA] - Lényegébe a microservice-ek használata gyorsabbá, agilisebbé teszi a szoftverfejlesztést, mert egy kisebb komponens könnyebben elfér az ember fejében.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sok a domén és az ebből következő nagy a context ami miatt a teljes problématér nem fér el a fejlesztők és az üzleti analízist végző emberek “fejében”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mindig a teljes alkalmazást kell deploy-olni (kitelepíteni)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az egyes domain-eket nem lehet külön skálázni. Pl.: termék vs kosár szolgáltatás.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az alkalmazásnak rengeteg függősége lehet, hogy kielégítse a specifikus igényeket (pl.: NoSQL szolgáltatás full-text search-re) így nehéz tesztelni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vagy nem a feladatnak optimális megoldás választása csak azért, hogy ne növeljük az alkalmazásunk függőségeit (Pl.: az RDBMS-t használjuk a full-text search-re)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egy adott problémára alkalmasabb program nyelvet kellene alkalmazni (pl.: AI-hoz Python)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d540b94b7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d540b94b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SOA mint architektúra minta általánosan jelen van nagy vállalati környezetben.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Jellemzően nagy monolit alkalmazások vannak összeintegrálva egy erre a célra kitalált integrációs szoftveren keresztül.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Attól függően hol és mit integrálunk találkozhatunk ESB, BFF, API Gateway integrációs mintákkal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d540b94b7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d540b94b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d540b94b7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d540b94b7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Monolit alkalmazások esetén viszont vagy egy vagy több tuca fejlesztőnk akik az alkalmazás különböző vagy ugyan azon a részén dolgoznak.</a:t>
            </a:r>
            <a:br>
              <a:rPr lang="en-US"/>
            </a:br>
            <a:r>
              <a:rPr lang="en-US">
                <a:solidFill>
                  <a:schemeClr val="dk1"/>
                </a:solidFill>
              </a:rPr>
              <a:t>Az alkalmazás több domain-t is tartalmaz. </a:t>
            </a:r>
            <a:r>
              <a:rPr lang="en-US"/>
              <a:t>Az erős csatolás miatt nagyon nehézkes a szoftver módosítása, tesztelése és telepítése az éles környezetbe.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 erős csatolás azt jelenti, hogy előfordulhat az, hogy egy kisebb módosítás is az alkalmazást több ponton is módosítja.</a:t>
            </a:r>
            <a:br>
              <a:rPr lang="en-US"/>
            </a:br>
            <a:r>
              <a:rPr lang="en-US"/>
              <a:t>Illetve egy lib frissítése más komponensekre is kihathat és eltörtheti azokat.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d540b94b7_1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d540b94b7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különböző csapatok külön szolgáltatások ért felenek.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szolgáltatások egymással lazán csatoltak és jól definiált API-val rendelkeznek.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 API-t nem érintő módosításokat mint pl.: egy lib frissítése viszonylag könnyen el lehet </a:t>
            </a:r>
            <a:r>
              <a:rPr lang="en-US"/>
              <a:t>végezni</a:t>
            </a:r>
            <a:r>
              <a:rPr lang="en-US"/>
              <a:t> és hamar ki lehet telepíteni a nélkül, hogy a többi szoftver meg kellene érinteni.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5" name="Google Shape;25;p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6" name="Google Shape;26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" name="Google Shape;28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9" name="Google Shape;29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" name="Google Shape;30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8108">
                <a:alpha val="49411"/>
              </a:srgbClr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6E9D">
                <a:alpha val="80000"/>
              </a:srgbClr>
            </a:solidFill>
            <a:ln>
              <a:noFill/>
            </a:ln>
          </p:spPr>
        </p:sp>
        <p:sp>
          <p:nvSpPr>
            <p:cNvPr id="34" name="Google Shape;34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/>
          <p:nvPr>
            <p:ph type="ctrTitle"/>
          </p:nvPr>
        </p:nvSpPr>
        <p:spPr>
          <a:xfrm>
            <a:off x="1507067" y="2404534"/>
            <a:ext cx="7766936" cy="12768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9946" y="420307"/>
            <a:ext cx="2541177" cy="153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 idézettel">
  <p:cSld name="Névkártya idézette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az vagy hamis">
  <p:cSld name="Igaz vagy hami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2647305" y="-601436"/>
            <a:ext cx="4580167" cy="836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26054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77334" y="1803092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77334" y="36682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677334" y="308973"/>
            <a:ext cx="8325350" cy="813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677334" y="1338350"/>
            <a:ext cx="4074813" cy="470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861369" y="1338350"/>
            <a:ext cx="4074813" cy="470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749826" y="1390896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749825" y="1967158"/>
            <a:ext cx="4185623" cy="4074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5088383" y="1390896"/>
            <a:ext cx="402914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5088385" y="1967159"/>
            <a:ext cx="4029142" cy="4074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34186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677334" y="609600"/>
            <a:ext cx="8596668" cy="86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8108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6E9D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B810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6093C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757251" y="1288618"/>
            <a:ext cx="8360275" cy="4580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826" y="5899410"/>
            <a:ext cx="1665816" cy="7688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1507075" y="2321900"/>
            <a:ext cx="77670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Bevezetés a microservice-ek világába</a:t>
            </a:r>
            <a:endParaRPr/>
          </a:p>
        </p:txBody>
      </p:sp>
      <p:sp>
        <p:nvSpPr>
          <p:cNvPr id="146" name="Google Shape;146;p1"/>
          <p:cNvSpPr txBox="1"/>
          <p:nvPr>
            <p:ph idx="1" type="subTitle"/>
          </p:nvPr>
        </p:nvSpPr>
        <p:spPr>
          <a:xfrm>
            <a:off x="1446642" y="4916908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Oracle Junior 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d540b94b7_1_270"/>
          <p:cNvSpPr txBox="1"/>
          <p:nvPr>
            <p:ph type="title"/>
          </p:nvPr>
        </p:nvSpPr>
        <p:spPr>
          <a:xfrm>
            <a:off x="677325" y="358099"/>
            <a:ext cx="85968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Microservice felelőssége</a:t>
            </a:r>
            <a:endParaRPr/>
          </a:p>
        </p:txBody>
      </p:sp>
      <p:sp>
        <p:nvSpPr>
          <p:cNvPr id="334" name="Google Shape;334;g2dd540b94b7_1_270"/>
          <p:cNvSpPr txBox="1"/>
          <p:nvPr/>
        </p:nvSpPr>
        <p:spPr>
          <a:xfrm>
            <a:off x="2782575" y="1049300"/>
            <a:ext cx="438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Microservice-ek alapjai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g2dd540b94b7_1_270"/>
          <p:cNvSpPr txBox="1"/>
          <p:nvPr/>
        </p:nvSpPr>
        <p:spPr>
          <a:xfrm>
            <a:off x="454800" y="1663625"/>
            <a:ext cx="78993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 one thing, do it well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” elv azt jelenti, hogy legyen korlátozott a microservice-ünk felelőssége de azt amivel foglalkozik azt csinálja a lehető legjobban.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g2dd540b94b7_1_270"/>
          <p:cNvSpPr txBox="1"/>
          <p:nvPr/>
        </p:nvSpPr>
        <p:spPr>
          <a:xfrm>
            <a:off x="610400" y="2884425"/>
            <a:ext cx="836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Az a szolgáltatás ami több feladatot is ellát egyszere annak sok a felelőssége. Ez azt jelenti, hogy a különböző feladatoknál kompromisszumot kell kötni a egy vagy több másik feladat kárára, hogy az alkalmazást optimális működését.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7" name="Google Shape;337;g2dd540b94b7_1_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700" y="4016700"/>
            <a:ext cx="1978000" cy="18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dd540b94b7_1_270"/>
          <p:cNvSpPr txBox="1"/>
          <p:nvPr/>
        </p:nvSpPr>
        <p:spPr>
          <a:xfrm>
            <a:off x="3590575" y="4692688"/>
            <a:ext cx="4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9" name="Google Shape;339;g2dd540b94b7_1_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375" y="3900225"/>
            <a:ext cx="1548700" cy="1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dd540b94b7_1_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200" y="4016925"/>
            <a:ext cx="1618500" cy="1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dd540b94b7_1_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2375" y="3934537"/>
            <a:ext cx="1978000" cy="19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dd540b94b7_1_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4195" y="5154400"/>
            <a:ext cx="1618499" cy="161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d540b94b7_1_321"/>
          <p:cNvSpPr txBox="1"/>
          <p:nvPr>
            <p:ph type="title"/>
          </p:nvPr>
        </p:nvSpPr>
        <p:spPr>
          <a:xfrm>
            <a:off x="677325" y="358099"/>
            <a:ext cx="85968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Microservice-ek kihívásai</a:t>
            </a:r>
            <a:endParaRPr/>
          </a:p>
        </p:txBody>
      </p:sp>
      <p:sp>
        <p:nvSpPr>
          <p:cNvPr id="348" name="Google Shape;348;g2dd540b94b7_1_321"/>
          <p:cNvSpPr txBox="1"/>
          <p:nvPr>
            <p:ph idx="1" type="body"/>
          </p:nvPr>
        </p:nvSpPr>
        <p:spPr>
          <a:xfrm>
            <a:off x="677325" y="1599525"/>
            <a:ext cx="8993400" cy="45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Egy bizonyos cég méret felett praktikus, főleg akkor amikor már több fejlesztő dolgozik egy projekten, különben nagy overhead-et jelent a fejlesztésben!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Ha kevés a fejlesztő ( &lt; 5 fő) a projekten akkor semmi kép ne válasszuk!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Nehéz a doméneket elsőre jól elvágni. Ebben a Domain Driver </a:t>
            </a:r>
            <a:r>
              <a:rPr lang="en-US"/>
              <a:t>Design (DDD)</a:t>
            </a:r>
            <a:r>
              <a:rPr lang="en-US"/>
              <a:t> jöhet segítségünkre.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Az interfészeket (API-kat) körültekintően kell megtervezni. Az API módosítása dominó effektusként terjed tovább azon szolgáltatásokra amik építenek a service-ünkre. A backward kompatibilis API verziózás tud segíteni ezen a problémán.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Általában hálózati kommunikáció szükséges a két szolgáltatás között ami növeli a komplexitást az infra rétegben. Kezelni kell a hálózati kimaradást vagy azt ha a távoli szolgáltatás nem elérhető.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Esetleges eventuális </a:t>
            </a:r>
            <a:r>
              <a:rPr lang="en-US"/>
              <a:t>konzisztencia, ami azt jelenti, hogy egy adat a módosítást követően nem lesz azonnal elérhető minden szolgáltatásnál.</a:t>
            </a:r>
            <a:endParaRPr/>
          </a:p>
        </p:txBody>
      </p:sp>
      <p:sp>
        <p:nvSpPr>
          <p:cNvPr id="349" name="Google Shape;349;g2dd540b94b7_1_321"/>
          <p:cNvSpPr txBox="1"/>
          <p:nvPr/>
        </p:nvSpPr>
        <p:spPr>
          <a:xfrm>
            <a:off x="2202000" y="103300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Microservice-ek tervezése és azok megvalósításai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dd540b94b7_1_329"/>
          <p:cNvSpPr txBox="1"/>
          <p:nvPr>
            <p:ph type="title"/>
          </p:nvPr>
        </p:nvSpPr>
        <p:spPr>
          <a:xfrm>
            <a:off x="677325" y="358099"/>
            <a:ext cx="85968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Microservice-ek kihívásai #2</a:t>
            </a:r>
            <a:endParaRPr/>
          </a:p>
        </p:txBody>
      </p:sp>
      <p:sp>
        <p:nvSpPr>
          <p:cNvPr id="355" name="Google Shape;355;g2dd540b94b7_1_329"/>
          <p:cNvSpPr txBox="1"/>
          <p:nvPr>
            <p:ph idx="1" type="body"/>
          </p:nvPr>
        </p:nvSpPr>
        <p:spPr>
          <a:xfrm>
            <a:off x="677325" y="1599525"/>
            <a:ext cx="8993400" cy="9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Nagy számú függőség más szolgáltatások között és annak kezelése az esetleges release-ek között. Mindenkinek meg kell tudni határoznia, hogy kiket érinthet egy esetleges módosítás. Ez pedig sok kommunikációt igényel a csapatok között.</a:t>
            </a:r>
            <a:endParaRPr/>
          </a:p>
        </p:txBody>
      </p:sp>
      <p:sp>
        <p:nvSpPr>
          <p:cNvPr id="356" name="Google Shape;356;g2dd540b94b7_1_329"/>
          <p:cNvSpPr txBox="1"/>
          <p:nvPr/>
        </p:nvSpPr>
        <p:spPr>
          <a:xfrm>
            <a:off x="2202000" y="103300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Microservice-ek tervezése és azok megvalósításai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7" name="Google Shape;357;g2dd540b94b7_1_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874" y="2480850"/>
            <a:ext cx="7040450" cy="35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dd540b94b7_1_329"/>
          <p:cNvSpPr txBox="1"/>
          <p:nvPr/>
        </p:nvSpPr>
        <p:spPr>
          <a:xfrm>
            <a:off x="2549300" y="6223675"/>
            <a:ext cx="68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Netflix és az Amazon microservice-einek függőségei gráfja</a:t>
            </a:r>
            <a:endParaRPr b="1"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g2dd540b94b7_1_329"/>
          <p:cNvSpPr txBox="1"/>
          <p:nvPr/>
        </p:nvSpPr>
        <p:spPr>
          <a:xfrm>
            <a:off x="7125888" y="5761975"/>
            <a:ext cx="40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forrás: google kereső</a:t>
            </a:r>
            <a:endParaRPr sz="1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d540b94b7_1_337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ilyen technológiák alkalmazhatók?</a:t>
            </a:r>
            <a:endParaRPr/>
          </a:p>
        </p:txBody>
      </p:sp>
      <p:sp>
        <p:nvSpPr>
          <p:cNvPr id="365" name="Google Shape;365;g2dd540b94b7_1_337"/>
          <p:cNvSpPr txBox="1"/>
          <p:nvPr>
            <p:ph idx="1" type="body"/>
          </p:nvPr>
        </p:nvSpPr>
        <p:spPr>
          <a:xfrm>
            <a:off x="677325" y="1723476"/>
            <a:ext cx="8596800" cy="43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Általában választunk egy </a:t>
            </a:r>
            <a:r>
              <a:rPr b="1" lang="en-US"/>
              <a:t>stack</a:t>
            </a:r>
            <a:r>
              <a:rPr lang="en-US"/>
              <a:t>-et. Azaz egy programozási nyelvet és akár egy framework-öt hozzá. Pl.: </a:t>
            </a:r>
            <a:r>
              <a:rPr b="1" lang="en-US"/>
              <a:t>Java EE, Spring Boot (Java)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Szükséges lesz egy API-ra amin keresztül az adott szolgáltatás </a:t>
            </a:r>
            <a:r>
              <a:rPr lang="en-US"/>
              <a:t>megszólítható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Ez lehet egy </a:t>
            </a:r>
            <a:r>
              <a:rPr b="1" lang="en-US"/>
              <a:t>HTTP Rest API, GraphQL, Web Service vagy Message Queue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Azt is meg kell határozni, hogy a kommunikáció </a:t>
            </a:r>
            <a:r>
              <a:rPr b="1" lang="en-US"/>
              <a:t>szinkron</a:t>
            </a:r>
            <a:r>
              <a:rPr lang="en-US"/>
              <a:t> vagy </a:t>
            </a:r>
            <a:r>
              <a:rPr b="1" lang="en-US"/>
              <a:t>aszinkron</a:t>
            </a:r>
            <a:r>
              <a:rPr lang="en-US"/>
              <a:t> módon történjen.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Speciális függőségek mint pl.: NoSQL db-k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Authentikáció és Authorizáció, hogyanja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Kitelepítési formátum, konténerizáció: K8s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Verziókövetés</a:t>
            </a:r>
            <a:r>
              <a:rPr lang="en-US"/>
              <a:t> és verziózás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Monitorozáshoz mit szolgáltat a stack?</a:t>
            </a:r>
            <a:endParaRPr/>
          </a:p>
        </p:txBody>
      </p:sp>
      <p:sp>
        <p:nvSpPr>
          <p:cNvPr id="366" name="Google Shape;366;g2dd540b94b7_1_337"/>
          <p:cNvSpPr txBox="1"/>
          <p:nvPr/>
        </p:nvSpPr>
        <p:spPr>
          <a:xfrm>
            <a:off x="2202000" y="103300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Microservice-ek tervezése és azok megvalósításai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g2dd540b94b7_1_337"/>
          <p:cNvSpPr/>
          <p:nvPr/>
        </p:nvSpPr>
        <p:spPr>
          <a:xfrm>
            <a:off x="5996275" y="3997525"/>
            <a:ext cx="4739700" cy="258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g2dd540b94b7_1_337"/>
          <p:cNvSpPr/>
          <p:nvPr/>
        </p:nvSpPr>
        <p:spPr>
          <a:xfrm>
            <a:off x="6139900" y="4739575"/>
            <a:ext cx="909600" cy="5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API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GW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9" name="Google Shape;369;g2dd540b94b7_1_337"/>
          <p:cNvCxnSpPr>
            <a:endCxn id="368" idx="1"/>
          </p:cNvCxnSpPr>
          <p:nvPr/>
        </p:nvCxnSpPr>
        <p:spPr>
          <a:xfrm flipH="1" rot="10800000">
            <a:off x="5816800" y="5031625"/>
            <a:ext cx="32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g2dd540b94b7_1_337"/>
          <p:cNvSpPr/>
          <p:nvPr/>
        </p:nvSpPr>
        <p:spPr>
          <a:xfrm>
            <a:off x="9032925" y="4153125"/>
            <a:ext cx="1032600" cy="5841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Catalog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serv.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g2dd540b94b7_1_337"/>
          <p:cNvSpPr/>
          <p:nvPr/>
        </p:nvSpPr>
        <p:spPr>
          <a:xfrm>
            <a:off x="9094425" y="5193525"/>
            <a:ext cx="909600" cy="5841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Stock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serv.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g2dd540b94b7_1_337"/>
          <p:cNvSpPr/>
          <p:nvPr/>
        </p:nvSpPr>
        <p:spPr>
          <a:xfrm>
            <a:off x="9850800" y="4282250"/>
            <a:ext cx="239400" cy="3618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g2dd540b94b7_1_337"/>
          <p:cNvSpPr/>
          <p:nvPr/>
        </p:nvSpPr>
        <p:spPr>
          <a:xfrm>
            <a:off x="9785150" y="5468425"/>
            <a:ext cx="239400" cy="3618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4" name="Google Shape;374;g2dd540b94b7_1_337"/>
          <p:cNvGrpSpPr/>
          <p:nvPr/>
        </p:nvGrpSpPr>
        <p:grpSpPr>
          <a:xfrm>
            <a:off x="7133825" y="4095725"/>
            <a:ext cx="825300" cy="734850"/>
            <a:chOff x="6870500" y="3976025"/>
            <a:chExt cx="825300" cy="734850"/>
          </a:xfrm>
        </p:grpSpPr>
        <p:sp>
          <p:nvSpPr>
            <p:cNvPr id="375" name="Google Shape;375;g2dd540b94b7_1_337"/>
            <p:cNvSpPr/>
            <p:nvPr/>
          </p:nvSpPr>
          <p:spPr>
            <a:xfrm>
              <a:off x="6870500" y="3976025"/>
              <a:ext cx="825300" cy="584100"/>
            </a:xfrm>
            <a:prstGeom prst="hexagon">
              <a:avLst>
                <a:gd fmla="val 28852" name="adj"/>
                <a:gd fmla="val 115470" name="vf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Order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serv.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6" name="Google Shape;376;g2dd540b94b7_1_337"/>
            <p:cNvSpPr/>
            <p:nvPr/>
          </p:nvSpPr>
          <p:spPr>
            <a:xfrm>
              <a:off x="7342713" y="4349075"/>
              <a:ext cx="239400" cy="361800"/>
            </a:xfrm>
            <a:prstGeom prst="can">
              <a:avLst>
                <a:gd fmla="val 2500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77" name="Google Shape;377;g2dd540b94b7_1_337"/>
          <p:cNvGrpSpPr/>
          <p:nvPr/>
        </p:nvGrpSpPr>
        <p:grpSpPr>
          <a:xfrm>
            <a:off x="7098375" y="4990800"/>
            <a:ext cx="825300" cy="675675"/>
            <a:chOff x="6835050" y="4871100"/>
            <a:chExt cx="825300" cy="675675"/>
          </a:xfrm>
        </p:grpSpPr>
        <p:sp>
          <p:nvSpPr>
            <p:cNvPr id="378" name="Google Shape;378;g2dd540b94b7_1_337"/>
            <p:cNvSpPr/>
            <p:nvPr/>
          </p:nvSpPr>
          <p:spPr>
            <a:xfrm>
              <a:off x="6835050" y="4871100"/>
              <a:ext cx="825300" cy="584100"/>
            </a:xfrm>
            <a:prstGeom prst="hexagon">
              <a:avLst>
                <a:gd fmla="val 28852" name="adj"/>
                <a:gd fmla="val 115470" name="vf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Cart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serv.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9" name="Google Shape;379;g2dd540b94b7_1_337"/>
            <p:cNvSpPr/>
            <p:nvPr/>
          </p:nvSpPr>
          <p:spPr>
            <a:xfrm>
              <a:off x="7382775" y="5184975"/>
              <a:ext cx="239400" cy="361800"/>
            </a:xfrm>
            <a:prstGeom prst="can">
              <a:avLst>
                <a:gd fmla="val 2500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80" name="Google Shape;380;g2dd540b94b7_1_337"/>
          <p:cNvGrpSpPr/>
          <p:nvPr/>
        </p:nvGrpSpPr>
        <p:grpSpPr>
          <a:xfrm>
            <a:off x="7056225" y="5828475"/>
            <a:ext cx="909600" cy="673900"/>
            <a:chOff x="6792900" y="5708775"/>
            <a:chExt cx="909600" cy="673900"/>
          </a:xfrm>
        </p:grpSpPr>
        <p:sp>
          <p:nvSpPr>
            <p:cNvPr id="381" name="Google Shape;381;g2dd540b94b7_1_337"/>
            <p:cNvSpPr/>
            <p:nvPr/>
          </p:nvSpPr>
          <p:spPr>
            <a:xfrm>
              <a:off x="6792900" y="5708775"/>
              <a:ext cx="909600" cy="584100"/>
            </a:xfrm>
            <a:prstGeom prst="hexagon">
              <a:avLst>
                <a:gd fmla="val 28852" name="adj"/>
                <a:gd fmla="val 115470" name="vf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Billing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serv.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2" name="Google Shape;382;g2dd540b94b7_1_337"/>
            <p:cNvSpPr/>
            <p:nvPr/>
          </p:nvSpPr>
          <p:spPr>
            <a:xfrm>
              <a:off x="7463100" y="6020875"/>
              <a:ext cx="239400" cy="361800"/>
            </a:xfrm>
            <a:prstGeom prst="can">
              <a:avLst>
                <a:gd fmla="val 2500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83" name="Google Shape;383;g2dd540b94b7_1_337"/>
          <p:cNvSpPr/>
          <p:nvPr/>
        </p:nvSpPr>
        <p:spPr>
          <a:xfrm>
            <a:off x="8207625" y="5109175"/>
            <a:ext cx="825300" cy="361800"/>
          </a:xfrm>
          <a:prstGeom prst="flowChartMagneticDrum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MQ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4" name="Google Shape;384;g2dd540b94b7_1_337"/>
          <p:cNvCxnSpPr>
            <a:stCxn id="379" idx="1"/>
            <a:endCxn id="383" idx="1"/>
          </p:cNvCxnSpPr>
          <p:nvPr/>
        </p:nvCxnSpPr>
        <p:spPr>
          <a:xfrm flipH="1" rot="10800000">
            <a:off x="7765800" y="5289975"/>
            <a:ext cx="4419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g2dd540b94b7_1_337"/>
          <p:cNvCxnSpPr>
            <a:stCxn id="376" idx="1"/>
            <a:endCxn id="383" idx="0"/>
          </p:cNvCxnSpPr>
          <p:nvPr/>
        </p:nvCxnSpPr>
        <p:spPr>
          <a:xfrm>
            <a:off x="7725738" y="4468775"/>
            <a:ext cx="8946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g2dd540b94b7_1_337"/>
          <p:cNvSpPr txBox="1"/>
          <p:nvPr/>
        </p:nvSpPr>
        <p:spPr>
          <a:xfrm>
            <a:off x="8165125" y="4468775"/>
            <a:ext cx="8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publish</a:t>
            </a:r>
            <a:endParaRPr sz="13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message</a:t>
            </a:r>
            <a:endParaRPr sz="13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7" name="Google Shape;387;g2dd540b94b7_1_337"/>
          <p:cNvCxnSpPr>
            <a:stCxn id="381" idx="5"/>
            <a:endCxn id="383" idx="2"/>
          </p:cNvCxnSpPr>
          <p:nvPr/>
        </p:nvCxnSpPr>
        <p:spPr>
          <a:xfrm flipH="1" rot="10800000">
            <a:off x="7797300" y="5470875"/>
            <a:ext cx="8229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g2dd540b94b7_1_337"/>
          <p:cNvSpPr txBox="1"/>
          <p:nvPr/>
        </p:nvSpPr>
        <p:spPr>
          <a:xfrm>
            <a:off x="7965825" y="5698725"/>
            <a:ext cx="90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subscribe</a:t>
            </a:r>
            <a:endParaRPr sz="13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9" name="Google Shape;389;g2dd540b94b7_1_337"/>
          <p:cNvCxnSpPr/>
          <p:nvPr/>
        </p:nvCxnSpPr>
        <p:spPr>
          <a:xfrm flipH="1">
            <a:off x="9527150" y="4723225"/>
            <a:ext cx="237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g2dd540b94b7_1_337"/>
          <p:cNvSpPr txBox="1"/>
          <p:nvPr/>
        </p:nvSpPr>
        <p:spPr>
          <a:xfrm>
            <a:off x="9467700" y="4811088"/>
            <a:ext cx="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sync</a:t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91" name="Google Shape;391;g2dd540b94b7_1_337"/>
          <p:cNvCxnSpPr>
            <a:stCxn id="368" idx="0"/>
            <a:endCxn id="375" idx="3"/>
          </p:cNvCxnSpPr>
          <p:nvPr/>
        </p:nvCxnSpPr>
        <p:spPr>
          <a:xfrm flipH="1" rot="10800000">
            <a:off x="6594700" y="4387675"/>
            <a:ext cx="53910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g2dd540b94b7_1_337"/>
          <p:cNvCxnSpPr>
            <a:stCxn id="368" idx="2"/>
            <a:endCxn id="381" idx="3"/>
          </p:cNvCxnSpPr>
          <p:nvPr/>
        </p:nvCxnSpPr>
        <p:spPr>
          <a:xfrm>
            <a:off x="6594700" y="5323675"/>
            <a:ext cx="461400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g2dd540b94b7_1_337"/>
          <p:cNvCxnSpPr>
            <a:endCxn id="378" idx="4"/>
          </p:cNvCxnSpPr>
          <p:nvPr/>
        </p:nvCxnSpPr>
        <p:spPr>
          <a:xfrm flipH="1" rot="10800000">
            <a:off x="7049400" y="4990800"/>
            <a:ext cx="21750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g2dd540b94b7_1_337"/>
          <p:cNvCxnSpPr>
            <a:stCxn id="375" idx="2"/>
            <a:endCxn id="378" idx="4"/>
          </p:cNvCxnSpPr>
          <p:nvPr/>
        </p:nvCxnSpPr>
        <p:spPr>
          <a:xfrm flipH="1">
            <a:off x="7266950" y="4679825"/>
            <a:ext cx="3540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g2dd540b94b7_1_337"/>
          <p:cNvSpPr/>
          <p:nvPr/>
        </p:nvSpPr>
        <p:spPr>
          <a:xfrm>
            <a:off x="8752550" y="5907075"/>
            <a:ext cx="1032600" cy="5841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Delivery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serv.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96" name="Google Shape;396;g2dd540b94b7_1_337"/>
          <p:cNvCxnSpPr>
            <a:endCxn id="383" idx="2"/>
          </p:cNvCxnSpPr>
          <p:nvPr/>
        </p:nvCxnSpPr>
        <p:spPr>
          <a:xfrm rot="10800000">
            <a:off x="8620275" y="5470975"/>
            <a:ext cx="3561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g2dd540b94b7_1_337"/>
          <p:cNvSpPr txBox="1"/>
          <p:nvPr/>
        </p:nvSpPr>
        <p:spPr>
          <a:xfrm>
            <a:off x="6240050" y="4152675"/>
            <a:ext cx="72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</a:t>
            </a:r>
            <a:endParaRPr sz="13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d540b94b7_1_376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Mire érdemes odafigyelni?</a:t>
            </a:r>
            <a:endParaRPr/>
          </a:p>
        </p:txBody>
      </p:sp>
      <p:sp>
        <p:nvSpPr>
          <p:cNvPr id="403" name="Google Shape;403;g2dd540b94b7_1_376"/>
          <p:cNvSpPr txBox="1"/>
          <p:nvPr>
            <p:ph idx="1" type="body"/>
          </p:nvPr>
        </p:nvSpPr>
        <p:spPr>
          <a:xfrm>
            <a:off x="677334" y="1969037"/>
            <a:ext cx="8596800" cy="469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Lehetőleg legyen Stateless (állapotmentes) ez biztosítja a jó skálázhatóságot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Elviekben minden microservice-t lehetőségünk van implementálni más program nyelven, illetve framework-ben de ez nagyon nem szerencsés döntés.</a:t>
            </a:r>
            <a:br>
              <a:rPr lang="en-US"/>
            </a:br>
            <a:r>
              <a:rPr lang="en-US"/>
              <a:t>Ez anti pattern.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Alapvetően</a:t>
            </a:r>
            <a:r>
              <a:rPr lang="en-US"/>
              <a:t> arra kell törekedni, hogy legyen egyfajta belső standard-ünk amitől csak akkor térjünk el ha az adott a feladat azt megköveteli.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Ugyanez</a:t>
            </a:r>
            <a:r>
              <a:rPr lang="en-US"/>
              <a:t> igaz a felhasznált lib-ekre.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Törekedjünk arra, hogy az API-kat is </a:t>
            </a:r>
            <a:r>
              <a:rPr lang="en-US"/>
              <a:t>standardizáljuk amennyire csak tudjuk.</a:t>
            </a:r>
            <a:br>
              <a:rPr lang="en-US"/>
            </a:br>
            <a:r>
              <a:rPr lang="en-US"/>
              <a:t>Ezzel biztosíthatjuk azt, hogy mindenhol ugyan azzal a mintával találkozunk és szükség esetén a csapatok fejlesztői is könyebben cserélgethetőek akár egymás között 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dd540b94b7_1_376"/>
          <p:cNvSpPr txBox="1"/>
          <p:nvPr/>
        </p:nvSpPr>
        <p:spPr>
          <a:xfrm>
            <a:off x="2202000" y="103300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Microservice-ek tervezése és azok megvalósításai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d540b94b7_1_382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Üzemeltetés és infrastruktúra</a:t>
            </a:r>
            <a:endParaRPr/>
          </a:p>
        </p:txBody>
      </p:sp>
      <p:sp>
        <p:nvSpPr>
          <p:cNvPr id="410" name="Google Shape;410;g2dd540b94b7_1_382"/>
          <p:cNvSpPr txBox="1"/>
          <p:nvPr>
            <p:ph idx="1" type="body"/>
          </p:nvPr>
        </p:nvSpPr>
        <p:spPr>
          <a:xfrm>
            <a:off x="677325" y="1789350"/>
            <a:ext cx="8596800" cy="327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Maguk a microservice-ek bár nagyon egyszerűek, de </a:t>
            </a:r>
            <a:r>
              <a:rPr lang="en-US" sz="1900"/>
              <a:t>rengeteg</a:t>
            </a:r>
            <a:r>
              <a:rPr lang="en-US" sz="1900"/>
              <a:t> komplexitást exportálnak az infrastruktúra rétegbe.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Míg egy monolit esetén az alkalmazás csak meghív egy metódust vagy eljárást és ez ugyan abban a programban történik meg addig a microservice-ek esetén nagyon sokszor ki kell menni a hálózatra egy másik szolgáltatáshoz és ott csinálni valamit.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Ehhez távoli eljárás hívásra vagy üzenet küldésre lesz szükség.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Ehhez a következőkre van szükség:</a:t>
            </a:r>
            <a:endParaRPr sz="1900"/>
          </a:p>
        </p:txBody>
      </p:sp>
      <p:sp>
        <p:nvSpPr>
          <p:cNvPr id="411" name="Google Shape;411;g2dd540b94b7_1_382"/>
          <p:cNvSpPr txBox="1"/>
          <p:nvPr/>
        </p:nvSpPr>
        <p:spPr>
          <a:xfrm>
            <a:off x="2202000" y="103300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Üzemeltetés és infrastruktúra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d540b94b7_1_390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 Discovery</a:t>
            </a:r>
            <a:endParaRPr/>
          </a:p>
        </p:txBody>
      </p:sp>
      <p:sp>
        <p:nvSpPr>
          <p:cNvPr id="417" name="Google Shape;417;g2dd540b94b7_1_390"/>
          <p:cNvSpPr txBox="1"/>
          <p:nvPr>
            <p:ph idx="1" type="body"/>
          </p:nvPr>
        </p:nvSpPr>
        <p:spPr>
          <a:xfrm>
            <a:off x="677325" y="1627725"/>
            <a:ext cx="5355000" cy="43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en-US"/>
              <a:t>gy helyre ahova kitelepítjük az alkalmazásunkat (általában egy konténer).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Konfigurálni kell az alkalmazást, hogy megtaláljon más alkalmazásokat</a:t>
            </a:r>
            <a:r>
              <a:rPr lang="en-US"/>
              <a:t>,</a:t>
            </a:r>
            <a:r>
              <a:rPr lang="en-US"/>
              <a:t> illetve más alkalmazások megtalálják a mi alkalmazásunkat.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Ehhez egy </a:t>
            </a:r>
            <a:r>
              <a:rPr b="1" lang="en-US"/>
              <a:t>Service Discovery</a:t>
            </a:r>
            <a:r>
              <a:rPr lang="en-US"/>
              <a:t>-re szolgáltatásra lesz szükségünk.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Ezek lehetnek önálló szolgáltatások vagy a Cloud Service Provider is adhat nekünk ilyet.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Pl.: Etcd, Consul, Eureka</a:t>
            </a:r>
            <a:endParaRPr/>
          </a:p>
        </p:txBody>
      </p:sp>
      <p:sp>
        <p:nvSpPr>
          <p:cNvPr id="418" name="Google Shape;418;g2dd540b94b7_1_390"/>
          <p:cNvSpPr txBox="1"/>
          <p:nvPr/>
        </p:nvSpPr>
        <p:spPr>
          <a:xfrm>
            <a:off x="2118225" y="104325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Üzemeltetés és infrastruktúra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9" name="Google Shape;419;g2dd540b94b7_1_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750" y="1464625"/>
            <a:ext cx="5299200" cy="50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dd540b94b7_1_390"/>
          <p:cNvSpPr txBox="1"/>
          <p:nvPr/>
        </p:nvSpPr>
        <p:spPr>
          <a:xfrm>
            <a:off x="6606650" y="6396300"/>
            <a:ext cx="40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forrás: nginx website</a:t>
            </a:r>
            <a:endParaRPr sz="1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d540b94b7_1_396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Scaling és a Load Balancer</a:t>
            </a:r>
            <a:endParaRPr/>
          </a:p>
        </p:txBody>
      </p:sp>
      <p:sp>
        <p:nvSpPr>
          <p:cNvPr id="426" name="Google Shape;426;g2dd540b94b7_1_396"/>
          <p:cNvSpPr txBox="1"/>
          <p:nvPr>
            <p:ph idx="1" type="body"/>
          </p:nvPr>
        </p:nvSpPr>
        <p:spPr>
          <a:xfrm>
            <a:off x="677325" y="1615775"/>
            <a:ext cx="4553100" cy="42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Szükség van még microservice-ek </a:t>
            </a:r>
            <a:r>
              <a:rPr b="1" lang="en-US"/>
              <a:t>skálázásra</a:t>
            </a:r>
            <a:r>
              <a:rPr lang="en-US"/>
              <a:t> és ahhoz egy </a:t>
            </a:r>
            <a:r>
              <a:rPr b="1" lang="en-US"/>
              <a:t>load balancer</a:t>
            </a:r>
            <a:r>
              <a:rPr lang="en-US"/>
              <a:t>-re (terhelés elosztóra).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legjobb ha van a szolgáltatásaink valamilyen Cloud-ban vannak és rendelkezésünkre áll az </a:t>
            </a:r>
            <a:r>
              <a:rPr b="1" lang="en-US"/>
              <a:t>auto scaling </a:t>
            </a:r>
            <a:r>
              <a:rPr lang="en-US"/>
              <a:t>funkció. Ez esetben a szolgáltatásaink a terhelés függvényében képesek skálázódni.</a:t>
            </a:r>
            <a:endParaRPr/>
          </a:p>
        </p:txBody>
      </p:sp>
      <p:sp>
        <p:nvSpPr>
          <p:cNvPr id="427" name="Google Shape;427;g2dd540b94b7_1_396"/>
          <p:cNvSpPr txBox="1"/>
          <p:nvPr/>
        </p:nvSpPr>
        <p:spPr>
          <a:xfrm>
            <a:off x="2118225" y="104325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Üzemeltetés és infrastruktúra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g2dd540b94b7_1_396"/>
          <p:cNvSpPr txBox="1"/>
          <p:nvPr/>
        </p:nvSpPr>
        <p:spPr>
          <a:xfrm>
            <a:off x="6525863" y="5785900"/>
            <a:ext cx="40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forrás: nginx website</a:t>
            </a:r>
            <a:endParaRPr sz="1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9" name="Google Shape;429;g2dd540b94b7_1_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25" y="1811127"/>
            <a:ext cx="6329500" cy="390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d540b94b7_1_403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Breaker</a:t>
            </a:r>
            <a:endParaRPr/>
          </a:p>
        </p:txBody>
      </p:sp>
      <p:sp>
        <p:nvSpPr>
          <p:cNvPr id="435" name="Google Shape;435;g2dd540b94b7_1_403"/>
          <p:cNvSpPr txBox="1"/>
          <p:nvPr>
            <p:ph idx="1" type="body"/>
          </p:nvPr>
        </p:nvSpPr>
        <p:spPr>
          <a:xfrm>
            <a:off x="677325" y="1615775"/>
            <a:ext cx="90651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Védekeznünk kell az ellen, hogy ha egy szolgáltatásunk véletlen </a:t>
            </a:r>
            <a:r>
              <a:rPr lang="en-US"/>
              <a:t>elérhetetlenné</a:t>
            </a:r>
            <a:r>
              <a:rPr lang="en-US"/>
              <a:t> válna.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Erre funkcionál a </a:t>
            </a:r>
            <a:r>
              <a:rPr b="1" lang="en-US"/>
              <a:t>Circuit Breaker. </a:t>
            </a:r>
            <a:r>
              <a:rPr lang="en-US"/>
              <a:t>Pl.: </a:t>
            </a:r>
            <a:r>
              <a:rPr b="1" lang="en-US" sz="15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Netflix Hsytrix</a:t>
            </a:r>
            <a:endParaRPr b="1" sz="15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6" name="Google Shape;436;g2dd540b94b7_1_403"/>
          <p:cNvSpPr txBox="1"/>
          <p:nvPr/>
        </p:nvSpPr>
        <p:spPr>
          <a:xfrm>
            <a:off x="2118225" y="104325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Biztonság és hibatűrés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7" name="Google Shape;437;g2dd540b94b7_1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375" y="2494525"/>
            <a:ext cx="6237976" cy="343088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2dd540b94b7_1_403"/>
          <p:cNvSpPr txBox="1"/>
          <p:nvPr/>
        </p:nvSpPr>
        <p:spPr>
          <a:xfrm>
            <a:off x="4589413" y="5842200"/>
            <a:ext cx="623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forrás: </a:t>
            </a:r>
            <a:r>
              <a:rPr lang="en-US"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https://medium.com/javarevisited/what-is-circuit-breaker-in-microservices-a94f95f5e5ae</a:t>
            </a:r>
            <a:endParaRPr sz="1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g2dd540b94b7_1_403"/>
          <p:cNvSpPr txBox="1"/>
          <p:nvPr/>
        </p:nvSpPr>
        <p:spPr>
          <a:xfrm>
            <a:off x="686200" y="2714125"/>
            <a:ext cx="3748500" cy="3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További mechanizmusok: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Retry (újra próbálás)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Fail fast elv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dd540b94b7_1_427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Monitorozás</a:t>
            </a:r>
            <a:endParaRPr/>
          </a:p>
        </p:txBody>
      </p:sp>
      <p:sp>
        <p:nvSpPr>
          <p:cNvPr id="445" name="Google Shape;445;g2dd540b94b7_1_427"/>
          <p:cNvSpPr txBox="1"/>
          <p:nvPr>
            <p:ph idx="1" type="body"/>
          </p:nvPr>
        </p:nvSpPr>
        <p:spPr>
          <a:xfrm>
            <a:off x="677325" y="1615775"/>
            <a:ext cx="9144600" cy="392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Ahhoz, hogy a szolgáltatásaink esetleges kiesést, illetve teljesítményét ellenőrizni tudjuk, szükségünk lesz monitoringra.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Ez olyan szoftverek egy csoportját jelentik amik képesek különböző telemetria adatok összegyűjtésére általában az alkalmazások </a:t>
            </a:r>
            <a:r>
              <a:rPr b="1" lang="en-US"/>
              <a:t>maintenance</a:t>
            </a:r>
            <a:r>
              <a:rPr lang="en-US"/>
              <a:t> végpontjain keresztül majd azokat összegyűjteni.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Képesek ezeket vizualizálni majd szükség esetén riasztást küldeni az operátoroknak.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Illetve ha felhőben vagyunk mondjuk K8s felett akkor automatikusan újra indítani az adott szolgáltatást ha az nem válaszolt a </a:t>
            </a:r>
            <a:r>
              <a:rPr b="1" lang="en-US"/>
              <a:t>health check</a:t>
            </a:r>
            <a:r>
              <a:rPr lang="en-US"/>
              <a:t>-re.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dd540b94b7_1_427"/>
          <p:cNvSpPr txBox="1"/>
          <p:nvPr/>
        </p:nvSpPr>
        <p:spPr>
          <a:xfrm>
            <a:off x="2202000" y="103300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Biztonság és hibatűrés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/>
        </p:nvSpPr>
        <p:spPr>
          <a:xfrm>
            <a:off x="4138650" y="1971550"/>
            <a:ext cx="39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Mészáros János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 b="31224" l="21026" r="24146" t="18992"/>
          <a:stretch/>
        </p:blipFill>
        <p:spPr>
          <a:xfrm>
            <a:off x="861250" y="1205050"/>
            <a:ext cx="3213600" cy="291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"/>
          <p:cNvSpPr txBox="1"/>
          <p:nvPr/>
        </p:nvSpPr>
        <p:spPr>
          <a:xfrm>
            <a:off x="4343825" y="2433250"/>
            <a:ext cx="40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Software Engineer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4343825" y="2894950"/>
            <a:ext cx="40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Github: janez89</a:t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dd540b94b7_1_419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Monitorozás - Tracing</a:t>
            </a:r>
            <a:endParaRPr/>
          </a:p>
        </p:txBody>
      </p:sp>
      <p:sp>
        <p:nvSpPr>
          <p:cNvPr id="452" name="Google Shape;452;g2dd540b94b7_1_419"/>
          <p:cNvSpPr txBox="1"/>
          <p:nvPr>
            <p:ph idx="1" type="body"/>
          </p:nvPr>
        </p:nvSpPr>
        <p:spPr>
          <a:xfrm>
            <a:off x="677325" y="1615775"/>
            <a:ext cx="5519100" cy="42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Tracing</a:t>
            </a:r>
            <a:r>
              <a:rPr lang="en-US"/>
              <a:t>: Olyan szolgáltatás ami egy kérés-válasz útját követi végig több szolgáltatáson keresztül. Majd ebből elkészít nekünk egy olyan diagramot amiből profilozni tudjuk azt ha egy szolgáltatással baj van vagy lassan válaszol.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Ilyenkor egy térkép készül arról, hogy a feldolgozás melyik szolgáltatásnál mennyi időt tölt.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Tovább ez alkalmas utólagos hibakeresésre is,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azaz log-ok összefélsülésére traceId alapján.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Tracing szoftver: https://www.jaegertracing.io/</a:t>
            </a:r>
            <a:endParaRPr/>
          </a:p>
        </p:txBody>
      </p:sp>
      <p:sp>
        <p:nvSpPr>
          <p:cNvPr id="453" name="Google Shape;453;g2dd540b94b7_1_419"/>
          <p:cNvSpPr txBox="1"/>
          <p:nvPr/>
        </p:nvSpPr>
        <p:spPr>
          <a:xfrm>
            <a:off x="2202000" y="103300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Biztonság és hibatűrés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4" name="Google Shape;454;g2dd540b94b7_1_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825" y="1905625"/>
            <a:ext cx="5690772" cy="290096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dd540b94b7_1_419"/>
          <p:cNvSpPr txBox="1"/>
          <p:nvPr/>
        </p:nvSpPr>
        <p:spPr>
          <a:xfrm>
            <a:off x="6710213" y="5222600"/>
            <a:ext cx="40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forrás: Jeager oldala</a:t>
            </a:r>
            <a:endParaRPr sz="1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dd540b94b7_1_438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Monitorozás - Log gyűjtés</a:t>
            </a:r>
            <a:endParaRPr/>
          </a:p>
        </p:txBody>
      </p:sp>
      <p:sp>
        <p:nvSpPr>
          <p:cNvPr id="461" name="Google Shape;461;g2dd540b94b7_1_438"/>
          <p:cNvSpPr txBox="1"/>
          <p:nvPr>
            <p:ph idx="1" type="body"/>
          </p:nvPr>
        </p:nvSpPr>
        <p:spPr>
          <a:xfrm>
            <a:off x="677325" y="1615775"/>
            <a:ext cx="9257400" cy="42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Log: </a:t>
            </a:r>
            <a:r>
              <a:rPr lang="en-US"/>
              <a:t>az egyes service-ek által generált naplók összegyűjtése és megtartása későbbi elemzés vagy hibakeresés céljából.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Főként két típusa van: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auditlog</a:t>
            </a:r>
            <a:r>
              <a:rPr lang="en-US"/>
              <a:t>: amikor valamilyen fontos eseményekről szeretnénk üzlet szerű naplót vezetni. Elsődlegesen a biztonsági és felelősség megállapítási funkciója van.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app log: </a:t>
            </a:r>
            <a:r>
              <a:rPr lang="en-US"/>
              <a:t>az alkalmazás </a:t>
            </a:r>
            <a:r>
              <a:rPr lang="en-US"/>
              <a:t>üzemszerű</a:t>
            </a:r>
            <a:r>
              <a:rPr lang="en-US"/>
              <a:t> esemény naplója. Általános dolgok a működésről.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Minden esetben általános ökölszabály, hogy úgy logolunk, hogy az egymást követő log-ok jól követhetőek legyenek. Pl.: </a:t>
            </a:r>
            <a:r>
              <a:rPr b="1" lang="en-US"/>
              <a:t>traceId</a:t>
            </a:r>
            <a:r>
              <a:rPr lang="en-US"/>
              <a:t> a logok-ban.</a:t>
            </a:r>
            <a:endParaRPr/>
          </a:p>
        </p:txBody>
      </p:sp>
      <p:sp>
        <p:nvSpPr>
          <p:cNvPr id="462" name="Google Shape;462;g2dd540b94b7_1_438"/>
          <p:cNvSpPr txBox="1"/>
          <p:nvPr/>
        </p:nvSpPr>
        <p:spPr>
          <a:xfrm>
            <a:off x="2202000" y="103300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Biztonság és hibatűrés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d540b94b7_1_459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Untrusted boundary</a:t>
            </a:r>
            <a:endParaRPr/>
          </a:p>
        </p:txBody>
      </p:sp>
      <p:sp>
        <p:nvSpPr>
          <p:cNvPr id="468" name="Google Shape;468;g2dd540b94b7_1_459"/>
          <p:cNvSpPr txBox="1"/>
          <p:nvPr>
            <p:ph idx="1" type="body"/>
          </p:nvPr>
        </p:nvSpPr>
        <p:spPr>
          <a:xfrm>
            <a:off x="677325" y="1710401"/>
            <a:ext cx="8596800" cy="43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Egy jól megszervezett környezetben vannak bizalmi határok.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Így van ez a microservice-ek világában is.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Egy jól megtervezett rendszerben a service-k is hitelesítik egymást mielőtt elfogadnának bármi adatot egymástól.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Erre általában van egy SSO ami token-eket bocsát ki és ezen szabályozzák, hogy melyik service mely másik service-t érheti el.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Nagyobb cégeknél egyes service csoportok más VPC-ben vannak és egymást csak egy kihelyezett VPC linken keresztül érik el így megakadályozva azt, hogy egy szolgáltatás nem várt végpontját érjék el.</a:t>
            </a:r>
            <a:endParaRPr sz="2000"/>
          </a:p>
        </p:txBody>
      </p:sp>
      <p:sp>
        <p:nvSpPr>
          <p:cNvPr id="469" name="Google Shape;469;g2dd540b94b7_1_459"/>
          <p:cNvSpPr txBox="1"/>
          <p:nvPr/>
        </p:nvSpPr>
        <p:spPr>
          <a:xfrm>
            <a:off x="2202000" y="1033000"/>
            <a:ext cx="571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Biztonság és hibatűrés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d540b94b7_1_446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Összefoglalás</a:t>
            </a:r>
            <a:endParaRPr/>
          </a:p>
        </p:txBody>
      </p:sp>
      <p:sp>
        <p:nvSpPr>
          <p:cNvPr id="475" name="Google Shape;475;g2dd540b94b7_1_446"/>
          <p:cNvSpPr txBox="1"/>
          <p:nvPr>
            <p:ph idx="1" type="body"/>
          </p:nvPr>
        </p:nvSpPr>
        <p:spPr>
          <a:xfrm>
            <a:off x="677334" y="1346662"/>
            <a:ext cx="8596800" cy="469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740" lvl="0" marL="457200" rtl="0" algn="l">
              <a:spcBef>
                <a:spcPts val="1000"/>
              </a:spcBef>
              <a:spcAft>
                <a:spcPts val="0"/>
              </a:spcAft>
              <a:buSzPts val="1640"/>
              <a:buChar char="-"/>
            </a:pPr>
            <a:r>
              <a:rPr lang="en-US" sz="2000"/>
              <a:t>megismertük mi az a microservice</a:t>
            </a:r>
            <a:endParaRPr sz="2000"/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Char char="-"/>
            </a:pPr>
            <a:r>
              <a:rPr lang="en-US" sz="2000"/>
              <a:t>milyen elvek mentén építsünk microservice-t</a:t>
            </a:r>
            <a:endParaRPr sz="2000"/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Char char="-"/>
            </a:pPr>
            <a:r>
              <a:rPr lang="en-US" sz="2000"/>
              <a:t>mik az előnyei és buktatói</a:t>
            </a:r>
            <a:endParaRPr sz="2000"/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Char char="-"/>
            </a:pPr>
            <a:r>
              <a:rPr lang="en-US" sz="2000"/>
              <a:t>mikor alkalmazzuk ezt az architektúra design-t</a:t>
            </a:r>
            <a:endParaRPr sz="2000"/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Char char="-"/>
            </a:pPr>
            <a:r>
              <a:rPr lang="en-US" sz="2000"/>
              <a:t>hogyan üzemeltessünk egy szolgáltatást és növeljük az üzembiztonságot</a:t>
            </a:r>
            <a:endParaRPr sz="20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-"/>
            </a:pPr>
            <a:r>
              <a:rPr lang="en-US" sz="1800"/>
              <a:t>mi az a service discovery</a:t>
            </a:r>
            <a:endParaRPr sz="18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-"/>
            </a:pPr>
            <a:r>
              <a:rPr lang="en-US" sz="1800"/>
              <a:t>mi az a load balancing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mi az a circuit breaker</a:t>
            </a:r>
            <a:endParaRPr sz="18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-"/>
            </a:pPr>
            <a:r>
              <a:rPr lang="en-US" sz="1800"/>
              <a:t>mi az a monitoring</a:t>
            </a:r>
            <a:endParaRPr sz="1800"/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Char char="-"/>
            </a:pPr>
            <a:r>
              <a:rPr lang="en-US" sz="2000"/>
              <a:t>milyen biztonsági kérdések merülnek fel</a:t>
            </a:r>
            <a:endParaRPr sz="2000"/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Char char="-"/>
            </a:pPr>
            <a:r>
              <a:rPr lang="en-US" sz="2000"/>
              <a:t>hallottunk</a:t>
            </a:r>
            <a:r>
              <a:rPr lang="en-US" sz="2000"/>
              <a:t> pár példát a való életből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dd540b94b7_1_451"/>
          <p:cNvSpPr txBox="1"/>
          <p:nvPr>
            <p:ph type="title"/>
          </p:nvPr>
        </p:nvSpPr>
        <p:spPr>
          <a:xfrm>
            <a:off x="728534" y="1546169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Köszönöm a figyelmet!</a:t>
            </a:r>
            <a:endParaRPr/>
          </a:p>
        </p:txBody>
      </p:sp>
      <p:sp>
        <p:nvSpPr>
          <p:cNvPr id="481" name="Google Shape;481;g2dd540b94b7_1_451"/>
          <p:cNvSpPr txBox="1"/>
          <p:nvPr/>
        </p:nvSpPr>
        <p:spPr>
          <a:xfrm>
            <a:off x="2077175" y="2877975"/>
            <a:ext cx="589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Jöhetnek a kérdések!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d540b94b7_1_11"/>
          <p:cNvSpPr txBox="1"/>
          <p:nvPr>
            <p:ph type="title"/>
          </p:nvPr>
        </p:nvSpPr>
        <p:spPr>
          <a:xfrm>
            <a:off x="677334" y="358094"/>
            <a:ext cx="8596800" cy="9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Miről lesz szó?</a:t>
            </a:r>
            <a:endParaRPr/>
          </a:p>
        </p:txBody>
      </p:sp>
      <p:sp>
        <p:nvSpPr>
          <p:cNvPr id="160" name="Google Shape;160;g2dd540b94b7_1_11"/>
          <p:cNvSpPr txBox="1"/>
          <p:nvPr>
            <p:ph idx="1" type="body"/>
          </p:nvPr>
        </p:nvSpPr>
        <p:spPr>
          <a:xfrm>
            <a:off x="677334" y="1346662"/>
            <a:ext cx="8596800" cy="469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544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200"/>
              <a:t>Bevezetés és definició</a:t>
            </a:r>
            <a:endParaRPr sz="2200"/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200"/>
              <a:t>Microservice-ek alapjai</a:t>
            </a:r>
            <a:endParaRPr sz="2200"/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200"/>
              <a:t>Microservice-ek tervezése és azok megvalósításai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Üzemeltetés és infrastruktúra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Biztonság és hibatűrés</a:t>
            </a:r>
            <a:endParaRPr sz="2200"/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200"/>
              <a:t>Gyakorlati példák és tanulmányok</a:t>
            </a:r>
            <a:endParaRPr sz="2200"/>
          </a:p>
          <a:p>
            <a:pPr indent="-3454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-US" sz="2200"/>
              <a:t>Összefoglalás és kérdések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d540b94b7_1_4"/>
          <p:cNvSpPr txBox="1"/>
          <p:nvPr>
            <p:ph type="title"/>
          </p:nvPr>
        </p:nvSpPr>
        <p:spPr>
          <a:xfrm>
            <a:off x="677325" y="358099"/>
            <a:ext cx="85968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Mi is az a microservice?</a:t>
            </a:r>
            <a:endParaRPr/>
          </a:p>
        </p:txBody>
      </p:sp>
      <p:sp>
        <p:nvSpPr>
          <p:cNvPr id="166" name="Google Shape;166;g2dd540b94b7_1_4"/>
          <p:cNvSpPr txBox="1"/>
          <p:nvPr>
            <p:ph idx="1" type="body"/>
          </p:nvPr>
        </p:nvSpPr>
        <p:spPr>
          <a:xfrm>
            <a:off x="677325" y="1903825"/>
            <a:ext cx="8596800" cy="413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microservice-ek vagy más néven mikroszolgáltatások egy a szoftver fejlesztésben alkalmazott </a:t>
            </a:r>
            <a:r>
              <a:rPr lang="en-US"/>
              <a:t>architekturális</a:t>
            </a:r>
            <a:r>
              <a:rPr lang="en-US"/>
              <a:t> és kódszervezési megközelítés.</a:t>
            </a:r>
            <a:br>
              <a:rPr lang="en-US"/>
            </a:br>
            <a:br>
              <a:rPr lang="en-US"/>
            </a:br>
            <a:r>
              <a:rPr lang="en-US"/>
              <a:t>A “nagy” szoftvert több kis független szolgáltatás (program) adja és ezek a szolgáltatások egy jól meghatározott API-kon keresztül kommunikálnak egymással.</a:t>
            </a:r>
            <a:br>
              <a:rPr lang="en-US"/>
            </a:br>
            <a:br>
              <a:rPr lang="en-US"/>
            </a:br>
            <a:r>
              <a:rPr lang="en-US"/>
              <a:t>Ezek a szolgáltatásokat általában </a:t>
            </a:r>
            <a:r>
              <a:rPr lang="en-US"/>
              <a:t>Domainenként</a:t>
            </a:r>
            <a:r>
              <a:rPr lang="en-US"/>
              <a:t> kisebb önálló csapatok kezelik és fejlesztik, illetve szolgáltatásonként önállóan telepíthetőek, skálázhatóak.</a:t>
            </a:r>
            <a:endParaRPr/>
          </a:p>
        </p:txBody>
      </p:sp>
      <p:sp>
        <p:nvSpPr>
          <p:cNvPr id="167" name="Google Shape;167;g2dd540b94b7_1_4"/>
          <p:cNvSpPr txBox="1"/>
          <p:nvPr/>
        </p:nvSpPr>
        <p:spPr>
          <a:xfrm>
            <a:off x="2782575" y="1125500"/>
            <a:ext cx="438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Bevezetés és definició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d540b94b7_1_17"/>
          <p:cNvSpPr txBox="1"/>
          <p:nvPr>
            <p:ph type="title"/>
          </p:nvPr>
        </p:nvSpPr>
        <p:spPr>
          <a:xfrm>
            <a:off x="677325" y="358099"/>
            <a:ext cx="85968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Miért jött létre?</a:t>
            </a:r>
            <a:endParaRPr/>
          </a:p>
        </p:txBody>
      </p:sp>
      <p:sp>
        <p:nvSpPr>
          <p:cNvPr id="173" name="Google Shape;173;g2dd540b94b7_1_17"/>
          <p:cNvSpPr txBox="1"/>
          <p:nvPr>
            <p:ph idx="1" type="body"/>
          </p:nvPr>
        </p:nvSpPr>
        <p:spPr>
          <a:xfrm>
            <a:off x="677325" y="1767100"/>
            <a:ext cx="8778600" cy="45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nagyvállalati szoftver általában bonyolultak és nagyon összetettek.</a:t>
            </a:r>
            <a:br>
              <a:rPr lang="en-US"/>
            </a:br>
            <a:r>
              <a:rPr lang="en-US"/>
              <a:t>Esetenként egy nagy vagy több nagy monolitból állnak.</a:t>
            </a:r>
            <a:br>
              <a:rPr lang="en-US"/>
            </a:br>
            <a:r>
              <a:rPr lang="en-US"/>
              <a:t>Ezért ezeket nehéz megérteni és karbantartani, telepíteni.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Ezáltal a fejlesztésük nagyon lelassul és költségessé válik.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Ezzel szemben a microservice-ek: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b="1" lang="en-US" sz="1700"/>
              <a:t>egyszerű komponensek</a:t>
            </a:r>
            <a:r>
              <a:rPr lang="en-US" sz="1700"/>
              <a:t>: melyek általában egy domain-nek is csak egy kisebb részét fedik le, könnyű megérteni és karbantartani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US" sz="1700"/>
              <a:t>csapanak autonómia</a:t>
            </a:r>
            <a:r>
              <a:rPr lang="en-US" sz="1700"/>
              <a:t>: a csapat önállóan fejleszti és teszteli majd release-eli az adott service-t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US" sz="1700"/>
              <a:t>gyors release lifecycle</a:t>
            </a:r>
            <a:r>
              <a:rPr lang="en-US" sz="1700"/>
              <a:t>: önállóan deploy-olható és általában függetlenül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US" sz="1700"/>
              <a:t>különböző </a:t>
            </a:r>
            <a:r>
              <a:rPr b="1" lang="en-US" sz="1700"/>
              <a:t>technológiai</a:t>
            </a:r>
            <a:r>
              <a:rPr b="1" lang="en-US" sz="1700"/>
              <a:t> stack-ek használatának lehetősége</a:t>
            </a:r>
            <a:r>
              <a:rPr lang="en-US" sz="1700"/>
              <a:t>: a feladatnak legmegfelelőbb technológia kiválasztása és alkalmazása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US" sz="1700"/>
              <a:t>skálázhatóság</a:t>
            </a:r>
            <a:r>
              <a:rPr lang="en-US" sz="1700"/>
              <a:t>: a szolgáltatások önállóan a kihasználtság mértékében skálázhatóak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dd540b94b7_1_17"/>
          <p:cNvSpPr txBox="1"/>
          <p:nvPr/>
        </p:nvSpPr>
        <p:spPr>
          <a:xfrm>
            <a:off x="2782575" y="1125500"/>
            <a:ext cx="438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Bevezetés és definició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d540b94b7_1_23"/>
          <p:cNvSpPr txBox="1"/>
          <p:nvPr>
            <p:ph type="title"/>
          </p:nvPr>
        </p:nvSpPr>
        <p:spPr>
          <a:xfrm>
            <a:off x="677325" y="358099"/>
            <a:ext cx="85968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SOA és a monolit alkalmazások</a:t>
            </a:r>
            <a:endParaRPr/>
          </a:p>
        </p:txBody>
      </p:sp>
      <p:sp>
        <p:nvSpPr>
          <p:cNvPr id="180" name="Google Shape;180;g2dd540b94b7_1_23"/>
          <p:cNvSpPr txBox="1"/>
          <p:nvPr>
            <p:ph idx="1" type="body"/>
          </p:nvPr>
        </p:nvSpPr>
        <p:spPr>
          <a:xfrm>
            <a:off x="677325" y="1712525"/>
            <a:ext cx="8596800" cy="21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SOA (Service-oriented Architektúra) eleve a nagy vállalati környezetek velejárója.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általában több nagy monolith alkalmazásunk van és ezek a service-ek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ezek az alkalmazások egymást hívják vagy egy </a:t>
            </a:r>
            <a:r>
              <a:rPr lang="en-US"/>
              <a:t>integrációs eszköz, mint az</a:t>
            </a:r>
            <a:r>
              <a:rPr lang="en-US"/>
              <a:t> ESB (Enterprise Service Bus) közvetít a komponensek között. Pl.: Oracle SOA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megjelenhet még funkciótól függően API Gateway vagy BFF-ként (Backend for Frontend) is.</a:t>
            </a:r>
            <a:endParaRPr/>
          </a:p>
        </p:txBody>
      </p:sp>
      <p:sp>
        <p:nvSpPr>
          <p:cNvPr id="181" name="Google Shape;181;g2dd540b94b7_1_23"/>
          <p:cNvSpPr txBox="1"/>
          <p:nvPr/>
        </p:nvSpPr>
        <p:spPr>
          <a:xfrm>
            <a:off x="2782575" y="1125500"/>
            <a:ext cx="438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Microservice-ek alapjai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g2dd540b94b7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773" y="5792250"/>
            <a:ext cx="3189100" cy="10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dd540b94b7_1_23"/>
          <p:cNvSpPr/>
          <p:nvPr/>
        </p:nvSpPr>
        <p:spPr>
          <a:xfrm>
            <a:off x="562525" y="4622850"/>
            <a:ext cx="1137000" cy="99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Client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g2dd540b94b7_1_23"/>
          <p:cNvSpPr/>
          <p:nvPr/>
        </p:nvSpPr>
        <p:spPr>
          <a:xfrm>
            <a:off x="2782575" y="3961850"/>
            <a:ext cx="3919800" cy="18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g2dd540b94b7_1_23"/>
          <p:cNvSpPr/>
          <p:nvPr/>
        </p:nvSpPr>
        <p:spPr>
          <a:xfrm>
            <a:off x="6941775" y="4081525"/>
            <a:ext cx="562500" cy="8379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g2dd540b94b7_1_23"/>
          <p:cNvSpPr/>
          <p:nvPr/>
        </p:nvSpPr>
        <p:spPr>
          <a:xfrm>
            <a:off x="6941775" y="5014850"/>
            <a:ext cx="562500" cy="8379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g2dd540b94b7_1_23"/>
          <p:cNvSpPr/>
          <p:nvPr/>
        </p:nvSpPr>
        <p:spPr>
          <a:xfrm>
            <a:off x="2968200" y="4500200"/>
            <a:ext cx="610500" cy="123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ESB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g2dd540b94b7_1_23"/>
          <p:cNvSpPr txBox="1"/>
          <p:nvPr/>
        </p:nvSpPr>
        <p:spPr>
          <a:xfrm>
            <a:off x="4757325" y="3961850"/>
            <a:ext cx="61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SOA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g2dd540b94b7_1_23"/>
          <p:cNvSpPr/>
          <p:nvPr/>
        </p:nvSpPr>
        <p:spPr>
          <a:xfrm>
            <a:off x="3965075" y="4423550"/>
            <a:ext cx="1932000" cy="37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webshop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g2dd540b94b7_1_23"/>
          <p:cNvSpPr/>
          <p:nvPr/>
        </p:nvSpPr>
        <p:spPr>
          <a:xfrm>
            <a:off x="3982125" y="5416025"/>
            <a:ext cx="1932000" cy="37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g2dd540b94b7_1_23"/>
          <p:cNvSpPr/>
          <p:nvPr/>
        </p:nvSpPr>
        <p:spPr>
          <a:xfrm>
            <a:off x="3965063" y="4919788"/>
            <a:ext cx="1932000" cy="37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delivery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2" name="Google Shape;192;g2dd540b94b7_1_23"/>
          <p:cNvCxnSpPr>
            <a:stCxn id="183" idx="3"/>
            <a:endCxn id="187" idx="1"/>
          </p:cNvCxnSpPr>
          <p:nvPr/>
        </p:nvCxnSpPr>
        <p:spPr>
          <a:xfrm flipH="1" rot="10800000">
            <a:off x="1699525" y="5116500"/>
            <a:ext cx="1268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g2dd540b94b7_1_23"/>
          <p:cNvCxnSpPr>
            <a:stCxn id="187" idx="3"/>
            <a:endCxn id="189" idx="1"/>
          </p:cNvCxnSpPr>
          <p:nvPr/>
        </p:nvCxnSpPr>
        <p:spPr>
          <a:xfrm flipH="1" rot="10800000">
            <a:off x="3578700" y="4611650"/>
            <a:ext cx="386400" cy="504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g2dd540b94b7_1_23"/>
          <p:cNvCxnSpPr>
            <a:stCxn id="187" idx="3"/>
            <a:endCxn id="191" idx="1"/>
          </p:cNvCxnSpPr>
          <p:nvPr/>
        </p:nvCxnSpPr>
        <p:spPr>
          <a:xfrm flipH="1" rot="10800000">
            <a:off x="3578700" y="5107850"/>
            <a:ext cx="386400" cy="8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g2dd540b94b7_1_23"/>
          <p:cNvCxnSpPr>
            <a:stCxn id="187" idx="3"/>
            <a:endCxn id="190" idx="1"/>
          </p:cNvCxnSpPr>
          <p:nvPr/>
        </p:nvCxnSpPr>
        <p:spPr>
          <a:xfrm>
            <a:off x="3578700" y="5116550"/>
            <a:ext cx="403500" cy="487500"/>
          </a:xfrm>
          <a:prstGeom prst="bentConnector3">
            <a:avLst>
              <a:gd fmla="val 474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6" name="Google Shape;196;g2dd540b94b7_1_23"/>
          <p:cNvCxnSpPr>
            <a:stCxn id="189" idx="3"/>
            <a:endCxn id="185" idx="2"/>
          </p:cNvCxnSpPr>
          <p:nvPr/>
        </p:nvCxnSpPr>
        <p:spPr>
          <a:xfrm flipH="1" rot="10800000">
            <a:off x="5897075" y="4500350"/>
            <a:ext cx="1044600" cy="111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2dd540b94b7_1_23"/>
          <p:cNvCxnSpPr>
            <a:stCxn id="191" idx="3"/>
            <a:endCxn id="185" idx="2"/>
          </p:cNvCxnSpPr>
          <p:nvPr/>
        </p:nvCxnSpPr>
        <p:spPr>
          <a:xfrm flipH="1" rot="10800000">
            <a:off x="5897063" y="4500388"/>
            <a:ext cx="1044600" cy="607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2dd540b94b7_1_23"/>
          <p:cNvCxnSpPr>
            <a:stCxn id="190" idx="3"/>
            <a:endCxn id="186" idx="2"/>
          </p:cNvCxnSpPr>
          <p:nvPr/>
        </p:nvCxnSpPr>
        <p:spPr>
          <a:xfrm flipH="1" rot="10800000">
            <a:off x="5914125" y="5433725"/>
            <a:ext cx="1027800" cy="170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g2dd540b94b7_1_23"/>
          <p:cNvCxnSpPr/>
          <p:nvPr/>
        </p:nvCxnSpPr>
        <p:spPr>
          <a:xfrm>
            <a:off x="3710250" y="6582725"/>
            <a:ext cx="1149000" cy="11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d540b94b7_1_52"/>
          <p:cNvSpPr txBox="1"/>
          <p:nvPr>
            <p:ph type="title"/>
          </p:nvPr>
        </p:nvSpPr>
        <p:spPr>
          <a:xfrm>
            <a:off x="677325" y="358099"/>
            <a:ext cx="85968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Microservice-ek és a SOA</a:t>
            </a:r>
            <a:endParaRPr/>
          </a:p>
        </p:txBody>
      </p:sp>
      <p:sp>
        <p:nvSpPr>
          <p:cNvPr id="205" name="Google Shape;205;g2dd540b94b7_1_52"/>
          <p:cNvSpPr txBox="1"/>
          <p:nvPr/>
        </p:nvSpPr>
        <p:spPr>
          <a:xfrm>
            <a:off x="2782575" y="1125500"/>
            <a:ext cx="438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Microservice-ek alapjai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6" name="Google Shape;206;g2dd540b94b7_1_52"/>
          <p:cNvCxnSpPr/>
          <p:nvPr/>
        </p:nvCxnSpPr>
        <p:spPr>
          <a:xfrm>
            <a:off x="3710250" y="6582725"/>
            <a:ext cx="1149000" cy="11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g2dd540b94b7_1_52"/>
          <p:cNvSpPr txBox="1"/>
          <p:nvPr/>
        </p:nvSpPr>
        <p:spPr>
          <a:xfrm>
            <a:off x="789925" y="1986775"/>
            <a:ext cx="84843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microservice architektúra egy SOA alapú architektúra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külömbség az, hogy míg a </a:t>
            </a: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klasszikus SOA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-ban service tagok </a:t>
            </a: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egy vagy több domént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valósítanak meg addig a </a:t>
            </a: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</a:t>
            </a: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architektúrában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általában egy </a:t>
            </a: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nagy domén egy kis része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készül el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g2dd540b94b7_1_52"/>
          <p:cNvSpPr/>
          <p:nvPr/>
        </p:nvSpPr>
        <p:spPr>
          <a:xfrm>
            <a:off x="394950" y="4574532"/>
            <a:ext cx="825300" cy="95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Client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2dd540b94b7_1_52"/>
          <p:cNvSpPr/>
          <p:nvPr/>
        </p:nvSpPr>
        <p:spPr>
          <a:xfrm>
            <a:off x="1576082" y="3949875"/>
            <a:ext cx="2845200" cy="181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g2dd540b94b7_1_52"/>
          <p:cNvSpPr/>
          <p:nvPr/>
        </p:nvSpPr>
        <p:spPr>
          <a:xfrm>
            <a:off x="4595101" y="4064998"/>
            <a:ext cx="408300" cy="8061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g2dd540b94b7_1_52"/>
          <p:cNvSpPr/>
          <p:nvPr/>
        </p:nvSpPr>
        <p:spPr>
          <a:xfrm>
            <a:off x="4595101" y="4962822"/>
            <a:ext cx="408300" cy="8061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g2dd540b94b7_1_52"/>
          <p:cNvSpPr/>
          <p:nvPr/>
        </p:nvSpPr>
        <p:spPr>
          <a:xfrm>
            <a:off x="1710826" y="4467750"/>
            <a:ext cx="504900" cy="1185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ESB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g2dd540b94b7_1_52"/>
          <p:cNvSpPr txBox="1"/>
          <p:nvPr/>
        </p:nvSpPr>
        <p:spPr>
          <a:xfrm>
            <a:off x="2702121" y="3949875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SOA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g2dd540b94b7_1_52"/>
          <p:cNvSpPr/>
          <p:nvPr/>
        </p:nvSpPr>
        <p:spPr>
          <a:xfrm>
            <a:off x="2586826" y="4394025"/>
            <a:ext cx="1503300" cy="361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webshop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2dd540b94b7_1_52"/>
          <p:cNvSpPr/>
          <p:nvPr/>
        </p:nvSpPr>
        <p:spPr>
          <a:xfrm>
            <a:off x="2599200" y="5348725"/>
            <a:ext cx="1491000" cy="361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g2dd540b94b7_1_52"/>
          <p:cNvSpPr/>
          <p:nvPr/>
        </p:nvSpPr>
        <p:spPr>
          <a:xfrm>
            <a:off x="2586800" y="4871375"/>
            <a:ext cx="1503300" cy="361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Delivery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7" name="Google Shape;217;g2dd540b94b7_1_52"/>
          <p:cNvCxnSpPr>
            <a:stCxn id="208" idx="3"/>
            <a:endCxn id="212" idx="1"/>
          </p:cNvCxnSpPr>
          <p:nvPr/>
        </p:nvCxnSpPr>
        <p:spPr>
          <a:xfrm>
            <a:off x="1220250" y="5052282"/>
            <a:ext cx="4905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g2dd540b94b7_1_52"/>
          <p:cNvCxnSpPr>
            <a:stCxn id="212" idx="3"/>
            <a:endCxn id="214" idx="1"/>
          </p:cNvCxnSpPr>
          <p:nvPr/>
        </p:nvCxnSpPr>
        <p:spPr>
          <a:xfrm flipH="1" rot="10800000">
            <a:off x="2215726" y="4575000"/>
            <a:ext cx="371100" cy="48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g2dd540b94b7_1_52"/>
          <p:cNvCxnSpPr>
            <a:stCxn id="212" idx="3"/>
            <a:endCxn id="216" idx="1"/>
          </p:cNvCxnSpPr>
          <p:nvPr/>
        </p:nvCxnSpPr>
        <p:spPr>
          <a:xfrm flipH="1" rot="10800000">
            <a:off x="2215726" y="5052300"/>
            <a:ext cx="371100" cy="8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2dd540b94b7_1_52"/>
          <p:cNvCxnSpPr>
            <a:stCxn id="212" idx="3"/>
            <a:endCxn id="215" idx="1"/>
          </p:cNvCxnSpPr>
          <p:nvPr/>
        </p:nvCxnSpPr>
        <p:spPr>
          <a:xfrm>
            <a:off x="2215726" y="5060700"/>
            <a:ext cx="383400" cy="468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1" name="Google Shape;221;g2dd540b94b7_1_52"/>
          <p:cNvCxnSpPr>
            <a:stCxn id="214" idx="3"/>
            <a:endCxn id="210" idx="2"/>
          </p:cNvCxnSpPr>
          <p:nvPr/>
        </p:nvCxnSpPr>
        <p:spPr>
          <a:xfrm flipH="1" rot="10800000">
            <a:off x="4090126" y="4468125"/>
            <a:ext cx="504900" cy="1068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g2dd540b94b7_1_52"/>
          <p:cNvCxnSpPr>
            <a:stCxn id="216" idx="3"/>
            <a:endCxn id="210" idx="2"/>
          </p:cNvCxnSpPr>
          <p:nvPr/>
        </p:nvCxnSpPr>
        <p:spPr>
          <a:xfrm flipH="1" rot="10800000">
            <a:off x="4090100" y="4468175"/>
            <a:ext cx="504900" cy="5841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g2dd540b94b7_1_52"/>
          <p:cNvCxnSpPr>
            <a:stCxn id="215" idx="3"/>
            <a:endCxn id="211" idx="2"/>
          </p:cNvCxnSpPr>
          <p:nvPr/>
        </p:nvCxnSpPr>
        <p:spPr>
          <a:xfrm flipH="1" rot="10800000">
            <a:off x="4090200" y="5365825"/>
            <a:ext cx="504900" cy="16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g2dd540b94b7_1_52"/>
          <p:cNvCxnSpPr/>
          <p:nvPr/>
        </p:nvCxnSpPr>
        <p:spPr>
          <a:xfrm>
            <a:off x="5361925" y="3710250"/>
            <a:ext cx="0" cy="22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5" name="Google Shape;225;g2dd540b94b7_1_52"/>
          <p:cNvSpPr/>
          <p:nvPr/>
        </p:nvSpPr>
        <p:spPr>
          <a:xfrm>
            <a:off x="5732950" y="3877825"/>
            <a:ext cx="4739700" cy="258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g2dd540b94b7_1_52"/>
          <p:cNvSpPr/>
          <p:nvPr/>
        </p:nvSpPr>
        <p:spPr>
          <a:xfrm>
            <a:off x="5876575" y="4619875"/>
            <a:ext cx="909600" cy="5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API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GW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7" name="Google Shape;227;g2dd540b94b7_1_52"/>
          <p:cNvCxnSpPr>
            <a:endCxn id="226" idx="1"/>
          </p:cNvCxnSpPr>
          <p:nvPr/>
        </p:nvCxnSpPr>
        <p:spPr>
          <a:xfrm flipH="1" rot="10800000">
            <a:off x="5553475" y="4911925"/>
            <a:ext cx="32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g2dd540b94b7_1_52"/>
          <p:cNvSpPr/>
          <p:nvPr/>
        </p:nvSpPr>
        <p:spPr>
          <a:xfrm>
            <a:off x="8769600" y="4033425"/>
            <a:ext cx="1032600" cy="5841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Catalog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serv.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g2dd540b94b7_1_52"/>
          <p:cNvSpPr/>
          <p:nvPr/>
        </p:nvSpPr>
        <p:spPr>
          <a:xfrm>
            <a:off x="8831100" y="5073825"/>
            <a:ext cx="909600" cy="5841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Stock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serv.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g2dd540b94b7_1_52"/>
          <p:cNvSpPr/>
          <p:nvPr/>
        </p:nvSpPr>
        <p:spPr>
          <a:xfrm>
            <a:off x="9587475" y="4162550"/>
            <a:ext cx="239400" cy="3618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g2dd540b94b7_1_52"/>
          <p:cNvSpPr/>
          <p:nvPr/>
        </p:nvSpPr>
        <p:spPr>
          <a:xfrm>
            <a:off x="9521825" y="5348725"/>
            <a:ext cx="239400" cy="3618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2" name="Google Shape;232;g2dd540b94b7_1_52"/>
          <p:cNvGrpSpPr/>
          <p:nvPr/>
        </p:nvGrpSpPr>
        <p:grpSpPr>
          <a:xfrm>
            <a:off x="6870500" y="3976025"/>
            <a:ext cx="825300" cy="734850"/>
            <a:chOff x="6870500" y="3976025"/>
            <a:chExt cx="825300" cy="734850"/>
          </a:xfrm>
        </p:grpSpPr>
        <p:sp>
          <p:nvSpPr>
            <p:cNvPr id="233" name="Google Shape;233;g2dd540b94b7_1_52"/>
            <p:cNvSpPr/>
            <p:nvPr/>
          </p:nvSpPr>
          <p:spPr>
            <a:xfrm>
              <a:off x="6870500" y="3976025"/>
              <a:ext cx="825300" cy="584100"/>
            </a:xfrm>
            <a:prstGeom prst="hexagon">
              <a:avLst>
                <a:gd fmla="val 28852" name="adj"/>
                <a:gd fmla="val 115470" name="vf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Order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serv.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4" name="Google Shape;234;g2dd540b94b7_1_52"/>
            <p:cNvSpPr/>
            <p:nvPr/>
          </p:nvSpPr>
          <p:spPr>
            <a:xfrm>
              <a:off x="7342713" y="4349075"/>
              <a:ext cx="239400" cy="361800"/>
            </a:xfrm>
            <a:prstGeom prst="can">
              <a:avLst>
                <a:gd fmla="val 2500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5" name="Google Shape;235;g2dd540b94b7_1_52"/>
          <p:cNvGrpSpPr/>
          <p:nvPr/>
        </p:nvGrpSpPr>
        <p:grpSpPr>
          <a:xfrm>
            <a:off x="6835050" y="4871100"/>
            <a:ext cx="825300" cy="675675"/>
            <a:chOff x="6835050" y="4871100"/>
            <a:chExt cx="825300" cy="675675"/>
          </a:xfrm>
        </p:grpSpPr>
        <p:sp>
          <p:nvSpPr>
            <p:cNvPr id="236" name="Google Shape;236;g2dd540b94b7_1_52"/>
            <p:cNvSpPr/>
            <p:nvPr/>
          </p:nvSpPr>
          <p:spPr>
            <a:xfrm>
              <a:off x="6835050" y="4871100"/>
              <a:ext cx="825300" cy="584100"/>
            </a:xfrm>
            <a:prstGeom prst="hexagon">
              <a:avLst>
                <a:gd fmla="val 28852" name="adj"/>
                <a:gd fmla="val 115470" name="vf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Cart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serv.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Google Shape;237;g2dd540b94b7_1_52"/>
            <p:cNvSpPr/>
            <p:nvPr/>
          </p:nvSpPr>
          <p:spPr>
            <a:xfrm>
              <a:off x="7382775" y="5184975"/>
              <a:ext cx="239400" cy="361800"/>
            </a:xfrm>
            <a:prstGeom prst="can">
              <a:avLst>
                <a:gd fmla="val 2500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8" name="Google Shape;238;g2dd540b94b7_1_52"/>
          <p:cNvGrpSpPr/>
          <p:nvPr/>
        </p:nvGrpSpPr>
        <p:grpSpPr>
          <a:xfrm>
            <a:off x="6792900" y="5708775"/>
            <a:ext cx="909600" cy="673900"/>
            <a:chOff x="6792900" y="5708775"/>
            <a:chExt cx="909600" cy="673900"/>
          </a:xfrm>
        </p:grpSpPr>
        <p:sp>
          <p:nvSpPr>
            <p:cNvPr id="239" name="Google Shape;239;g2dd540b94b7_1_52"/>
            <p:cNvSpPr/>
            <p:nvPr/>
          </p:nvSpPr>
          <p:spPr>
            <a:xfrm>
              <a:off x="6792900" y="5708775"/>
              <a:ext cx="909600" cy="584100"/>
            </a:xfrm>
            <a:prstGeom prst="hexagon">
              <a:avLst>
                <a:gd fmla="val 28852" name="adj"/>
                <a:gd fmla="val 115470" name="vf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Billing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rebuchet MS"/>
                  <a:ea typeface="Trebuchet MS"/>
                  <a:cs typeface="Trebuchet MS"/>
                  <a:sym typeface="Trebuchet MS"/>
                </a:rPr>
                <a:t>serv.</a:t>
              </a:r>
              <a:endParaRPr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0" name="Google Shape;240;g2dd540b94b7_1_52"/>
            <p:cNvSpPr/>
            <p:nvPr/>
          </p:nvSpPr>
          <p:spPr>
            <a:xfrm>
              <a:off x="7463100" y="6020875"/>
              <a:ext cx="239400" cy="361800"/>
            </a:xfrm>
            <a:prstGeom prst="can">
              <a:avLst>
                <a:gd fmla="val 25000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1" name="Google Shape;241;g2dd540b94b7_1_52"/>
          <p:cNvSpPr/>
          <p:nvPr/>
        </p:nvSpPr>
        <p:spPr>
          <a:xfrm>
            <a:off x="7944300" y="4989475"/>
            <a:ext cx="825300" cy="361800"/>
          </a:xfrm>
          <a:prstGeom prst="flowChartMagneticDrum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MQ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2" name="Google Shape;242;g2dd540b94b7_1_52"/>
          <p:cNvCxnSpPr>
            <a:stCxn id="237" idx="1"/>
            <a:endCxn id="241" idx="1"/>
          </p:cNvCxnSpPr>
          <p:nvPr/>
        </p:nvCxnSpPr>
        <p:spPr>
          <a:xfrm flipH="1" rot="10800000">
            <a:off x="7502475" y="5170275"/>
            <a:ext cx="4419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g2dd540b94b7_1_52"/>
          <p:cNvCxnSpPr>
            <a:stCxn id="234" idx="1"/>
            <a:endCxn id="241" idx="0"/>
          </p:cNvCxnSpPr>
          <p:nvPr/>
        </p:nvCxnSpPr>
        <p:spPr>
          <a:xfrm>
            <a:off x="7462413" y="4349075"/>
            <a:ext cx="8946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2dd540b94b7_1_52"/>
          <p:cNvSpPr txBox="1"/>
          <p:nvPr/>
        </p:nvSpPr>
        <p:spPr>
          <a:xfrm>
            <a:off x="7868375" y="4376825"/>
            <a:ext cx="72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publish</a:t>
            </a:r>
            <a:endParaRPr sz="13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5" name="Google Shape;245;g2dd540b94b7_1_52"/>
          <p:cNvCxnSpPr>
            <a:stCxn id="239" idx="5"/>
            <a:endCxn id="241" idx="2"/>
          </p:cNvCxnSpPr>
          <p:nvPr/>
        </p:nvCxnSpPr>
        <p:spPr>
          <a:xfrm flipH="1" rot="10800000">
            <a:off x="7533975" y="5351175"/>
            <a:ext cx="8229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2dd540b94b7_1_52"/>
          <p:cNvSpPr txBox="1"/>
          <p:nvPr/>
        </p:nvSpPr>
        <p:spPr>
          <a:xfrm>
            <a:off x="7702500" y="5579025"/>
            <a:ext cx="90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subscribe</a:t>
            </a:r>
            <a:endParaRPr sz="13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7" name="Google Shape;247;g2dd540b94b7_1_52"/>
          <p:cNvCxnSpPr/>
          <p:nvPr/>
        </p:nvCxnSpPr>
        <p:spPr>
          <a:xfrm flipH="1">
            <a:off x="9263825" y="4603525"/>
            <a:ext cx="237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g2dd540b94b7_1_52"/>
          <p:cNvSpPr txBox="1"/>
          <p:nvPr/>
        </p:nvSpPr>
        <p:spPr>
          <a:xfrm>
            <a:off x="9204375" y="4691388"/>
            <a:ext cx="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sync</a:t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9" name="Google Shape;249;g2dd540b94b7_1_52"/>
          <p:cNvCxnSpPr>
            <a:stCxn id="226" idx="0"/>
            <a:endCxn id="233" idx="3"/>
          </p:cNvCxnSpPr>
          <p:nvPr/>
        </p:nvCxnSpPr>
        <p:spPr>
          <a:xfrm flipH="1" rot="10800000">
            <a:off x="6331375" y="4267975"/>
            <a:ext cx="53910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g2dd540b94b7_1_52"/>
          <p:cNvCxnSpPr>
            <a:stCxn id="226" idx="2"/>
            <a:endCxn id="239" idx="3"/>
          </p:cNvCxnSpPr>
          <p:nvPr/>
        </p:nvCxnSpPr>
        <p:spPr>
          <a:xfrm>
            <a:off x="6331375" y="5203975"/>
            <a:ext cx="461400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2dd540b94b7_1_52"/>
          <p:cNvCxnSpPr>
            <a:endCxn id="236" idx="4"/>
          </p:cNvCxnSpPr>
          <p:nvPr/>
        </p:nvCxnSpPr>
        <p:spPr>
          <a:xfrm flipH="1" rot="10800000">
            <a:off x="6786075" y="4871100"/>
            <a:ext cx="21750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g2dd540b94b7_1_52"/>
          <p:cNvCxnSpPr>
            <a:stCxn id="233" idx="2"/>
            <a:endCxn id="236" idx="4"/>
          </p:cNvCxnSpPr>
          <p:nvPr/>
        </p:nvCxnSpPr>
        <p:spPr>
          <a:xfrm flipH="1">
            <a:off x="7003625" y="4560125"/>
            <a:ext cx="3540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g2dd540b94b7_1_52"/>
          <p:cNvSpPr/>
          <p:nvPr/>
        </p:nvSpPr>
        <p:spPr>
          <a:xfrm>
            <a:off x="8489225" y="5787375"/>
            <a:ext cx="1032600" cy="5841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Delivery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t>serv.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4" name="Google Shape;254;g2dd540b94b7_1_52"/>
          <p:cNvCxnSpPr>
            <a:endCxn id="241" idx="2"/>
          </p:cNvCxnSpPr>
          <p:nvPr/>
        </p:nvCxnSpPr>
        <p:spPr>
          <a:xfrm rot="10800000">
            <a:off x="8356950" y="5351275"/>
            <a:ext cx="3561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d540b94b7_1_125"/>
          <p:cNvSpPr txBox="1"/>
          <p:nvPr>
            <p:ph type="title"/>
          </p:nvPr>
        </p:nvSpPr>
        <p:spPr>
          <a:xfrm>
            <a:off x="677325" y="358099"/>
            <a:ext cx="85968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Monolit</a:t>
            </a:r>
            <a:endParaRPr/>
          </a:p>
        </p:txBody>
      </p:sp>
      <p:sp>
        <p:nvSpPr>
          <p:cNvPr id="260" name="Google Shape;260;g2dd540b94b7_1_125"/>
          <p:cNvSpPr txBox="1"/>
          <p:nvPr/>
        </p:nvSpPr>
        <p:spPr>
          <a:xfrm>
            <a:off x="2782575" y="1125500"/>
            <a:ext cx="438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Microservice-ek alapjai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1" name="Google Shape;261;g2dd540b94b7_1_125"/>
          <p:cNvCxnSpPr/>
          <p:nvPr/>
        </p:nvCxnSpPr>
        <p:spPr>
          <a:xfrm>
            <a:off x="3710250" y="6582725"/>
            <a:ext cx="1149000" cy="11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g2dd540b94b7_1_125"/>
          <p:cNvSpPr/>
          <p:nvPr/>
        </p:nvSpPr>
        <p:spPr>
          <a:xfrm>
            <a:off x="8485725" y="1783325"/>
            <a:ext cx="1328400" cy="29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g2dd540b94b7_1_125"/>
          <p:cNvSpPr/>
          <p:nvPr/>
        </p:nvSpPr>
        <p:spPr>
          <a:xfrm>
            <a:off x="8569500" y="1879213"/>
            <a:ext cx="478800" cy="107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g2dd540b94b7_1_125"/>
          <p:cNvSpPr/>
          <p:nvPr/>
        </p:nvSpPr>
        <p:spPr>
          <a:xfrm>
            <a:off x="9108100" y="1879075"/>
            <a:ext cx="610500" cy="454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g2dd540b94b7_1_125"/>
          <p:cNvSpPr/>
          <p:nvPr/>
        </p:nvSpPr>
        <p:spPr>
          <a:xfrm>
            <a:off x="9120075" y="2405675"/>
            <a:ext cx="610500" cy="12087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g2dd540b94b7_1_125"/>
          <p:cNvSpPr/>
          <p:nvPr/>
        </p:nvSpPr>
        <p:spPr>
          <a:xfrm>
            <a:off x="8569500" y="3662375"/>
            <a:ext cx="1149000" cy="969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g2dd540b94b7_1_125"/>
          <p:cNvSpPr/>
          <p:nvPr/>
        </p:nvSpPr>
        <p:spPr>
          <a:xfrm>
            <a:off x="8605425" y="3040025"/>
            <a:ext cx="442800" cy="574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g2dd540b94b7_1_125"/>
          <p:cNvSpPr txBox="1"/>
          <p:nvPr/>
        </p:nvSpPr>
        <p:spPr>
          <a:xfrm>
            <a:off x="8485725" y="1068375"/>
            <a:ext cx="132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Monolit</a:t>
            </a:r>
            <a:endParaRPr b="1"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</a:t>
            </a:r>
            <a:endParaRPr b="1"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2dd540b94b7_1_125"/>
          <p:cNvSpPr/>
          <p:nvPr/>
        </p:nvSpPr>
        <p:spPr>
          <a:xfrm>
            <a:off x="754025" y="2022700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g2dd540b94b7_1_125"/>
          <p:cNvSpPr/>
          <p:nvPr/>
        </p:nvSpPr>
        <p:spPr>
          <a:xfrm>
            <a:off x="1445000" y="2022700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g2dd540b94b7_1_125"/>
          <p:cNvSpPr/>
          <p:nvPr/>
        </p:nvSpPr>
        <p:spPr>
          <a:xfrm>
            <a:off x="2135975" y="2022700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g2dd540b94b7_1_125"/>
          <p:cNvSpPr/>
          <p:nvPr/>
        </p:nvSpPr>
        <p:spPr>
          <a:xfrm>
            <a:off x="754025" y="2405675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g2dd540b94b7_1_125"/>
          <p:cNvSpPr/>
          <p:nvPr/>
        </p:nvSpPr>
        <p:spPr>
          <a:xfrm>
            <a:off x="1445000" y="2405675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g2dd540b94b7_1_125"/>
          <p:cNvSpPr/>
          <p:nvPr/>
        </p:nvSpPr>
        <p:spPr>
          <a:xfrm>
            <a:off x="2135975" y="2405675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g2dd540b94b7_1_125"/>
          <p:cNvSpPr/>
          <p:nvPr/>
        </p:nvSpPr>
        <p:spPr>
          <a:xfrm>
            <a:off x="754025" y="2764688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g2dd540b94b7_1_125"/>
          <p:cNvSpPr/>
          <p:nvPr/>
        </p:nvSpPr>
        <p:spPr>
          <a:xfrm>
            <a:off x="1445000" y="2764688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g2dd540b94b7_1_125"/>
          <p:cNvSpPr/>
          <p:nvPr/>
        </p:nvSpPr>
        <p:spPr>
          <a:xfrm>
            <a:off x="2135975" y="2764688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g2dd540b94b7_1_125"/>
          <p:cNvSpPr/>
          <p:nvPr/>
        </p:nvSpPr>
        <p:spPr>
          <a:xfrm>
            <a:off x="754025" y="3147663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2dd540b94b7_1_125"/>
          <p:cNvSpPr/>
          <p:nvPr/>
        </p:nvSpPr>
        <p:spPr>
          <a:xfrm>
            <a:off x="1445000" y="3147663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g2dd540b94b7_1_125"/>
          <p:cNvSpPr/>
          <p:nvPr/>
        </p:nvSpPr>
        <p:spPr>
          <a:xfrm>
            <a:off x="2135975" y="3147663"/>
            <a:ext cx="610500" cy="574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g2dd540b94b7_1_125"/>
          <p:cNvSpPr txBox="1"/>
          <p:nvPr/>
        </p:nvSpPr>
        <p:spPr>
          <a:xfrm>
            <a:off x="1086050" y="3964625"/>
            <a:ext cx="132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Szoftver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fejlesztők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g2dd540b94b7_1_125"/>
          <p:cNvSpPr/>
          <p:nvPr/>
        </p:nvSpPr>
        <p:spPr>
          <a:xfrm>
            <a:off x="3279400" y="2537350"/>
            <a:ext cx="1376400" cy="9696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build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g2dd540b94b7_1_125"/>
          <p:cNvSpPr/>
          <p:nvPr/>
        </p:nvSpPr>
        <p:spPr>
          <a:xfrm>
            <a:off x="4224900" y="2537350"/>
            <a:ext cx="1532100" cy="969600"/>
          </a:xfrm>
          <a:prstGeom prst="chevron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g2dd540b94b7_1_125"/>
          <p:cNvSpPr/>
          <p:nvPr/>
        </p:nvSpPr>
        <p:spPr>
          <a:xfrm>
            <a:off x="5316800" y="2537350"/>
            <a:ext cx="1804200" cy="9696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deploy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d540b94b7_1_205"/>
          <p:cNvSpPr txBox="1"/>
          <p:nvPr>
            <p:ph type="title"/>
          </p:nvPr>
        </p:nvSpPr>
        <p:spPr>
          <a:xfrm>
            <a:off x="677325" y="358099"/>
            <a:ext cx="85968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Microservices</a:t>
            </a:r>
            <a:endParaRPr/>
          </a:p>
        </p:txBody>
      </p:sp>
      <p:sp>
        <p:nvSpPr>
          <p:cNvPr id="290" name="Google Shape;290;g2dd540b94b7_1_205"/>
          <p:cNvSpPr txBox="1"/>
          <p:nvPr/>
        </p:nvSpPr>
        <p:spPr>
          <a:xfrm>
            <a:off x="2782575" y="1049300"/>
            <a:ext cx="438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Microservice-ek alapjai</a:t>
            </a:r>
            <a:endParaRPr sz="18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g2dd540b94b7_1_205"/>
          <p:cNvSpPr/>
          <p:nvPr/>
        </p:nvSpPr>
        <p:spPr>
          <a:xfrm>
            <a:off x="7277050" y="1743025"/>
            <a:ext cx="670200" cy="574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g2dd540b94b7_1_205"/>
          <p:cNvSpPr/>
          <p:nvPr/>
        </p:nvSpPr>
        <p:spPr>
          <a:xfrm>
            <a:off x="7306900" y="2360788"/>
            <a:ext cx="610500" cy="454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g2dd540b94b7_1_205"/>
          <p:cNvSpPr/>
          <p:nvPr/>
        </p:nvSpPr>
        <p:spPr>
          <a:xfrm>
            <a:off x="7247200" y="3650875"/>
            <a:ext cx="670200" cy="574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g2dd540b94b7_1_205"/>
          <p:cNvSpPr/>
          <p:nvPr/>
        </p:nvSpPr>
        <p:spPr>
          <a:xfrm>
            <a:off x="7277050" y="4437325"/>
            <a:ext cx="610500" cy="515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g2dd540b94b7_1_205"/>
          <p:cNvSpPr/>
          <p:nvPr/>
        </p:nvSpPr>
        <p:spPr>
          <a:xfrm>
            <a:off x="7277050" y="3011250"/>
            <a:ext cx="670200" cy="574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6" name="Google Shape;296;g2dd540b94b7_1_205"/>
          <p:cNvGrpSpPr/>
          <p:nvPr/>
        </p:nvGrpSpPr>
        <p:grpSpPr>
          <a:xfrm>
            <a:off x="715316" y="2163665"/>
            <a:ext cx="1930039" cy="574503"/>
            <a:chOff x="754025" y="2022700"/>
            <a:chExt cx="1804281" cy="454800"/>
          </a:xfrm>
        </p:grpSpPr>
        <p:sp>
          <p:nvSpPr>
            <p:cNvPr id="297" name="Google Shape;297;g2dd540b94b7_1_205"/>
            <p:cNvSpPr/>
            <p:nvPr/>
          </p:nvSpPr>
          <p:spPr>
            <a:xfrm>
              <a:off x="754025" y="2022700"/>
              <a:ext cx="552900" cy="4548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8" name="Google Shape;298;g2dd540b94b7_1_205"/>
            <p:cNvSpPr/>
            <p:nvPr/>
          </p:nvSpPr>
          <p:spPr>
            <a:xfrm>
              <a:off x="1379716" y="2022700"/>
              <a:ext cx="552900" cy="4548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Google Shape;299;g2dd540b94b7_1_205"/>
            <p:cNvSpPr/>
            <p:nvPr/>
          </p:nvSpPr>
          <p:spPr>
            <a:xfrm>
              <a:off x="2005406" y="2022700"/>
              <a:ext cx="552900" cy="4548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00" name="Google Shape;300;g2dd540b94b7_1_205"/>
          <p:cNvSpPr txBox="1"/>
          <p:nvPr/>
        </p:nvSpPr>
        <p:spPr>
          <a:xfrm>
            <a:off x="107700" y="4944925"/>
            <a:ext cx="335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Szoftver fejlesztő csapatok</a:t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egy vagy több mikrodoménért felelnek</a:t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1" name="Google Shape;301;g2dd540b94b7_1_205"/>
          <p:cNvGrpSpPr/>
          <p:nvPr/>
        </p:nvGrpSpPr>
        <p:grpSpPr>
          <a:xfrm>
            <a:off x="2872450" y="1908925"/>
            <a:ext cx="3841600" cy="395100"/>
            <a:chOff x="3243475" y="1938925"/>
            <a:chExt cx="3841600" cy="395100"/>
          </a:xfrm>
        </p:grpSpPr>
        <p:sp>
          <p:nvSpPr>
            <p:cNvPr id="302" name="Google Shape;302;g2dd540b94b7_1_205"/>
            <p:cNvSpPr/>
            <p:nvPr/>
          </p:nvSpPr>
          <p:spPr>
            <a:xfrm>
              <a:off x="3243475" y="1938925"/>
              <a:ext cx="1376400" cy="395100"/>
            </a:xfrm>
            <a:prstGeom prst="homePlate">
              <a:avLst>
                <a:gd fmla="val 50000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build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Google Shape;303;g2dd540b94b7_1_205"/>
            <p:cNvSpPr/>
            <p:nvPr/>
          </p:nvSpPr>
          <p:spPr>
            <a:xfrm>
              <a:off x="4188975" y="1938925"/>
              <a:ext cx="1532100" cy="395100"/>
            </a:xfrm>
            <a:prstGeom prst="chevron">
              <a:avLst>
                <a:gd fmla="val 5000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test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Google Shape;304;g2dd540b94b7_1_205"/>
            <p:cNvSpPr/>
            <p:nvPr/>
          </p:nvSpPr>
          <p:spPr>
            <a:xfrm>
              <a:off x="5280875" y="1938925"/>
              <a:ext cx="1804200" cy="395100"/>
            </a:xfrm>
            <a:prstGeom prst="chevron">
              <a:avLst>
                <a:gd fmla="val 5000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deploy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5" name="Google Shape;305;g2dd540b94b7_1_205"/>
          <p:cNvGrpSpPr/>
          <p:nvPr/>
        </p:nvGrpSpPr>
        <p:grpSpPr>
          <a:xfrm>
            <a:off x="2872450" y="2416525"/>
            <a:ext cx="3841600" cy="395100"/>
            <a:chOff x="3243475" y="1938925"/>
            <a:chExt cx="3841600" cy="395100"/>
          </a:xfrm>
        </p:grpSpPr>
        <p:sp>
          <p:nvSpPr>
            <p:cNvPr id="306" name="Google Shape;306;g2dd540b94b7_1_205"/>
            <p:cNvSpPr/>
            <p:nvPr/>
          </p:nvSpPr>
          <p:spPr>
            <a:xfrm>
              <a:off x="3243475" y="1938925"/>
              <a:ext cx="1376400" cy="395100"/>
            </a:xfrm>
            <a:prstGeom prst="homePlate">
              <a:avLst>
                <a:gd fmla="val 50000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build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7" name="Google Shape;307;g2dd540b94b7_1_205"/>
            <p:cNvSpPr/>
            <p:nvPr/>
          </p:nvSpPr>
          <p:spPr>
            <a:xfrm>
              <a:off x="4188975" y="1938925"/>
              <a:ext cx="1532100" cy="395100"/>
            </a:xfrm>
            <a:prstGeom prst="chevron">
              <a:avLst>
                <a:gd fmla="val 5000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test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Google Shape;308;g2dd540b94b7_1_205"/>
            <p:cNvSpPr/>
            <p:nvPr/>
          </p:nvSpPr>
          <p:spPr>
            <a:xfrm>
              <a:off x="5280875" y="1938925"/>
              <a:ext cx="1804200" cy="395100"/>
            </a:xfrm>
            <a:prstGeom prst="chevron">
              <a:avLst>
                <a:gd fmla="val 5000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deploy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9" name="Google Shape;309;g2dd540b94b7_1_205"/>
          <p:cNvGrpSpPr/>
          <p:nvPr/>
        </p:nvGrpSpPr>
        <p:grpSpPr>
          <a:xfrm>
            <a:off x="715321" y="3247464"/>
            <a:ext cx="1930039" cy="574503"/>
            <a:chOff x="754025" y="2022700"/>
            <a:chExt cx="1804281" cy="454800"/>
          </a:xfrm>
        </p:grpSpPr>
        <p:sp>
          <p:nvSpPr>
            <p:cNvPr id="310" name="Google Shape;310;g2dd540b94b7_1_205"/>
            <p:cNvSpPr/>
            <p:nvPr/>
          </p:nvSpPr>
          <p:spPr>
            <a:xfrm>
              <a:off x="754025" y="2022700"/>
              <a:ext cx="552900" cy="4548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g2dd540b94b7_1_205"/>
            <p:cNvSpPr/>
            <p:nvPr/>
          </p:nvSpPr>
          <p:spPr>
            <a:xfrm>
              <a:off x="1379716" y="2022700"/>
              <a:ext cx="552900" cy="4548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2" name="Google Shape;312;g2dd540b94b7_1_205"/>
            <p:cNvSpPr/>
            <p:nvPr/>
          </p:nvSpPr>
          <p:spPr>
            <a:xfrm>
              <a:off x="2005406" y="2022700"/>
              <a:ext cx="552900" cy="4548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13" name="Google Shape;313;g2dd540b94b7_1_205"/>
          <p:cNvGrpSpPr/>
          <p:nvPr/>
        </p:nvGrpSpPr>
        <p:grpSpPr>
          <a:xfrm>
            <a:off x="2872450" y="3152725"/>
            <a:ext cx="3841600" cy="395100"/>
            <a:chOff x="3243475" y="1938925"/>
            <a:chExt cx="3841600" cy="395100"/>
          </a:xfrm>
        </p:grpSpPr>
        <p:sp>
          <p:nvSpPr>
            <p:cNvPr id="314" name="Google Shape;314;g2dd540b94b7_1_205"/>
            <p:cNvSpPr/>
            <p:nvPr/>
          </p:nvSpPr>
          <p:spPr>
            <a:xfrm>
              <a:off x="3243475" y="1938925"/>
              <a:ext cx="1376400" cy="395100"/>
            </a:xfrm>
            <a:prstGeom prst="homePlate">
              <a:avLst>
                <a:gd fmla="val 50000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build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5" name="Google Shape;315;g2dd540b94b7_1_205"/>
            <p:cNvSpPr/>
            <p:nvPr/>
          </p:nvSpPr>
          <p:spPr>
            <a:xfrm>
              <a:off x="4188975" y="1938925"/>
              <a:ext cx="1532100" cy="395100"/>
            </a:xfrm>
            <a:prstGeom prst="chevron">
              <a:avLst>
                <a:gd fmla="val 5000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test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6" name="Google Shape;316;g2dd540b94b7_1_205"/>
            <p:cNvSpPr/>
            <p:nvPr/>
          </p:nvSpPr>
          <p:spPr>
            <a:xfrm>
              <a:off x="5280875" y="1938925"/>
              <a:ext cx="1804200" cy="395100"/>
            </a:xfrm>
            <a:prstGeom prst="chevron">
              <a:avLst>
                <a:gd fmla="val 5000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deploy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17" name="Google Shape;317;g2dd540b94b7_1_205"/>
          <p:cNvGrpSpPr/>
          <p:nvPr/>
        </p:nvGrpSpPr>
        <p:grpSpPr>
          <a:xfrm>
            <a:off x="2872450" y="3680713"/>
            <a:ext cx="3841600" cy="395100"/>
            <a:chOff x="3243475" y="1938925"/>
            <a:chExt cx="3841600" cy="395100"/>
          </a:xfrm>
        </p:grpSpPr>
        <p:sp>
          <p:nvSpPr>
            <p:cNvPr id="318" name="Google Shape;318;g2dd540b94b7_1_205"/>
            <p:cNvSpPr/>
            <p:nvPr/>
          </p:nvSpPr>
          <p:spPr>
            <a:xfrm>
              <a:off x="3243475" y="1938925"/>
              <a:ext cx="1376400" cy="395100"/>
            </a:xfrm>
            <a:prstGeom prst="homePlate">
              <a:avLst>
                <a:gd fmla="val 50000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build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Google Shape;319;g2dd540b94b7_1_205"/>
            <p:cNvSpPr/>
            <p:nvPr/>
          </p:nvSpPr>
          <p:spPr>
            <a:xfrm>
              <a:off x="4188975" y="1938925"/>
              <a:ext cx="1532100" cy="395100"/>
            </a:xfrm>
            <a:prstGeom prst="chevron">
              <a:avLst>
                <a:gd fmla="val 5000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test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0" name="Google Shape;320;g2dd540b94b7_1_205"/>
            <p:cNvSpPr/>
            <p:nvPr/>
          </p:nvSpPr>
          <p:spPr>
            <a:xfrm>
              <a:off x="5280875" y="1938925"/>
              <a:ext cx="1804200" cy="395100"/>
            </a:xfrm>
            <a:prstGeom prst="chevron">
              <a:avLst>
                <a:gd fmla="val 5000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deploy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21" name="Google Shape;321;g2dd540b94b7_1_205"/>
          <p:cNvGrpSpPr/>
          <p:nvPr/>
        </p:nvGrpSpPr>
        <p:grpSpPr>
          <a:xfrm>
            <a:off x="968278" y="4474815"/>
            <a:ext cx="1424119" cy="320134"/>
            <a:chOff x="754025" y="2022700"/>
            <a:chExt cx="1804281" cy="454800"/>
          </a:xfrm>
        </p:grpSpPr>
        <p:sp>
          <p:nvSpPr>
            <p:cNvPr id="322" name="Google Shape;322;g2dd540b94b7_1_205"/>
            <p:cNvSpPr/>
            <p:nvPr/>
          </p:nvSpPr>
          <p:spPr>
            <a:xfrm>
              <a:off x="754025" y="2022700"/>
              <a:ext cx="552900" cy="4548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3" name="Google Shape;323;g2dd540b94b7_1_205"/>
            <p:cNvSpPr/>
            <p:nvPr/>
          </p:nvSpPr>
          <p:spPr>
            <a:xfrm>
              <a:off x="1379716" y="2022700"/>
              <a:ext cx="552900" cy="4548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Google Shape;324;g2dd540b94b7_1_205"/>
            <p:cNvSpPr/>
            <p:nvPr/>
          </p:nvSpPr>
          <p:spPr>
            <a:xfrm>
              <a:off x="2005406" y="2022700"/>
              <a:ext cx="552900" cy="4548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25" name="Google Shape;325;g2dd540b94b7_1_205"/>
          <p:cNvGrpSpPr/>
          <p:nvPr/>
        </p:nvGrpSpPr>
        <p:grpSpPr>
          <a:xfrm>
            <a:off x="2872450" y="4437313"/>
            <a:ext cx="3841600" cy="395100"/>
            <a:chOff x="3243475" y="1938925"/>
            <a:chExt cx="3841600" cy="395100"/>
          </a:xfrm>
        </p:grpSpPr>
        <p:sp>
          <p:nvSpPr>
            <p:cNvPr id="326" name="Google Shape;326;g2dd540b94b7_1_205"/>
            <p:cNvSpPr/>
            <p:nvPr/>
          </p:nvSpPr>
          <p:spPr>
            <a:xfrm>
              <a:off x="3243475" y="1938925"/>
              <a:ext cx="1376400" cy="395100"/>
            </a:xfrm>
            <a:prstGeom prst="homePlate">
              <a:avLst>
                <a:gd fmla="val 50000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build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7" name="Google Shape;327;g2dd540b94b7_1_205"/>
            <p:cNvSpPr/>
            <p:nvPr/>
          </p:nvSpPr>
          <p:spPr>
            <a:xfrm>
              <a:off x="4188975" y="1938925"/>
              <a:ext cx="1532100" cy="395100"/>
            </a:xfrm>
            <a:prstGeom prst="chevron">
              <a:avLst>
                <a:gd fmla="val 50000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test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8" name="Google Shape;328;g2dd540b94b7_1_205"/>
            <p:cNvSpPr/>
            <p:nvPr/>
          </p:nvSpPr>
          <p:spPr>
            <a:xfrm>
              <a:off x="5280875" y="1938925"/>
              <a:ext cx="1804200" cy="395100"/>
            </a:xfrm>
            <a:prstGeom prst="chevron">
              <a:avLst>
                <a:gd fmla="val 5000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rebuchet MS"/>
                  <a:ea typeface="Trebuchet MS"/>
                  <a:cs typeface="Trebuchet MS"/>
                  <a:sym typeface="Trebuchet MS"/>
                </a:rPr>
                <a:t>deploy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menzió">
  <a:themeElements>
    <a:clrScheme name="5. egyéni sém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4AB11"/>
      </a:accent1>
      <a:accent2>
        <a:srgbClr val="6093C2"/>
      </a:accent2>
      <a:accent3>
        <a:srgbClr val="000000"/>
      </a:accent3>
      <a:accent4>
        <a:srgbClr val="000000"/>
      </a:accent4>
      <a:accent5>
        <a:srgbClr val="42B051"/>
      </a:accent5>
      <a:accent6>
        <a:srgbClr val="96D141"/>
      </a:accent6>
      <a:hlink>
        <a:srgbClr val="F4AB11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