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1" r:id="rId3"/>
    <p:sldId id="379" r:id="rId4"/>
    <p:sldId id="380" r:id="rId5"/>
    <p:sldId id="301" r:id="rId6"/>
    <p:sldId id="257" r:id="rId7"/>
    <p:sldId id="265" r:id="rId8"/>
    <p:sldId id="272" r:id="rId9"/>
    <p:sldId id="285" r:id="rId10"/>
    <p:sldId id="346" r:id="rId11"/>
    <p:sldId id="348" r:id="rId12"/>
    <p:sldId id="288" r:id="rId13"/>
    <p:sldId id="287" r:id="rId14"/>
    <p:sldId id="270" r:id="rId15"/>
    <p:sldId id="349" r:id="rId16"/>
    <p:sldId id="381" r:id="rId17"/>
    <p:sldId id="291" r:id="rId18"/>
    <p:sldId id="354" r:id="rId19"/>
    <p:sldId id="386" r:id="rId20"/>
    <p:sldId id="355" r:id="rId21"/>
    <p:sldId id="356" r:id="rId22"/>
    <p:sldId id="351" r:id="rId23"/>
    <p:sldId id="352" r:id="rId24"/>
    <p:sldId id="382" r:id="rId25"/>
    <p:sldId id="383" r:id="rId26"/>
    <p:sldId id="373" r:id="rId2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20" autoAdjust="0"/>
    <p:restoredTop sz="95100"/>
  </p:normalViewPr>
  <p:slideViewPr>
    <p:cSldViewPr snapToGrid="0" snapToObjects="1">
      <p:cViewPr varScale="1">
        <p:scale>
          <a:sx n="67" d="100"/>
          <a:sy n="67" d="100"/>
        </p:scale>
        <p:origin x="1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D9A2-3E74-9843-8DEA-3F0E985E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9FA2-4837-5647-99FF-4F8788A68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A792-790A-884E-8B13-E63EF572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0B1C-A41E-9B43-9210-218F4FCF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B6F6-E95D-3C44-8E05-19A92150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7B1D-28B4-FA4C-ABFF-757F0B28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F76DA-A743-0048-9C68-B6A137AD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BF9A-7F21-2E44-9AA7-72849824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FE99-153D-9A4F-9812-3086DCBA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99DE-9735-7847-9FD7-CCC14407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4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60634-B00E-CF4A-B0E5-85BC1E303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E5FE0-3779-2D4B-B5A1-80DD4C5F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AD9B-3856-D543-B01A-607F2287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9856-F25D-2D4F-B754-23D06DF3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FAB1-E361-5B43-B9AA-95DD2D23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738A-D95F-FD4E-A8B6-8A4BA2F0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CC90-3A09-D745-973D-7EF1CE2D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67E0-A898-0641-81BB-F1AA7FB1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49B0-3D3F-6048-A1DF-50E8725A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E9D9-B1E5-FF45-8ACB-D83A0A27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F7C8-EB9F-F646-9781-D98868F2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EAD44-030B-B643-A607-6F7F2608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FC2E-55D6-C941-B53D-467A5646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46D2-E215-2E45-AC3F-67532106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2B03-3114-E84F-B1B2-34F2544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180-01A4-FF44-A8DB-CA21760F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4D21-C50C-3541-90A1-F45B383A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17A3-E74D-C544-AFAA-C991C7323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13C38-6D1E-574A-9531-AB994B54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A3F9-2CC0-4549-8164-5F90C515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1E81-761F-254D-9EBC-78B5B09B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179C-CB1D-6C4D-BD09-378D2C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F76C-6EEE-D54E-AB85-F7E9C8A5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4DD4E-EDAD-7E4F-AFF2-D0AAD8F2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DCE44-EB99-174C-B884-1F718D24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63EC6-7DAA-DB49-81FB-9DD439DD4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6CB9E-777C-E649-A08A-C9577B1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FDACA-3FD5-4040-ADCD-95BD7379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F4522-AB53-6D4D-9B00-09266F58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5145-1D00-3D4F-872F-7CCF677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1B39B-6990-3B4F-8997-BB7C33B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3282-E0CF-3645-8CC9-D022495F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0158-6883-824B-80B2-5BFE0F6B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F27E-9E19-E448-82A3-3CF72804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69F58-A262-0E4C-A9DD-1DFB1883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4496-FAD8-3E4C-B1F0-0D45EB0D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C444-1C59-DF44-8AC6-4D79EA5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FDAE-9DD9-5741-BC07-A1E5F7F6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082F8-5540-E945-9AC6-1D186B88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42BC-11FD-2844-A88F-A7571619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0378-AD98-2D47-A9B2-A4DE5CB1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0D7F-2FA1-0748-9571-76D31436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EAB-3EA1-DE44-AC4C-AB8A96DC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5FB91-6282-924D-B4F0-5BCA04B3C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42081-E1EA-E147-8BA5-3A8F1006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5D20-1299-D849-AAD2-FDC0834A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5A4D-4173-BC43-A485-6D52E855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1866-E798-7543-B240-61F615B1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DF28E-7F91-814E-A411-694AF531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37D5-5B52-304B-B339-327E442E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F9AC-EB17-E64A-9980-A0900C47A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ED74-0E75-9E43-BBDE-1B8A74C25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2FFD-EB6C-7548-93DB-B6BE9102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7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4889C-F165-3E48-9F0E-2AA17A92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 fontScale="90000"/>
          </a:bodyPr>
          <a:lstStyle/>
          <a:p>
            <a:r>
              <a:rPr lang="en-SA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GB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(Part 2)</a:t>
            </a:r>
            <a:r>
              <a:rPr lang="en-SA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SA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Document Object Model (DOM)</a:t>
            </a:r>
            <a:endParaRPr lang="en-SA" sz="6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90F2-8886-AC41-A1D3-AA38522F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SA" dirty="0">
                <a:solidFill>
                  <a:srgbClr val="FFFFFF"/>
                </a:solidFill>
              </a:rPr>
              <a:t>Dr. Nabil Almashfi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- Accessing Nodes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5935-3F4C-8FFA-5413-EF050380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The type of object returned by the method </a:t>
            </a:r>
            <a:r>
              <a:rPr lang="en-US" sz="2800" dirty="0" err="1"/>
              <a:t>document.getElementById</a:t>
            </a:r>
            <a:r>
              <a:rPr lang="en-US" sz="2800" dirty="0"/>
              <a:t>() described in the previous section is an </a:t>
            </a:r>
            <a:r>
              <a:rPr lang="en-US" sz="2800" b="1" dirty="0"/>
              <a:t>element node </a:t>
            </a:r>
            <a:r>
              <a:rPr lang="en-US" sz="2800" dirty="0"/>
              <a:t>object.</a:t>
            </a:r>
          </a:p>
          <a:p>
            <a:r>
              <a:rPr lang="en-US" sz="2800" dirty="0"/>
              <a:t>This represents an HTML element in the hierarchy, contained between the opening &lt;&gt; and closing &lt;/&gt; tags for this element.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can itself contain more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5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Element Node Object Properties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4A72A4-B24E-F372-E07F-F09C990BF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13117"/>
              </p:ext>
            </p:extLst>
          </p:nvPr>
        </p:nvGraphicFramePr>
        <p:xfrm>
          <a:off x="838200" y="1986157"/>
          <a:ext cx="10377488" cy="38200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6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1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6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400" dirty="0"/>
                        <a:t>Property </a:t>
                      </a:r>
                      <a:endParaRPr lang="en-CA" sz="24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400" dirty="0"/>
                        <a:t>Description</a:t>
                      </a:r>
                      <a:endParaRPr lang="en-CA" sz="24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9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 err="1"/>
                        <a:t>className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The current value for the class attribute of this HTML element.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/>
                        <a:t>id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The current value for the id of this element. 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6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 err="1"/>
                        <a:t>innerHTML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Represents all the things inside of the tags. This can be read or written to and is the primary way which we update particular </a:t>
                      </a:r>
                      <a:r>
                        <a:rPr lang="en-CA" sz="2000" dirty="0" err="1"/>
                        <a:t>div's</a:t>
                      </a:r>
                      <a:r>
                        <a:rPr lang="en-CA" sz="2000" dirty="0"/>
                        <a:t> using JS.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7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/>
                        <a:t>style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The style attribute of an element. We can read and modify this property.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 err="1"/>
                        <a:t>tagName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The tag name for the element.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Modifying a DOM Element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302D0D-B536-0C91-2DB6-4E7F56D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dirty="0" err="1"/>
              <a:t>document.write</a:t>
            </a:r>
            <a:r>
              <a:rPr lang="en-US" sz="2600" dirty="0"/>
              <a:t>() method is used to create output to the HTML page from JavaScript. </a:t>
            </a:r>
          </a:p>
          <a:p>
            <a:r>
              <a:rPr lang="en-US" sz="2600" dirty="0"/>
              <a:t>The modern JavaScript programmer will want to write to the HTML page, but in a particular location, not always at the bottom</a:t>
            </a:r>
          </a:p>
          <a:p>
            <a:r>
              <a:rPr lang="en-US" sz="2600" dirty="0"/>
              <a:t>Using the DOM document and HTML DOM element objects, we can do exactly that using the </a:t>
            </a:r>
            <a:r>
              <a:rPr lang="en-US" sz="2600" b="1" dirty="0" err="1"/>
              <a:t>innerHTML</a:t>
            </a:r>
            <a:r>
              <a:rPr lang="en-US" sz="2600" dirty="0"/>
              <a:t> property.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B5966-2F0D-D504-13EA-F949FBF419B6}"/>
              </a:ext>
            </a:extLst>
          </p:cNvPr>
          <p:cNvSpPr txBox="1"/>
          <p:nvPr/>
        </p:nvSpPr>
        <p:spPr>
          <a:xfrm>
            <a:off x="973932" y="5035371"/>
            <a:ext cx="674966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8383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abc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83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 )"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C3838-0C9C-B90D-47E5-2ED73DB8D344}"/>
              </a:ext>
            </a:extLst>
          </p:cNvPr>
          <p:cNvSpPr txBox="1"/>
          <p:nvPr/>
        </p:nvSpPr>
        <p:spPr>
          <a:xfrm>
            <a:off x="5431463" y="4330253"/>
            <a:ext cx="621523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test(){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abc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latest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latest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"&lt;p&gt;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3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 "/>
              </a:rPr>
              <a:t>Changing an Element’s Style</a:t>
            </a:r>
            <a:endParaRPr lang="en-SA" sz="5400" dirty="0">
              <a:latin typeface="Calibri 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01B3-12AD-D93A-1BDB-CC996E69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can add or remove any style using the </a:t>
            </a:r>
            <a:r>
              <a:rPr lang="en-US" b="1" dirty="0"/>
              <a:t>style</a:t>
            </a:r>
            <a:r>
              <a:rPr lang="en-US" dirty="0"/>
              <a:t> or </a:t>
            </a:r>
            <a:r>
              <a:rPr lang="en-US" b="1" dirty="0" err="1"/>
              <a:t>className</a:t>
            </a:r>
            <a:r>
              <a:rPr lang="en-US" dirty="0"/>
              <a:t> property of the Element node.</a:t>
            </a:r>
          </a:p>
          <a:p>
            <a:r>
              <a:rPr lang="en-US" dirty="0"/>
              <a:t>Its usage is shown below to change a node’s background color and add a three-pixel border.</a:t>
            </a:r>
          </a:p>
          <a:p>
            <a:r>
              <a:rPr lang="en-US" dirty="0"/>
              <a:t>var </a:t>
            </a:r>
            <a:r>
              <a:rPr lang="en-US" dirty="0" err="1"/>
              <a:t>commentTag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specificTag</a:t>
            </a:r>
            <a:r>
              <a:rPr lang="en-US" dirty="0"/>
              <a:t>");</a:t>
            </a:r>
          </a:p>
          <a:p>
            <a:r>
              <a:rPr lang="en-US" dirty="0" err="1"/>
              <a:t>commentTag.</a:t>
            </a:r>
            <a:r>
              <a:rPr lang="en-US" b="1" dirty="0" err="1">
                <a:solidFill>
                  <a:schemeClr val="accent2"/>
                </a:solidFill>
              </a:rPr>
              <a:t>style</a:t>
            </a:r>
            <a:r>
              <a:rPr lang="en-US" b="1" err="1">
                <a:solidFill>
                  <a:schemeClr val="accent2"/>
                </a:solidFill>
              </a:rPr>
              <a:t>.</a:t>
            </a:r>
            <a:r>
              <a:rPr lang="en-US" b="1">
                <a:solidFill>
                  <a:schemeClr val="accent2"/>
                </a:solidFill>
              </a:rPr>
              <a:t>backgroundColor</a:t>
            </a:r>
            <a:r>
              <a:rPr lang="en-US" dirty="0"/>
              <a:t> = "#FFFF00";</a:t>
            </a:r>
          </a:p>
          <a:p>
            <a:r>
              <a:rPr lang="en-US" dirty="0" err="1"/>
              <a:t>commentTag</a:t>
            </a:r>
            <a:r>
              <a:rPr lang="en-US" dirty="0" err="1">
                <a:solidFill>
                  <a:srgbClr val="CE2933"/>
                </a:solidFill>
              </a:rPr>
              <a:t>.style.borderWidth</a:t>
            </a:r>
            <a:r>
              <a:rPr lang="en-US" dirty="0"/>
              <a:t>="3px";</a:t>
            </a:r>
          </a:p>
        </p:txBody>
      </p:sp>
    </p:spTree>
    <p:extLst>
      <p:ext uri="{BB962C8B-B14F-4D97-AF65-F5344CB8AC3E}">
        <p14:creationId xmlns:p14="http://schemas.microsoft.com/office/powerpoint/2010/main" val="141013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000" dirty="0">
                <a:latin typeface="Calibri "/>
              </a:rPr>
              <a:t>More Properties - for Certain Tag Types</a:t>
            </a:r>
            <a:endParaRPr lang="en-SA" sz="5000" dirty="0">
              <a:latin typeface="Calibri "/>
              <a:cs typeface="Calibri" panose="020F0502020204030204" pitchFamily="34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9ED89A-6657-72D8-F02E-75CE8047F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560217"/>
              </p:ext>
            </p:extLst>
          </p:nvPr>
        </p:nvGraphicFramePr>
        <p:xfrm>
          <a:off x="607219" y="1921159"/>
          <a:ext cx="11215686" cy="45707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6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9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400" dirty="0"/>
                        <a:t>Property </a:t>
                      </a:r>
                      <a:endParaRPr lang="en-CA" sz="24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400"/>
                        <a:t>Description</a:t>
                      </a:r>
                      <a:endParaRPr lang="en-CA" sz="240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400" dirty="0"/>
                        <a:t>Tags </a:t>
                      </a:r>
                      <a:endParaRPr lang="en-CA" sz="24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400" dirty="0" err="1"/>
                        <a:t>href</a:t>
                      </a:r>
                      <a:endParaRPr lang="en-CA" sz="24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The </a:t>
                      </a:r>
                      <a:r>
                        <a:rPr lang="en-CA" sz="2000" dirty="0" err="1"/>
                        <a:t>href</a:t>
                      </a:r>
                      <a:r>
                        <a:rPr lang="en-CA" sz="2000" dirty="0"/>
                        <a:t> attribute used in a tags to specify a URL to link to.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/>
                        <a:t>a 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400" dirty="0"/>
                        <a:t>name</a:t>
                      </a:r>
                      <a:endParaRPr lang="en-CA" sz="24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The name property is  a bookmark to identify this tag. Unlike id which is available to all tags, name is limited to certain form related tags. 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/>
                        <a:t>a, input, </a:t>
                      </a:r>
                      <a:r>
                        <a:rPr lang="en-CA" sz="2000" dirty="0" err="1"/>
                        <a:t>textarea</a:t>
                      </a:r>
                      <a:r>
                        <a:rPr lang="en-CA" sz="2000" dirty="0"/>
                        <a:t>, form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4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400" dirty="0" err="1"/>
                        <a:t>src</a:t>
                      </a:r>
                      <a:endParaRPr lang="en-CA" sz="24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Links to an external URL that should be loaded into the page (as opposed to </a:t>
                      </a:r>
                      <a:r>
                        <a:rPr lang="en-CA" sz="2000" dirty="0" err="1"/>
                        <a:t>href</a:t>
                      </a:r>
                      <a:r>
                        <a:rPr lang="en-CA" sz="2000" dirty="0"/>
                        <a:t> which is a link to follow when clicked) 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 err="1"/>
                        <a:t>img</a:t>
                      </a:r>
                      <a:r>
                        <a:rPr lang="en-CA" sz="2000" dirty="0"/>
                        <a:t>, input, </a:t>
                      </a:r>
                      <a:r>
                        <a:rPr lang="en-CA" sz="2000" dirty="0" err="1"/>
                        <a:t>iframe</a:t>
                      </a:r>
                      <a:r>
                        <a:rPr lang="en-CA" sz="2000" dirty="0"/>
                        <a:t>, script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59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400" dirty="0"/>
                        <a:t>value</a:t>
                      </a:r>
                      <a:endParaRPr lang="en-CA" sz="24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The value is related to the value attribute of input tags. Often the value of an input field is user defined, and we use value to get that user input.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2000" dirty="0"/>
                        <a:t>Input, </a:t>
                      </a:r>
                      <a:r>
                        <a:rPr lang="en-CA" sz="2000" dirty="0" err="1"/>
                        <a:t>textarea</a:t>
                      </a:r>
                      <a:r>
                        <a:rPr lang="en-CA" sz="2000" dirty="0"/>
                        <a:t>, submit</a:t>
                      </a:r>
                      <a:endParaRPr lang="en-CA" sz="2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6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 "/>
              </a:rPr>
              <a:t>Access input type – text </a:t>
            </a:r>
            <a:endParaRPr lang="en-SA" sz="5400" dirty="0">
              <a:latin typeface="Calibri 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CE679-090A-514C-2DA2-41B937FE0F4F}"/>
              </a:ext>
            </a:extLst>
          </p:cNvPr>
          <p:cNvSpPr txBox="1"/>
          <p:nvPr/>
        </p:nvSpPr>
        <p:spPr>
          <a:xfrm>
            <a:off x="1219200" y="3906486"/>
            <a:ext cx="740933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test(){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 =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input_value.value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2E9DF-F46D-E41C-6D62-95DD323FDC81}"/>
              </a:ext>
            </a:extLst>
          </p:cNvPr>
          <p:cNvSpPr txBox="1"/>
          <p:nvPr/>
        </p:nvSpPr>
        <p:spPr>
          <a:xfrm>
            <a:off x="1219200" y="1951672"/>
            <a:ext cx="740933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 )"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CEFA1-F775-1D70-B7B4-C8BA7B4F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84" y="2468046"/>
            <a:ext cx="28670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68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3262E-028D-5FDC-76DD-6F1EFAC9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Validating Forms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Validating Forms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4396-16EE-824A-94D5-34FA4B74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Writing code to pre-validate forms on the client-side will reduce the number of incorrect submissions, thereby reducing server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</a:t>
            </a:r>
            <a:r>
              <a:rPr lang="en-GB" sz="2400" dirty="0"/>
              <a:t>server-side validation is also crucial due to the fact that client-side validation can be completely bypassed by turning off JavaScript.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several common validation activities including: email validation, number validation, and data 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regular expressions for email and date validation. </a:t>
            </a:r>
            <a:r>
              <a:rPr lang="en-US" sz="2400" dirty="0">
                <a:solidFill>
                  <a:srgbClr val="FF0000"/>
                </a:solidFill>
              </a:rPr>
              <a:t>(Not Covered)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76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How to Validate Form Fields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DFE63E-C06B-0EBF-2AA3-67909389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Invoking JavaScript function on form submission: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  <a:p>
            <a:pPr marL="342900" indent="-342900">
              <a:buFont typeface="Arial"/>
              <a:buChar char="•"/>
            </a:pPr>
            <a:r>
              <a:rPr lang="en-GB" b="0" i="0" dirty="0">
                <a:solidFill>
                  <a:srgbClr val="282828"/>
                </a:solidFill>
                <a:effectLst/>
              </a:rPr>
              <a:t> When a user clicks on submit button of a form, JavaScript </a:t>
            </a:r>
            <a:r>
              <a:rPr lang="en-GB" b="1" i="0" dirty="0" err="1">
                <a:solidFill>
                  <a:srgbClr val="282828"/>
                </a:solidFill>
                <a:effectLst/>
              </a:rPr>
              <a:t>onsubmit</a:t>
            </a:r>
            <a:r>
              <a:rPr lang="en-GB" b="0" i="0" dirty="0">
                <a:solidFill>
                  <a:srgbClr val="282828"/>
                </a:solidFill>
                <a:effectLst/>
              </a:rPr>
              <a:t> event will call the function </a:t>
            </a:r>
            <a:r>
              <a:rPr lang="en-GB" b="1" dirty="0" err="1">
                <a:effectLst/>
              </a:rPr>
              <a:t>ValidationEvent</a:t>
            </a:r>
            <a:r>
              <a:rPr lang="en-GB" b="1" dirty="0">
                <a:effectLst/>
              </a:rPr>
              <a:t>()</a:t>
            </a:r>
            <a:r>
              <a:rPr lang="en-GB" b="0" i="0" dirty="0">
                <a:solidFill>
                  <a:srgbClr val="282828"/>
                </a:solidFill>
                <a:effectLst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GB" dirty="0">
              <a:solidFill>
                <a:srgbClr val="282828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GB" b="0" i="0" dirty="0">
              <a:solidFill>
                <a:srgbClr val="282828"/>
              </a:solidFill>
              <a:effectLst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solidFill>
                <a:srgbClr val="282828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b="0" i="0" dirty="0">
                <a:solidFill>
                  <a:srgbClr val="282828"/>
                </a:solidFill>
                <a:effectLst/>
              </a:rPr>
              <a:t>That will first validate the form fields and will return a </a:t>
            </a:r>
            <a:r>
              <a:rPr lang="en-GB" b="0" i="0" dirty="0" err="1">
                <a:solidFill>
                  <a:srgbClr val="282828"/>
                </a:solidFill>
                <a:effectLst/>
              </a:rPr>
              <a:t>boolean</a:t>
            </a:r>
            <a:r>
              <a:rPr lang="en-GB" b="0" i="0" dirty="0">
                <a:solidFill>
                  <a:srgbClr val="282828"/>
                </a:solidFill>
                <a:effectLst/>
              </a:rPr>
              <a:t> value either true or false. Depending upon the returned value. The form will submit if it will be true.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B02C8-E597-F24A-A47A-22B7005F0E05}"/>
              </a:ext>
            </a:extLst>
          </p:cNvPr>
          <p:cNvSpPr txBox="1"/>
          <p:nvPr/>
        </p:nvSpPr>
        <p:spPr>
          <a:xfrm>
            <a:off x="1243614" y="2391441"/>
            <a:ext cx="97017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GB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ValidationEvent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DAAD5-5076-CFDC-0FE7-38406ED59575}"/>
              </a:ext>
            </a:extLst>
          </p:cNvPr>
          <p:cNvSpPr txBox="1"/>
          <p:nvPr/>
        </p:nvSpPr>
        <p:spPr>
          <a:xfrm>
            <a:off x="1304925" y="3592161"/>
            <a:ext cx="78605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ValidationEvent</a:t>
            </a:r>
            <a:r>
              <a:rPr lang="en-GB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lvl="1"/>
            <a:r>
              <a:rPr lang="en-GB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......</a:t>
            </a:r>
          </a:p>
          <a:p>
            <a:pPr lvl="1"/>
            <a:r>
              <a:rPr lang="en-GB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true; </a:t>
            </a:r>
          </a:p>
          <a:p>
            <a:pPr lvl="1"/>
            <a:r>
              <a:rPr lang="en-GB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3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Validating Forms - Example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996CA-651B-9C7C-8C86-38285F9F5859}"/>
              </a:ext>
            </a:extLst>
          </p:cNvPr>
          <p:cNvSpPr txBox="1"/>
          <p:nvPr/>
        </p:nvSpPr>
        <p:spPr>
          <a:xfrm>
            <a:off x="669036" y="2055813"/>
            <a:ext cx="8003477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&lt;script type="text/</a:t>
            </a:r>
            <a:r>
              <a:rPr lang="en-GB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validate(){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if ((document.example2.naming.value=="") ||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(document.example2.feed.value=="")) {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alert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("You must fill in all of the required fields!")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false;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true;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166F8-94F6-F346-E606-7E6B7F558487}"/>
              </a:ext>
            </a:extLst>
          </p:cNvPr>
          <p:cNvSpPr txBox="1"/>
          <p:nvPr/>
        </p:nvSpPr>
        <p:spPr>
          <a:xfrm>
            <a:off x="4419600" y="4189980"/>
            <a:ext cx="740933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example2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return validate()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naming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&gt;Feedback please: (*required)&lt;/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GB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&gt;Your home address (*NOT required)&lt;/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The Document Object Model (DOM)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JavaScript is almost always used to interact with the HTML document in which it is contained.</a:t>
            </a:r>
          </a:p>
          <a:p>
            <a:r>
              <a:rPr lang="en-US" sz="2800" dirty="0"/>
              <a:t>This is accomplished through a programming interface (API) called the </a:t>
            </a:r>
            <a:r>
              <a:rPr lang="en-US" sz="2800" b="1" dirty="0"/>
              <a:t>Document Object Model.</a:t>
            </a:r>
          </a:p>
          <a:p>
            <a:r>
              <a:rPr lang="en-GB" dirty="0"/>
              <a:t>When a web page is loaded, the browser creates a </a:t>
            </a:r>
            <a:r>
              <a:rPr lang="en-GB" b="1" dirty="0"/>
              <a:t>Document Object Model </a:t>
            </a:r>
            <a:r>
              <a:rPr lang="en-GB" dirty="0"/>
              <a:t>of the page.</a:t>
            </a:r>
          </a:p>
          <a:p>
            <a:r>
              <a:rPr lang="en-GB" dirty="0"/>
              <a:t>The HTML DOM model is constructed as a tree of Objects.</a:t>
            </a:r>
            <a:endParaRPr lang="en-US" sz="2800" b="1" dirty="0"/>
          </a:p>
          <a:p>
            <a:r>
              <a:rPr lang="en-GB" dirty="0"/>
              <a:t>This tree structure is formally called the </a:t>
            </a:r>
            <a:r>
              <a:rPr lang="en-GB" b="1" dirty="0"/>
              <a:t>DOM Tree </a:t>
            </a:r>
            <a:r>
              <a:rPr lang="en-GB" dirty="0"/>
              <a:t>with the root, or topmost object called the </a:t>
            </a:r>
            <a:r>
              <a:rPr lang="en-GB" b="1" dirty="0"/>
              <a:t>Document Root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74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Notifying The User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865-2C5A-9686-C8A9-37283A03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What is the problem? </a:t>
            </a:r>
            <a:r>
              <a:rPr lang="en-US" dirty="0"/>
              <a:t>Users do not want to read lengthy messages to determine what needs to be changed. They need to receive a visually clear and textually concise message.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Where is the problem? </a:t>
            </a:r>
            <a:r>
              <a:rPr lang="en-US" dirty="0"/>
              <a:t>Some type of error indication should be located near the field that generated the problem.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If appropriate, how do I fix it? </a:t>
            </a:r>
            <a:r>
              <a:rPr lang="en-US" dirty="0"/>
              <a:t>For instance, don’t just tell the user that a date is in the wrong format, tell him or her what format you are expecting, such as “The date should be in </a:t>
            </a:r>
            <a:r>
              <a:rPr lang="en-US" dirty="0" err="1"/>
              <a:t>yy</a:t>
            </a:r>
            <a:r>
              <a:rPr lang="en-US" dirty="0"/>
              <a:t>/mm/dd format.”</a:t>
            </a:r>
          </a:p>
        </p:txBody>
      </p:sp>
    </p:spTree>
    <p:extLst>
      <p:ext uri="{BB962C8B-B14F-4D97-AF65-F5344CB8AC3E}">
        <p14:creationId xmlns:p14="http://schemas.microsoft.com/office/powerpoint/2010/main" val="404614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Notifying The User - Example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4071512003.eps.png">
            <a:extLst>
              <a:ext uri="{FF2B5EF4-FFF2-40B4-BE49-F238E27FC236}">
                <a16:creationId xmlns:a16="http://schemas.microsoft.com/office/drawing/2014/main" id="{4DA48A87-A9AD-6038-0791-6236B3F48E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1" b="-3522"/>
          <a:stretch/>
        </p:blipFill>
        <p:spPr>
          <a:xfrm>
            <a:off x="914399" y="1843914"/>
            <a:ext cx="10397855" cy="45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2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How to Reduce Validation Errors</a:t>
            </a:r>
            <a:endParaRPr lang="en-US" sz="54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4F1D-6D2C-801E-3AB8-E2D96C00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Using pop-up JavaScript alert (or other popup) messages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Provide textual hints to the user on the form itself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Using tool tips or pop-overs to display context-sensitive help about the expected input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JavaScript-based mask</a:t>
            </a:r>
          </a:p>
        </p:txBody>
      </p:sp>
    </p:spTree>
    <p:extLst>
      <p:ext uri="{BB962C8B-B14F-4D97-AF65-F5344CB8AC3E}">
        <p14:creationId xmlns:p14="http://schemas.microsoft.com/office/powerpoint/2010/main" val="324660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4764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+mn-lt"/>
              </a:rPr>
              <a:t>How to Reduce Validation Errors - Example</a:t>
            </a:r>
            <a:endParaRPr lang="en-US" sz="4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7" descr="4071512004.eps.png">
            <a:extLst>
              <a:ext uri="{FF2B5EF4-FFF2-40B4-BE49-F238E27FC236}">
                <a16:creationId xmlns:a16="http://schemas.microsoft.com/office/drawing/2014/main" id="{6459A83E-4EA4-4E23-AD0C-60E05527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59" r="-11959"/>
          <a:stretch>
            <a:fillRect/>
          </a:stretch>
        </p:blipFill>
        <p:spPr>
          <a:xfrm>
            <a:off x="1817998" y="1883063"/>
            <a:ext cx="8961921" cy="4752686"/>
          </a:xfrm>
        </p:spPr>
      </p:pic>
    </p:spTree>
    <p:extLst>
      <p:ext uri="{BB962C8B-B14F-4D97-AF65-F5344CB8AC3E}">
        <p14:creationId xmlns:p14="http://schemas.microsoft.com/office/powerpoint/2010/main" val="127174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+mn-lt"/>
              </a:rPr>
              <a:t>How to Reduce Validation Errors - Example</a:t>
            </a:r>
            <a:endParaRPr lang="en-US" sz="46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4071512006.eps.png">
            <a:extLst>
              <a:ext uri="{FF2B5EF4-FFF2-40B4-BE49-F238E27FC236}">
                <a16:creationId xmlns:a16="http://schemas.microsoft.com/office/drawing/2014/main" id="{44F4589A-FDCB-41F6-3607-690A12277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02" b="-18902"/>
          <a:stretch>
            <a:fillRect/>
          </a:stretch>
        </p:blipFill>
        <p:spPr>
          <a:xfrm>
            <a:off x="1219200" y="1646238"/>
            <a:ext cx="8534400" cy="4525963"/>
          </a:xfrm>
        </p:spPr>
      </p:pic>
    </p:spTree>
    <p:extLst>
      <p:ext uri="{BB962C8B-B14F-4D97-AF65-F5344CB8AC3E}">
        <p14:creationId xmlns:p14="http://schemas.microsoft.com/office/powerpoint/2010/main" val="130273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591D3-7B8A-1942-9D95-C16BDAA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How to Reduce Validation Errors</a:t>
            </a:r>
            <a:endParaRPr lang="en-US" sz="54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4F1D-6D2C-801E-3AB8-E2D96C00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Many user input errors can be eliminated by choosing a better data entry type than the standard </a:t>
            </a:r>
          </a:p>
          <a:p>
            <a:pPr lvl="1"/>
            <a:r>
              <a:rPr lang="en-US" b="1" dirty="0"/>
              <a:t>&lt;input type="text"&gt;</a:t>
            </a:r>
          </a:p>
          <a:p>
            <a:r>
              <a:rPr lang="en-US" dirty="0"/>
              <a:t>If you need to get a date from the user, use the HTML5</a:t>
            </a:r>
          </a:p>
          <a:p>
            <a:pPr lvl="1"/>
            <a:r>
              <a:rPr lang="en-US" b="1" dirty="0"/>
              <a:t>&lt;input type="date”&gt;</a:t>
            </a:r>
          </a:p>
          <a:p>
            <a:r>
              <a:rPr lang="en-US" dirty="0"/>
              <a:t>If you need a number, use the HTML5 </a:t>
            </a:r>
          </a:p>
          <a:p>
            <a:pPr lvl="1"/>
            <a:r>
              <a:rPr lang="en-US" b="1" dirty="0"/>
              <a:t>&lt;input type="number"&gt;</a:t>
            </a:r>
          </a:p>
        </p:txBody>
      </p:sp>
    </p:spTree>
    <p:extLst>
      <p:ext uri="{BB962C8B-B14F-4D97-AF65-F5344CB8AC3E}">
        <p14:creationId xmlns:p14="http://schemas.microsoft.com/office/powerpoint/2010/main" val="207297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A21EB-3781-714D-BA56-D16A744A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SA" sz="54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A020-68D6-804D-8B65-08157477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https://www.w3schools.com/css</a:t>
            </a:r>
            <a:r>
              <a:rPr lang="en-US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https://developer.mozilla.org/en-US/docs/Web/CSS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The Document Object Model (DOM)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4071506017.eps.png">
            <a:extLst>
              <a:ext uri="{FF2B5EF4-FFF2-40B4-BE49-F238E27FC236}">
                <a16:creationId xmlns:a16="http://schemas.microsoft.com/office/drawing/2014/main" id="{43637BCE-ED61-4AB2-82D4-886CDA73E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51" y="1825625"/>
            <a:ext cx="9047181" cy="44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DOM Nodes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In the DOM, each element within the HTML document is called a </a:t>
            </a:r>
            <a:r>
              <a:rPr lang="en-US" sz="2800" b="1" dirty="0"/>
              <a:t>node.</a:t>
            </a:r>
            <a:r>
              <a:rPr lang="en-US" sz="2800" dirty="0"/>
              <a:t> If the DOM is a tree, then each node is an individual branch. </a:t>
            </a:r>
          </a:p>
          <a:p>
            <a:r>
              <a:rPr lang="en-US" sz="2800" dirty="0"/>
              <a:t>There are: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element nodes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text nodes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attribute nodes</a:t>
            </a:r>
          </a:p>
          <a:p>
            <a:r>
              <a:rPr lang="en-US" sz="2800" dirty="0"/>
              <a:t>All nodes in the DOM share a common set of properties and methods.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36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DOM Nodes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 descr="4071506018.eps.png">
            <a:extLst>
              <a:ext uri="{FF2B5EF4-FFF2-40B4-BE49-F238E27FC236}">
                <a16:creationId xmlns:a16="http://schemas.microsoft.com/office/drawing/2014/main" id="{BE19BA0A-5717-2FE5-7FB9-170778AC3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30" b="-26830"/>
          <a:stretch>
            <a:fillRect/>
          </a:stretch>
        </p:blipFill>
        <p:spPr>
          <a:xfrm>
            <a:off x="1295400" y="1263388"/>
            <a:ext cx="8798719" cy="54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DOM Nodes </a:t>
            </a:r>
            <a:r>
              <a:rPr lang="en-US" sz="5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(Not Required)</a:t>
            </a:r>
            <a:endParaRPr lang="en-SA" sz="5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972553-E451-C5B8-0F17-BD7A157E0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02195"/>
              </p:ext>
            </p:extLst>
          </p:nvPr>
        </p:nvGraphicFramePr>
        <p:xfrm>
          <a:off x="1819275" y="1931630"/>
          <a:ext cx="8991600" cy="468045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8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000" dirty="0"/>
                        <a:t>Property </a:t>
                      </a:r>
                      <a:endParaRPr lang="en-CA" sz="20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000" dirty="0"/>
                        <a:t>Description</a:t>
                      </a:r>
                      <a:endParaRPr lang="en-CA" sz="20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 dirty="0"/>
                        <a:t>attributes</a:t>
                      </a:r>
                      <a:endParaRPr lang="en-CA" sz="16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Collection of node attributes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childNodes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A </a:t>
                      </a:r>
                      <a:r>
                        <a:rPr lang="en-CA" sz="2400" dirty="0" err="1"/>
                        <a:t>NodeList</a:t>
                      </a:r>
                      <a:r>
                        <a:rPr lang="en-CA" sz="2000" dirty="0"/>
                        <a:t> of child nodes for this node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firstChild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First child node of this node.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lastChild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Last child of this node.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nextSibling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Next sibling node for this node.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nodeName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Name of the node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nodeType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Type of the node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nodeValue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Value of the node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parentNode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Parent node for this node.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/>
                        <a:t>previousSibling</a:t>
                      </a:r>
                      <a:endParaRPr lang="en-CA" sz="16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Previous sibling node for this node.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37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76F9C3-3CD6-CA29-14A1-5CFAC817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DOM document object </a:t>
            </a:r>
            <a:r>
              <a:rPr lang="en-US" sz="2800" dirty="0"/>
              <a:t>is the </a:t>
            </a:r>
            <a:r>
              <a:rPr lang="en-US" sz="2800" b="1" dirty="0"/>
              <a:t>root</a:t>
            </a:r>
            <a:r>
              <a:rPr lang="en-US" sz="2800" dirty="0"/>
              <a:t> JavaScript object representing the entire HTML document.</a:t>
            </a:r>
          </a:p>
          <a:p>
            <a:r>
              <a:rPr lang="en-US" sz="2800" dirty="0"/>
              <a:t>It contains some properties and methods that we will use extensively in our development and is globally accessible as </a:t>
            </a:r>
            <a:r>
              <a:rPr lang="en-US" sz="2800" b="1" dirty="0"/>
              <a:t>document</a:t>
            </a:r>
            <a:r>
              <a:rPr lang="en-US" sz="2800" dirty="0"/>
              <a:t>.</a:t>
            </a:r>
          </a:p>
          <a:p>
            <a:r>
              <a:rPr lang="en-US" sz="2800" i="1" dirty="0">
                <a:solidFill>
                  <a:srgbClr val="009FDA"/>
                </a:solidFill>
              </a:rPr>
              <a:t>// specify the doctype, for example html</a:t>
            </a:r>
          </a:p>
          <a:p>
            <a:r>
              <a:rPr lang="en-US" sz="2800" dirty="0"/>
              <a:t>var a = </a:t>
            </a:r>
            <a:r>
              <a:rPr lang="en-US" sz="2800" dirty="0">
                <a:solidFill>
                  <a:schemeClr val="accent2"/>
                </a:solidFill>
              </a:rPr>
              <a:t>document.doctype.name;</a:t>
            </a:r>
          </a:p>
          <a:p>
            <a:r>
              <a:rPr lang="en-US" sz="2800" i="1" dirty="0">
                <a:solidFill>
                  <a:schemeClr val="accent1"/>
                </a:solidFill>
              </a:rPr>
              <a:t>// specify the page encoding, for example ISO-8859-1</a:t>
            </a:r>
          </a:p>
          <a:p>
            <a:r>
              <a:rPr lang="en-US" sz="2800" dirty="0"/>
              <a:t>var b = </a:t>
            </a:r>
            <a:r>
              <a:rPr lang="en-US" sz="2800" dirty="0" err="1">
                <a:solidFill>
                  <a:srgbClr val="CE2933"/>
                </a:solidFill>
              </a:rPr>
              <a:t>document.inputEncoding</a:t>
            </a:r>
            <a:r>
              <a:rPr lang="en-US" sz="2800" dirty="0">
                <a:solidFill>
                  <a:srgbClr val="CE2933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668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- Methods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45E47D1-F442-102A-D754-CF116D2D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86200"/>
              </p:ext>
            </p:extLst>
          </p:nvPr>
        </p:nvGraphicFramePr>
        <p:xfrm>
          <a:off x="669036" y="2055813"/>
          <a:ext cx="10853928" cy="42142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48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6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400" dirty="0"/>
                        <a:t>Method </a:t>
                      </a:r>
                      <a:endParaRPr lang="en-CA" sz="24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400"/>
                        </a:spcAft>
                      </a:pPr>
                      <a:r>
                        <a:rPr lang="en-CA" sz="2400" dirty="0"/>
                        <a:t>Description</a:t>
                      </a:r>
                      <a:endParaRPr lang="en-CA" sz="24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 dirty="0" err="1"/>
                        <a:t>createAttribute</a:t>
                      </a:r>
                      <a:r>
                        <a:rPr lang="en-CA" sz="1600" dirty="0"/>
                        <a:t>()</a:t>
                      </a:r>
                      <a:endParaRPr lang="en-CA" sz="16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Creates an attribute node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 dirty="0" err="1"/>
                        <a:t>createElement</a:t>
                      </a:r>
                      <a:r>
                        <a:rPr lang="en-CA" sz="1600" dirty="0"/>
                        <a:t>()</a:t>
                      </a:r>
                      <a:endParaRPr lang="en-CA" sz="16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Creates an element node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 dirty="0" err="1"/>
                        <a:t>createTextNode</a:t>
                      </a:r>
                      <a:r>
                        <a:rPr lang="en-CA" sz="1600" dirty="0"/>
                        <a:t>()</a:t>
                      </a:r>
                      <a:endParaRPr lang="en-CA" sz="16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Create a text node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 dirty="0" err="1"/>
                        <a:t>getElementById</a:t>
                      </a:r>
                      <a:r>
                        <a:rPr lang="en-CA" sz="1600" dirty="0"/>
                        <a:t>(id)</a:t>
                      </a:r>
                      <a:endParaRPr lang="en-CA" sz="16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Returns the element node whose </a:t>
                      </a:r>
                      <a:r>
                        <a:rPr lang="en-CA" sz="2400" dirty="0"/>
                        <a:t>id</a:t>
                      </a:r>
                      <a:r>
                        <a:rPr lang="en-CA" sz="2000" dirty="0"/>
                        <a:t> attribute matches the passed </a:t>
                      </a:r>
                      <a:r>
                        <a:rPr lang="en-CA" sz="2400" dirty="0"/>
                        <a:t>id</a:t>
                      </a:r>
                      <a:r>
                        <a:rPr lang="en-CA" sz="2000" dirty="0"/>
                        <a:t> parameter.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7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600" dirty="0" err="1"/>
                        <a:t>getElementsByTagName</a:t>
                      </a:r>
                      <a:r>
                        <a:rPr lang="en-CA" sz="1600" dirty="0"/>
                        <a:t>(name)</a:t>
                      </a:r>
                      <a:endParaRPr lang="en-CA" sz="16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2000" dirty="0"/>
                        <a:t>Returns a </a:t>
                      </a:r>
                      <a:r>
                        <a:rPr lang="en-CA" sz="2000" dirty="0" err="1"/>
                        <a:t>nodeList</a:t>
                      </a:r>
                      <a:r>
                        <a:rPr lang="en-CA" sz="2000" dirty="0"/>
                        <a:t> of elements whose tag name matches the passed </a:t>
                      </a:r>
                      <a:r>
                        <a:rPr lang="en-CA" sz="2400" dirty="0"/>
                        <a:t>name</a:t>
                      </a:r>
                      <a:r>
                        <a:rPr lang="en-CA" sz="2000" dirty="0"/>
                        <a:t> parameter.</a:t>
                      </a:r>
                      <a:endParaRPr lang="en-CA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98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B13C-F7FC-B54B-856F-E06D8D7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- Accessing Nodes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4071506019.eps.png">
            <a:extLst>
              <a:ext uri="{FF2B5EF4-FFF2-40B4-BE49-F238E27FC236}">
                <a16:creationId xmlns:a16="http://schemas.microsoft.com/office/drawing/2014/main" id="{4E51C2A0-42B2-7620-0308-C7EA458C8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11" b="-18211"/>
          <a:stretch>
            <a:fillRect/>
          </a:stretch>
        </p:blipFill>
        <p:spPr>
          <a:xfrm>
            <a:off x="1783362" y="1281303"/>
            <a:ext cx="8222811" cy="58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</vt:lpstr>
      <vt:lpstr>Calibri Light</vt:lpstr>
      <vt:lpstr>Consolas</vt:lpstr>
      <vt:lpstr>Office Theme</vt:lpstr>
      <vt:lpstr>Chapter Four (Part 2): The Document Object Model (DOM)</vt:lpstr>
      <vt:lpstr>The Document Object Model (DOM)</vt:lpstr>
      <vt:lpstr>The Document Object Model (DOM)</vt:lpstr>
      <vt:lpstr>DOM Nodes</vt:lpstr>
      <vt:lpstr>DOM Nodes</vt:lpstr>
      <vt:lpstr>DOM Nodes (Not Required)</vt:lpstr>
      <vt:lpstr>Document Object</vt:lpstr>
      <vt:lpstr>Document Object - Methods</vt:lpstr>
      <vt:lpstr>Document Object - Accessing Nodes</vt:lpstr>
      <vt:lpstr>Document Object - Accessing Nodes</vt:lpstr>
      <vt:lpstr>Element Node Object Properties</vt:lpstr>
      <vt:lpstr>Modifying a DOM Element </vt:lpstr>
      <vt:lpstr>Changing an Element’s Style</vt:lpstr>
      <vt:lpstr>More Properties - for Certain Tag Types</vt:lpstr>
      <vt:lpstr>Access input type – text </vt:lpstr>
      <vt:lpstr>Validating Forms</vt:lpstr>
      <vt:lpstr>Validating Forms</vt:lpstr>
      <vt:lpstr>How to Validate Form Fields</vt:lpstr>
      <vt:lpstr>Validating Forms - Example</vt:lpstr>
      <vt:lpstr>Notifying The User</vt:lpstr>
      <vt:lpstr>Notifying The User - Example</vt:lpstr>
      <vt:lpstr>How to Reduce Validation Errors</vt:lpstr>
      <vt:lpstr>How to Reduce Validation Errors - Example</vt:lpstr>
      <vt:lpstr>How to Reduce Validation Errors - Example</vt:lpstr>
      <vt:lpstr>How to Reduce Validation Errors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Three: Cascading Style Sheets (CSS)</dc:title>
  <dc:creator>Nabil Almashfi</dc:creator>
  <cp:lastModifiedBy>Nabil Almashfi</cp:lastModifiedBy>
  <cp:revision>38</cp:revision>
  <dcterms:created xsi:type="dcterms:W3CDTF">2021-02-09T14:32:10Z</dcterms:created>
  <dcterms:modified xsi:type="dcterms:W3CDTF">2023-10-16T12:07:55Z</dcterms:modified>
</cp:coreProperties>
</file>