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71" r:id="rId3"/>
    <p:sldId id="379" r:id="rId4"/>
    <p:sldId id="380" r:id="rId5"/>
    <p:sldId id="394" r:id="rId6"/>
    <p:sldId id="396" r:id="rId7"/>
    <p:sldId id="395" r:id="rId8"/>
    <p:sldId id="386" r:id="rId9"/>
    <p:sldId id="397" r:id="rId10"/>
    <p:sldId id="400" r:id="rId11"/>
    <p:sldId id="401" r:id="rId12"/>
    <p:sldId id="402" r:id="rId13"/>
    <p:sldId id="398" r:id="rId14"/>
    <p:sldId id="399" r:id="rId15"/>
    <p:sldId id="404" r:id="rId16"/>
    <p:sldId id="405" r:id="rId17"/>
    <p:sldId id="406" r:id="rId18"/>
    <p:sldId id="407" r:id="rId19"/>
    <p:sldId id="409" r:id="rId20"/>
    <p:sldId id="408" r:id="rId21"/>
    <p:sldId id="373" r:id="rId22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1" autoAdjust="0"/>
    <p:restoredTop sz="95100"/>
  </p:normalViewPr>
  <p:slideViewPr>
    <p:cSldViewPr snapToGrid="0" snapToObjects="1">
      <p:cViewPr varScale="1">
        <p:scale>
          <a:sx n="67" d="100"/>
          <a:sy n="67" d="100"/>
        </p:scale>
        <p:origin x="64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D9A2-3E74-9843-8DEA-3F0E985EF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09FA2-4837-5647-99FF-4F8788A68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A792-790A-884E-8B13-E63EF572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50B1C-A41E-9B43-9210-218F4FCF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EB6F6-E95D-3C44-8E05-19A92150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8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87B1D-28B4-FA4C-ABFF-757F0B28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F76DA-A743-0048-9C68-B6A137ADA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1BF9A-7F21-2E44-9AA7-72849824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DFE99-153D-9A4F-9812-3086DCBA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599DE-9735-7847-9FD7-CCC14407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4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60634-B00E-CF4A-B0E5-85BC1E303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E5FE0-3779-2D4B-B5A1-80DD4C5FD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6AD9B-3856-D543-B01A-607F2287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19856-F25D-2D4F-B754-23D06DF3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BFAB1-E361-5B43-B9AA-95DD2D23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3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738A-D95F-FD4E-A8B6-8A4BA2F0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2CC90-3A09-D745-973D-7EF1CE2D3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67E0-A898-0641-81BB-F1AA7FB1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449B0-3D3F-6048-A1DF-50E8725A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E9D9-B1E5-FF45-8ACB-D83A0A27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5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F7C8-EB9F-F646-9781-D98868F2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EAD44-030B-B643-A607-6F7F26083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FC2E-55D6-C941-B53D-467A5646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46D2-E215-2E45-AC3F-67532106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22B03-3114-E84F-B1B2-34F2544A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3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2180-01A4-FF44-A8DB-CA21760F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4D21-C50C-3541-90A1-F45B383AE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F17A3-E74D-C544-AFAA-C991C7323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13C38-6D1E-574A-9531-AB994B54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AA3F9-2CC0-4549-8164-5F90C515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F1E81-761F-254D-9EBC-78B5B09B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1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179C-CB1D-6C4D-BD09-378D2CAC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DF76C-6EEE-D54E-AB85-F7E9C8A51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4DD4E-EDAD-7E4F-AFF2-D0AAD8F24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DCE44-EB99-174C-B884-1F718D243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63EC6-7DAA-DB49-81FB-9DD439DD4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6CB9E-777C-E649-A08A-C9577B1A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FDACA-3FD5-4040-ADCD-95BD7379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F4522-AB53-6D4D-9B00-09266F58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0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5145-1D00-3D4F-872F-7CCF6773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1B39B-6990-3B4F-8997-BB7C33B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33282-E0CF-3645-8CC9-D022495F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40158-6883-824B-80B2-5BFE0F6B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4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7F27E-9E19-E448-82A3-3CF72804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69F58-A262-0E4C-A9DD-1DFB1883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4496-FAD8-3E4C-B1F0-0D45EB0D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C444-1C59-DF44-8AC6-4D79EA5D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AFDAE-9DD9-5741-BC07-A1E5F7F64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082F8-5540-E945-9AC6-1D186B888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D42BC-11FD-2844-A88F-A7571619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B0378-AD98-2D47-A9B2-A4DE5CB1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F0D7F-2FA1-0748-9571-76D31436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5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9EAB-3EA1-DE44-AC4C-AB8A96DC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5FB91-6282-924D-B4F0-5BCA04B3C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42081-E1EA-E147-8BA5-3A8F10063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5D20-1299-D849-AAD2-FDC0834A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D5A4D-4173-BC43-A485-6D52E855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1866-E798-7543-B240-61F615B1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0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DF28E-7F91-814E-A411-694AF531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437D5-5B52-304B-B339-327E442E5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DF9AC-EB17-E64A-9980-A0900C47A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8ED74-0E75-9E43-BBDE-1B8A74C25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E2FFD-EB6C-7548-93DB-B6BE9102D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7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2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4889C-F165-3E48-9F0E-2AA17A927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9452"/>
            <a:ext cx="9144000" cy="2526738"/>
          </a:xfrm>
        </p:spPr>
        <p:txBody>
          <a:bodyPr>
            <a:normAutofit/>
          </a:bodyPr>
          <a:lstStyle/>
          <a:p>
            <a:r>
              <a:rPr lang="en-SA" sz="6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</a:t>
            </a:r>
            <a:r>
              <a:rPr lang="en-GB" sz="6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(Part 1)</a:t>
            </a:r>
            <a:r>
              <a:rPr lang="en-SA" sz="6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SA" sz="6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61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SA" sz="61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C90F2-8886-AC41-A1D3-AA38522F5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5230"/>
            <a:ext cx="9144000" cy="1626541"/>
          </a:xfrm>
        </p:spPr>
        <p:txBody>
          <a:bodyPr>
            <a:normAutofit/>
          </a:bodyPr>
          <a:lstStyle/>
          <a:p>
            <a:r>
              <a:rPr lang="en-SA" dirty="0">
                <a:solidFill>
                  <a:srgbClr val="FFFFFF"/>
                </a:solidFill>
              </a:rPr>
              <a:t>Dr. Nabil Almashfi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4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B7E9-520F-9F4B-BBB6-74CC2DA8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JavaScript Identifiers</a:t>
            </a:r>
            <a:endParaRPr lang="en-S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2150-32C8-FC42-9C0D-6286A8C8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dirty="0"/>
              <a:t>All JavaScript variables must be identified with unique names.</a:t>
            </a:r>
          </a:p>
          <a:p>
            <a:pPr lvl="1"/>
            <a:r>
              <a:rPr lang="en-GB" dirty="0"/>
              <a:t>Names can contain letters, digits, underscores, and dollar signs.</a:t>
            </a:r>
          </a:p>
          <a:p>
            <a:pPr lvl="1"/>
            <a:r>
              <a:rPr lang="en-GB" dirty="0"/>
              <a:t>Names must begin with a letter. </a:t>
            </a:r>
          </a:p>
          <a:p>
            <a:pPr lvl="1"/>
            <a:r>
              <a:rPr lang="en-GB" dirty="0"/>
              <a:t>Names can also begin with $ and _ </a:t>
            </a:r>
          </a:p>
          <a:p>
            <a:pPr lvl="1"/>
            <a:r>
              <a:rPr lang="en-GB" dirty="0"/>
              <a:t>Names are case sensitive (y and Y are different variables).</a:t>
            </a:r>
          </a:p>
          <a:p>
            <a:pPr lvl="1"/>
            <a:r>
              <a:rPr lang="en-GB" dirty="0"/>
              <a:t> Reserved words (like JavaScript keywords) cannot be used as names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8159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B7E9-520F-9F4B-BBB6-74CC2DA8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Calibri" panose="020F0502020204030204" pitchFamily="34" charset="0"/>
                <a:cs typeface="Calibri" panose="020F0502020204030204" pitchFamily="34" charset="0"/>
              </a:rPr>
              <a:t>Arithmetic </a:t>
            </a:r>
            <a:r>
              <a:rPr lang="en-SA" sz="5400" dirty="0">
                <a:latin typeface="Calibri" panose="020F0502020204030204" pitchFamily="34" charset="0"/>
                <a:cs typeface="Calibri" panose="020F0502020204030204" pitchFamily="34" charset="0"/>
              </a:rPr>
              <a:t>Operators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172927D-9707-799C-F969-BEB8317E1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036" y="2055813"/>
            <a:ext cx="7239053" cy="3495701"/>
          </a:xfrm>
        </p:spPr>
      </p:pic>
    </p:spTree>
    <p:extLst>
      <p:ext uri="{BB962C8B-B14F-4D97-AF65-F5344CB8AC3E}">
        <p14:creationId xmlns:p14="http://schemas.microsoft.com/office/powerpoint/2010/main" val="183915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B7E9-520F-9F4B-BBB6-74CC2DA8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Calibri" panose="020F0502020204030204" pitchFamily="34" charset="0"/>
                <a:cs typeface="Calibri" panose="020F0502020204030204" pitchFamily="34" charset="0"/>
              </a:rPr>
              <a:t>Comparison Operators</a:t>
            </a:r>
            <a:endParaRPr lang="en-S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2200642-2D0A-E95F-5679-962465686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33" y="2055813"/>
            <a:ext cx="7182169" cy="38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8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B7E9-520F-9F4B-BBB6-74CC2DA8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JavaScript Conditional Statements</a:t>
            </a:r>
            <a:endParaRPr lang="en-S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2150-32C8-FC42-9C0D-6286A8C8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400" dirty="0"/>
              <a:t>In JavaScript we have the following conditional statements: </a:t>
            </a:r>
            <a:r>
              <a:rPr lang="en-GB" sz="2400" b="1" dirty="0"/>
              <a:t>if</a:t>
            </a:r>
            <a:r>
              <a:rPr lang="en-GB" sz="2400" dirty="0"/>
              <a:t>,  </a:t>
            </a:r>
            <a:r>
              <a:rPr lang="en-GB" sz="2400" b="1" dirty="0"/>
              <a:t>else</a:t>
            </a:r>
            <a:r>
              <a:rPr lang="en-GB" sz="2400" dirty="0"/>
              <a:t>, </a:t>
            </a:r>
            <a:r>
              <a:rPr lang="en-GB" sz="2400" b="1" dirty="0"/>
              <a:t>else if</a:t>
            </a:r>
            <a:r>
              <a:rPr lang="en-GB" sz="2400" dirty="0"/>
              <a:t>, and </a:t>
            </a:r>
            <a:r>
              <a:rPr lang="en-GB" sz="2400" b="1" dirty="0"/>
              <a:t>switch</a:t>
            </a:r>
            <a:r>
              <a:rPr lang="en-GB" sz="2400" dirty="0"/>
              <a:t>. </a:t>
            </a:r>
          </a:p>
          <a:p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806E6-DE51-C3E4-C82E-576B8F1D8610}"/>
              </a:ext>
            </a:extLst>
          </p:cNvPr>
          <p:cNvSpPr txBox="1"/>
          <p:nvPr/>
        </p:nvSpPr>
        <p:spPr>
          <a:xfrm>
            <a:off x="2097881" y="3171735"/>
            <a:ext cx="390048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(hour &lt; 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greeting =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"Good day"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4EC5A-2AA7-287F-0F30-77E54C869585}"/>
              </a:ext>
            </a:extLst>
          </p:cNvPr>
          <p:cNvSpPr txBox="1"/>
          <p:nvPr/>
        </p:nvSpPr>
        <p:spPr>
          <a:xfrm>
            <a:off x="2097880" y="4169455"/>
            <a:ext cx="3900489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(hour &lt; 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greeting =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"Good day"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greeting =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"Good evening"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82BA9-4252-4F1E-0022-7D6FE07B5377}"/>
              </a:ext>
            </a:extLst>
          </p:cNvPr>
          <p:cNvSpPr txBox="1"/>
          <p:nvPr/>
        </p:nvSpPr>
        <p:spPr>
          <a:xfrm>
            <a:off x="6096000" y="3289733"/>
            <a:ext cx="3900489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(time &lt; 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greeting =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"Good morning"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(time &lt; 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greeting =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"Good day"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greeting =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"Good evening"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7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B7E9-520F-9F4B-BBB6-74CC2DA8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JavaScript Loops</a:t>
            </a:r>
            <a:endParaRPr lang="en-S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2150-32C8-FC42-9C0D-6286A8C8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400" dirty="0"/>
              <a:t>JavaScript supports different kinds of loops: </a:t>
            </a:r>
            <a:r>
              <a:rPr lang="en-GB" sz="2400" b="1" dirty="0"/>
              <a:t>for</a:t>
            </a:r>
            <a:r>
              <a:rPr lang="en-GB" sz="2400" dirty="0"/>
              <a:t>,  </a:t>
            </a:r>
            <a:r>
              <a:rPr lang="en-GB" sz="2400" b="1" dirty="0"/>
              <a:t>for/in</a:t>
            </a:r>
            <a:r>
              <a:rPr lang="en-GB" sz="2400" dirty="0"/>
              <a:t>, </a:t>
            </a:r>
            <a:r>
              <a:rPr lang="en-GB" sz="2400" b="1" dirty="0"/>
              <a:t>for/of</a:t>
            </a:r>
            <a:r>
              <a:rPr lang="en-GB" sz="2400" dirty="0"/>
              <a:t>, </a:t>
            </a:r>
            <a:r>
              <a:rPr lang="en-GB" sz="2400" b="1" dirty="0"/>
              <a:t>while</a:t>
            </a:r>
            <a:r>
              <a:rPr lang="en-GB" sz="2400" dirty="0"/>
              <a:t>, and </a:t>
            </a:r>
            <a:r>
              <a:rPr lang="en-GB" sz="2400" b="1" dirty="0"/>
              <a:t>do/while</a:t>
            </a:r>
            <a:r>
              <a:rPr lang="en-GB" sz="2400" dirty="0"/>
              <a:t>. </a:t>
            </a:r>
          </a:p>
          <a:p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9653D-0D3E-7CE1-F8B7-FD7B47CA0ECF}"/>
              </a:ext>
            </a:extLst>
          </p:cNvPr>
          <p:cNvSpPr txBox="1"/>
          <p:nvPr/>
        </p:nvSpPr>
        <p:spPr>
          <a:xfrm>
            <a:off x="3136106" y="3496902"/>
            <a:ext cx="568166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text +=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number is 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GB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8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B7E9-520F-9F4B-BBB6-74CC2DA8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JavaScript Functions</a:t>
            </a:r>
            <a:endParaRPr lang="en-S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2150-32C8-FC42-9C0D-6286A8C8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dirty="0"/>
              <a:t>They are defined by using the reserved word function and then the function name and (optional) parameters.</a:t>
            </a:r>
          </a:p>
          <a:p>
            <a:r>
              <a:rPr lang="en-GB" sz="2200" dirty="0"/>
              <a:t>Since JavaScript is dynamically typed, functions do not require a return type, nor do the parameters require type.</a:t>
            </a: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4B743-2193-7D06-462B-55450401E2A7}"/>
              </a:ext>
            </a:extLst>
          </p:cNvPr>
          <p:cNvSpPr txBox="1"/>
          <p:nvPr/>
        </p:nvSpPr>
        <p:spPr>
          <a:xfrm>
            <a:off x="990075" y="3583407"/>
            <a:ext cx="4748574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Compute the product of p1 and p2</a:t>
            </a:r>
            <a:br>
              <a:rPr lang="en-GB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(p1, p2) {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p1 * p2;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F64F00-9154-FB48-A04F-11F18FF71713}"/>
              </a:ext>
            </a:extLst>
          </p:cNvPr>
          <p:cNvSpPr txBox="1"/>
          <p:nvPr/>
        </p:nvSpPr>
        <p:spPr>
          <a:xfrm>
            <a:off x="6453353" y="3583407"/>
            <a:ext cx="4486867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//called as </a:t>
            </a:r>
          </a:p>
          <a:p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43218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B7E9-520F-9F4B-BBB6-74CC2DA8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JavaScript Objects (1)</a:t>
            </a:r>
            <a:endParaRPr lang="en-S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2150-32C8-FC42-9C0D-6286A8C8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400" dirty="0"/>
              <a:t>Objects in JavaScript are variables too, but objects can contain many values.</a:t>
            </a:r>
          </a:p>
          <a:p>
            <a:r>
              <a:rPr lang="en-US" sz="2400" dirty="0"/>
              <a:t>There are objects that are included in the JavaScript language; you can also define your own kind of objects.</a:t>
            </a:r>
          </a:p>
          <a:p>
            <a:r>
              <a:rPr lang="en-GB" sz="2400" dirty="0"/>
              <a:t>You define (and create) a JavaScript object with an object literal.</a:t>
            </a:r>
            <a:endParaRPr lang="en-US" sz="2400" dirty="0"/>
          </a:p>
          <a:p>
            <a:r>
              <a:rPr lang="en-GB" sz="2400" dirty="0"/>
              <a:t>The values are written as </a:t>
            </a:r>
            <a:r>
              <a:rPr lang="en-GB" sz="2400" dirty="0" err="1"/>
              <a:t>name:value</a:t>
            </a:r>
            <a:r>
              <a:rPr lang="en-GB" sz="2400" dirty="0"/>
              <a:t> pairs (name and value separated by a colon).</a:t>
            </a:r>
          </a:p>
          <a:p>
            <a:r>
              <a:rPr lang="en-GB" sz="2400" dirty="0"/>
              <a:t>You can access object properties in two ways:</a:t>
            </a:r>
          </a:p>
          <a:p>
            <a:pPr lvl="1"/>
            <a:r>
              <a:rPr lang="en-GB" sz="1900" b="0" dirty="0" err="1">
                <a:solidFill>
                  <a:srgbClr val="000000"/>
                </a:solidFill>
                <a:effectLst/>
              </a:rPr>
              <a:t>objectName.propertyName</a:t>
            </a:r>
            <a:endParaRPr lang="en-GB" sz="1900" b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GB" sz="1900" b="0" dirty="0" err="1">
                <a:solidFill>
                  <a:srgbClr val="000000"/>
                </a:solidFill>
                <a:effectLst/>
              </a:rPr>
              <a:t>objectName</a:t>
            </a:r>
            <a:r>
              <a:rPr lang="en-GB" sz="1900" b="0" dirty="0">
                <a:solidFill>
                  <a:srgbClr val="000000"/>
                </a:solidFill>
                <a:effectLst/>
              </a:rPr>
              <a:t>[</a:t>
            </a:r>
            <a:r>
              <a:rPr lang="en-GB" sz="1900" b="0" dirty="0">
                <a:solidFill>
                  <a:srgbClr val="A52A2A"/>
                </a:solidFill>
                <a:effectLst/>
              </a:rPr>
              <a:t>"</a:t>
            </a:r>
            <a:r>
              <a:rPr lang="en-GB" sz="1900" b="0" dirty="0" err="1">
                <a:solidFill>
                  <a:srgbClr val="A52A2A"/>
                </a:solidFill>
                <a:effectLst/>
              </a:rPr>
              <a:t>propertyName</a:t>
            </a:r>
            <a:r>
              <a:rPr lang="en-GB" sz="1900" b="0" dirty="0">
                <a:solidFill>
                  <a:srgbClr val="A52A2A"/>
                </a:solidFill>
                <a:effectLst/>
              </a:rPr>
              <a:t>"</a:t>
            </a:r>
            <a:r>
              <a:rPr lang="en-GB" sz="1900" b="0" dirty="0">
                <a:solidFill>
                  <a:srgbClr val="000000"/>
                </a:solidFill>
                <a:effectLst/>
              </a:rPr>
              <a:t>]</a:t>
            </a:r>
            <a:endParaRPr lang="en-GB" sz="19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B7F4C-62B9-46B0-ED81-EA10FEBFB8E4}"/>
              </a:ext>
            </a:extLst>
          </p:cNvPr>
          <p:cNvSpPr txBox="1"/>
          <p:nvPr/>
        </p:nvSpPr>
        <p:spPr>
          <a:xfrm>
            <a:off x="4809324" y="5047520"/>
            <a:ext cx="7037727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= {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GB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"Fiat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model: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"500"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"white"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algn="l"/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let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car.type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let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car[</a:t>
            </a:r>
            <a:r>
              <a:rPr lang="en-GB" sz="1800" b="0" i="1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i="1" dirty="0">
                <a:solidFill>
                  <a:srgbClr val="A52A2A"/>
                </a:solidFill>
                <a:latin typeface="Consolas" panose="020B0609020204030204" pitchFamily="49" charset="0"/>
              </a:rPr>
              <a:t>type</a:t>
            </a:r>
            <a:r>
              <a:rPr lang="en-GB" sz="1800" b="0" i="1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882732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B7E9-520F-9F4B-BBB6-74CC2DA8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JavaScript Objects (2)</a:t>
            </a:r>
            <a:endParaRPr lang="en-S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2150-32C8-FC42-9C0D-6286A8C8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Objects can also have methods. </a:t>
            </a:r>
          </a:p>
          <a:p>
            <a:r>
              <a:rPr lang="en-GB" sz="2400" dirty="0"/>
              <a:t>Methods are stored in properties as function definitions.</a:t>
            </a:r>
          </a:p>
          <a:p>
            <a:r>
              <a:rPr lang="en-GB" sz="2400" dirty="0"/>
              <a:t>You can access object methods as:</a:t>
            </a:r>
          </a:p>
          <a:p>
            <a:pPr lvl="1"/>
            <a:r>
              <a:rPr lang="en-US" sz="2000" dirty="0" err="1"/>
              <a:t>objectName.methodName</a:t>
            </a:r>
            <a:r>
              <a:rPr lang="en-US" sz="2000" dirty="0"/>
              <a:t>()</a:t>
            </a:r>
          </a:p>
          <a:p>
            <a:r>
              <a:rPr lang="en-US" sz="2400" dirty="0"/>
              <a:t>A number of useful objects are</a:t>
            </a:r>
            <a:br>
              <a:rPr lang="en-US" sz="2400" dirty="0"/>
            </a:br>
            <a:r>
              <a:rPr lang="en-US" sz="2400" dirty="0"/>
              <a:t>included with JavaScript including: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Array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Boolean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Date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Math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String</a:t>
            </a:r>
          </a:p>
          <a:p>
            <a:pPr marL="800100" lvl="1" indent="-342900">
              <a:buFont typeface="Arial"/>
              <a:buChar char="•"/>
            </a:pPr>
            <a:r>
              <a:rPr lang="en-US" sz="2200" dirty="0"/>
              <a:t>Dom objects </a:t>
            </a:r>
            <a:r>
              <a:rPr lang="en-US" sz="2200" dirty="0">
                <a:solidFill>
                  <a:srgbClr val="FF0000"/>
                </a:solidFill>
              </a:rPr>
              <a:t>(More on this later)</a:t>
            </a:r>
          </a:p>
          <a:p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6E35D-F729-CBF6-F607-F9144210A667}"/>
              </a:ext>
            </a:extLst>
          </p:cNvPr>
          <p:cNvSpPr txBox="1"/>
          <p:nvPr/>
        </p:nvSpPr>
        <p:spPr>
          <a:xfrm>
            <a:off x="6734240" y="3048359"/>
            <a:ext cx="4907017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 = {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       : 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5566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 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GB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.lastName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702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B7E9-520F-9F4B-BBB6-74CC2DA8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JavaScript Events (1)</a:t>
            </a:r>
            <a:endParaRPr lang="en-S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2150-32C8-FC42-9C0D-6286A8C8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dirty="0"/>
              <a:t>HTML events are "things" that happen to HTML elements.</a:t>
            </a:r>
          </a:p>
          <a:p>
            <a:pPr lvl="1"/>
            <a:r>
              <a:rPr lang="en-GB" sz="1800" dirty="0"/>
              <a:t>An HTML event can be something the browser does, or something a user does.</a:t>
            </a:r>
          </a:p>
          <a:p>
            <a:r>
              <a:rPr lang="en-GB" sz="2200" dirty="0"/>
              <a:t>JavaScript lets you execute code when events are detected.</a:t>
            </a:r>
          </a:p>
          <a:p>
            <a:r>
              <a:rPr lang="en-GB" sz="2200" dirty="0"/>
              <a:t>We say then that an event is triggered and then it can be caught by JavaScript functions, which then do something in response.</a:t>
            </a:r>
          </a:p>
          <a:p>
            <a:r>
              <a:rPr lang="en-GB" sz="2200" dirty="0"/>
              <a:t>HTML allows event handler attributes, with JavaScript code, to be added to HTML elements.</a:t>
            </a:r>
          </a:p>
          <a:p>
            <a:r>
              <a:rPr lang="en-US" sz="2200" dirty="0"/>
              <a:t>Two approaches to define JavaScript events:</a:t>
            </a:r>
          </a:p>
          <a:p>
            <a:pPr lvl="1"/>
            <a:r>
              <a:rPr lang="en-US" sz="1800" dirty="0"/>
              <a:t>Inline Event Handler Approach</a:t>
            </a:r>
          </a:p>
          <a:p>
            <a:pPr lvl="1"/>
            <a:r>
              <a:rPr lang="en-US" sz="1800" dirty="0"/>
              <a:t>Listener Approach (</a:t>
            </a:r>
            <a:r>
              <a:rPr lang="en-US" sz="1800" dirty="0">
                <a:solidFill>
                  <a:srgbClr val="FF0000"/>
                </a:solidFill>
              </a:rPr>
              <a:t>Not Covered</a:t>
            </a:r>
            <a:r>
              <a:rPr lang="en-US" sz="1800" dirty="0"/>
              <a:t>)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730433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B7E9-520F-9F4B-BBB6-74CC2DA8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JavaScript Events (2) </a:t>
            </a:r>
            <a:endParaRPr lang="en-S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2150-32C8-FC42-9C0D-6286A8C8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Inline Event Handler Approach:</a:t>
            </a:r>
          </a:p>
          <a:p>
            <a:pPr lvl="1"/>
            <a:r>
              <a:rPr lang="en-GB" sz="1800" dirty="0"/>
              <a:t>In the following example, an onclick attribute (with code), is added to a &lt;button&gt; element which will cause an alert to pop-up when the button is clicked.</a:t>
            </a:r>
            <a:endParaRPr lang="en-GB" sz="2200" dirty="0"/>
          </a:p>
          <a:p>
            <a:endParaRPr lang="en-GB" sz="2200" dirty="0"/>
          </a:p>
          <a:p>
            <a:endParaRPr lang="en-GB" sz="2200" dirty="0"/>
          </a:p>
          <a:p>
            <a:pPr lvl="1"/>
            <a:r>
              <a:rPr lang="en-GB" sz="1800" dirty="0"/>
              <a:t>JavaScript code is often several lines long. It is more common to see event attributes calling functions:</a:t>
            </a:r>
            <a:endParaRPr lang="en-US" sz="1800" dirty="0"/>
          </a:p>
          <a:p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73342-7A2B-17FB-4141-3E19796620EA}"/>
              </a:ext>
            </a:extLst>
          </p:cNvPr>
          <p:cNvSpPr txBox="1"/>
          <p:nvPr/>
        </p:nvSpPr>
        <p:spPr>
          <a:xfrm>
            <a:off x="2605890" y="3116203"/>
            <a:ext cx="5880015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GB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lang="en-GB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="alert('demo')"&gt;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Click me</a:t>
            </a:r>
            <a:r>
              <a:rPr lang="en-GB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GB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F0D89-2DAD-B097-19B0-3FDA59BEBE9C}"/>
              </a:ext>
            </a:extLst>
          </p:cNvPr>
          <p:cNvSpPr txBox="1"/>
          <p:nvPr/>
        </p:nvSpPr>
        <p:spPr>
          <a:xfrm>
            <a:off x="2655841" y="4239846"/>
            <a:ext cx="5270940" cy="15696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GB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GB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myFun</a:t>
            </a:r>
            <a:r>
              <a:rPr lang="en-GB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()"&gt;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me</a:t>
            </a:r>
            <a:r>
              <a:rPr lang="en-GB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GB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GB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GB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myFun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00CD"/>
                </a:solidFill>
                <a:latin typeface="Consolas" panose="020B0609020204030204" pitchFamily="49" charset="0"/>
              </a:rPr>
              <a:t>alert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('demo’);</a:t>
            </a:r>
          </a:p>
          <a:p>
            <a:pPr algn="l"/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GB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sz="1600" dirty="0">
                <a:solidFill>
                  <a:srgbClr val="A52A2A"/>
                </a:solidFill>
                <a:latin typeface="Consolas" panose="020B0609020204030204" pitchFamily="49" charset="0"/>
              </a:rPr>
              <a:t>script</a:t>
            </a:r>
            <a:r>
              <a:rPr lang="en-GB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B7E9-520F-9F4B-BBB6-74CC2DA8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S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2150-32C8-FC42-9C0D-6286A8C8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JavaScript is the world's most popular programming language.</a:t>
            </a:r>
          </a:p>
          <a:p>
            <a:r>
              <a:rPr lang="en-US" dirty="0"/>
              <a:t>JavaScript is used to program the behavior of web pages.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 (Body)"/>
              </a:rPr>
              <a:t>JavaScript can change: HTML Content, HTML Attribute Values, HTML Styles (CSS), HTML Elements, and HTML Elements.</a:t>
            </a:r>
            <a:endParaRPr lang="en-US" dirty="0"/>
          </a:p>
          <a:p>
            <a:r>
              <a:rPr lang="en-US" dirty="0"/>
              <a:t>You don't have to get or download JavaScript.</a:t>
            </a:r>
          </a:p>
          <a:p>
            <a:pPr lvl="1"/>
            <a:r>
              <a:rPr lang="en-US" dirty="0"/>
              <a:t>JavaScript is already running in your browser</a:t>
            </a:r>
            <a:br>
              <a:rPr lang="en-US" dirty="0"/>
            </a:br>
            <a:r>
              <a:rPr lang="en-US" dirty="0"/>
              <a:t>on your computer, on your tablet, and on your</a:t>
            </a:r>
            <a:br>
              <a:rPr lang="en-US" dirty="0"/>
            </a:br>
            <a:r>
              <a:rPr lang="en-US" dirty="0"/>
              <a:t>smart-phone.</a:t>
            </a:r>
          </a:p>
          <a:p>
            <a:r>
              <a:rPr lang="en-US" dirty="0"/>
              <a:t>JavaScript is free to use for everyone.</a:t>
            </a:r>
          </a:p>
        </p:txBody>
      </p:sp>
      <p:pic>
        <p:nvPicPr>
          <p:cNvPr id="4" name="Picture 3" descr="4071506001.eps.png">
            <a:extLst>
              <a:ext uri="{FF2B5EF4-FFF2-40B4-BE49-F238E27FC236}">
                <a16:creationId xmlns:a16="http://schemas.microsoft.com/office/drawing/2014/main" id="{5BA0E68A-958F-CC45-6A7F-4C3EA67C3A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802" y="3752385"/>
            <a:ext cx="3787574" cy="24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4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B7E9-520F-9F4B-BBB6-74CC2DA8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JavaScript Events (3)</a:t>
            </a:r>
            <a:endParaRPr lang="en-S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2150-32C8-FC42-9C0D-6286A8C8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Common HTML Events: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40D87EB-710C-1B72-C008-867F39C5E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57" y="2714418"/>
            <a:ext cx="7420029" cy="28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14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A21EB-3781-714D-BA56-D16A744A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SA" sz="5400" dirty="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AA020-68D6-804D-8B65-08157477B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https://www.w3schools.com/css</a:t>
            </a:r>
            <a:r>
              <a:rPr lang="en-US">
                <a:hlinkClick r:id="rId2"/>
              </a:rPr>
              <a:t>/</a:t>
            </a:r>
          </a:p>
          <a:p>
            <a:r>
              <a:rPr lang="en-US" dirty="0">
                <a:hlinkClick r:id="rId2"/>
              </a:rPr>
              <a:t>https://developer.mozilla.org/en-US/docs/Web/CSS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9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B7E9-520F-9F4B-BBB6-74CC2DA8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Client-Side Scripting</a:t>
            </a:r>
            <a:endParaRPr lang="en-S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2150-32C8-FC42-9C0D-6286A8C8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There are many </a:t>
            </a:r>
            <a:r>
              <a:rPr lang="en-US" b="1" dirty="0"/>
              <a:t>advantages</a:t>
            </a:r>
            <a:r>
              <a:rPr lang="en-US" dirty="0"/>
              <a:t> of client-side scripting:</a:t>
            </a:r>
          </a:p>
          <a:p>
            <a:pPr lvl="1"/>
            <a:r>
              <a:rPr lang="en-US" sz="2800" dirty="0"/>
              <a:t>Processing can be offloaded from the server to client machines, thereby reducing the load on the server. </a:t>
            </a:r>
          </a:p>
          <a:p>
            <a:pPr lvl="1"/>
            <a:r>
              <a:rPr lang="en-US" sz="2800" dirty="0"/>
              <a:t>The browser can respond more rapidly to user events than a request to a remote server ever could, which improves the user experience.</a:t>
            </a:r>
          </a:p>
          <a:p>
            <a:pPr lvl="1"/>
            <a:r>
              <a:rPr lang="en-US" sz="2800" dirty="0"/>
              <a:t>JavaScript can interact with the downloaded HTML in a way that the server cannot, creating a user experience more like desktop software than simple HTML ever could.</a:t>
            </a:r>
          </a:p>
        </p:txBody>
      </p:sp>
    </p:spTree>
    <p:extLst>
      <p:ext uri="{BB962C8B-B14F-4D97-AF65-F5344CB8AC3E}">
        <p14:creationId xmlns:p14="http://schemas.microsoft.com/office/powerpoint/2010/main" val="101033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B7E9-520F-9F4B-BBB6-74CC2DA8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Where does JavaScript go?</a:t>
            </a:r>
            <a:endParaRPr lang="en-S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2150-32C8-FC42-9C0D-6286A8C8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dirty="0"/>
              <a:t>JavaScript can be linked to an HTML page in a number of ways:</a:t>
            </a:r>
          </a:p>
          <a:p>
            <a:pPr lvl="1"/>
            <a:r>
              <a:rPr lang="en-GB" sz="2800" dirty="0"/>
              <a:t>Inline </a:t>
            </a:r>
            <a:r>
              <a:rPr lang="en-US" sz="2800" dirty="0"/>
              <a:t>JavaScript</a:t>
            </a:r>
            <a:endParaRPr lang="en-GB" sz="2800" dirty="0"/>
          </a:p>
          <a:p>
            <a:pPr lvl="1"/>
            <a:r>
              <a:rPr lang="en-GB" sz="2800" dirty="0"/>
              <a:t>Embedded JavaScript</a:t>
            </a:r>
          </a:p>
          <a:p>
            <a:pPr lvl="1"/>
            <a:r>
              <a:rPr lang="en-GB" sz="2800" dirty="0"/>
              <a:t>External JavaScript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836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B7E9-520F-9F4B-BBB6-74CC2DA8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Inline JavaScript</a:t>
            </a:r>
            <a:endParaRPr lang="en-S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2150-32C8-FC42-9C0D-6286A8C8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400" dirty="0"/>
              <a:t>Refers to the practice of including JavaScript code directly within certain HTML attributes</a:t>
            </a:r>
          </a:p>
          <a:p>
            <a:r>
              <a:rPr lang="en-US" sz="2400" dirty="0"/>
              <a:t>Inline JavaScript is a real maintenance nightmare.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01650-E578-27BC-717D-A93C278ABE89}"/>
              </a:ext>
            </a:extLst>
          </p:cNvPr>
          <p:cNvSpPr txBox="1"/>
          <p:nvPr/>
        </p:nvSpPr>
        <p:spPr>
          <a:xfrm>
            <a:off x="2215194" y="4367578"/>
            <a:ext cx="716190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"alert('Hi all')"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B7E9-520F-9F4B-BBB6-74CC2DA8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Embedded JavaScript</a:t>
            </a:r>
            <a:endParaRPr lang="en-S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2150-32C8-FC42-9C0D-6286A8C8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400" dirty="0"/>
              <a:t>Refers to the practice of placing JavaScript code within a </a:t>
            </a:r>
            <a:r>
              <a:rPr lang="en-GB" sz="2400" b="1" i="1" dirty="0"/>
              <a:t>&lt;script&gt;</a:t>
            </a:r>
            <a:r>
              <a:rPr lang="en-GB" sz="2400" dirty="0"/>
              <a:t> element.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A2692-A480-F4FC-D09B-90EB34C661FA}"/>
              </a:ext>
            </a:extLst>
          </p:cNvPr>
          <p:cNvSpPr txBox="1"/>
          <p:nvPr/>
        </p:nvSpPr>
        <p:spPr>
          <a:xfrm>
            <a:off x="2957356" y="3263281"/>
            <a:ext cx="5349651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'Hi al2222’) ;         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3555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B7E9-520F-9F4B-BBB6-74CC2DA8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External JavaScript</a:t>
            </a:r>
            <a:endParaRPr lang="en-S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2150-32C8-FC42-9C0D-6286A8C8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400" dirty="0"/>
              <a:t>JavaScript supports this separation by allowing links to an external file that contains the JavaScript.</a:t>
            </a:r>
          </a:p>
          <a:p>
            <a:r>
              <a:rPr lang="en-GB" sz="2400" dirty="0"/>
              <a:t>By convention, JavaScript external files have the extension </a:t>
            </a:r>
            <a:r>
              <a:rPr lang="en-GB" sz="2400" b="1" dirty="0"/>
              <a:t>.</a:t>
            </a:r>
            <a:r>
              <a:rPr lang="en-GB" sz="2400" b="1" dirty="0" err="1"/>
              <a:t>js</a:t>
            </a:r>
            <a:endParaRPr lang="en-US" sz="2400" b="1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FBBBB-1A82-5AF5-980F-7BFCBF25096B}"/>
              </a:ext>
            </a:extLst>
          </p:cNvPr>
          <p:cNvSpPr txBox="1"/>
          <p:nvPr/>
        </p:nvSpPr>
        <p:spPr>
          <a:xfrm>
            <a:off x="2111104" y="3522214"/>
            <a:ext cx="7121562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"test()"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 Load external JavaScript --&gt;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"scripts.js"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69401-528A-BD44-9B11-F450268BEB0E}"/>
              </a:ext>
            </a:extLst>
          </p:cNvPr>
          <p:cNvSpPr txBox="1"/>
          <p:nvPr/>
        </p:nvSpPr>
        <p:spPr>
          <a:xfrm>
            <a:off x="2719388" y="5126839"/>
            <a:ext cx="609420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test(){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alert(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 all123 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652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786B3-A9B8-DDD5-8DA1-2FEC6736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JavaScript Synatx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D080EC2-42B5-4E04-BBF7-F0BC5CB7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665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8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EB7E9-520F-9F4B-BBB6-74CC2DA8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JavaScript Variables</a:t>
            </a:r>
            <a:endParaRPr lang="en-SA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2150-32C8-FC42-9C0D-6286A8C83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JavaScript Variables can be declared in 4 ways:</a:t>
            </a:r>
          </a:p>
          <a:p>
            <a:pPr lvl="1"/>
            <a:r>
              <a:rPr lang="en-GB" dirty="0"/>
              <a:t>Automatically</a:t>
            </a:r>
          </a:p>
          <a:p>
            <a:pPr lvl="1"/>
            <a:r>
              <a:rPr lang="en-GB" dirty="0"/>
              <a:t>Using var</a:t>
            </a:r>
          </a:p>
          <a:p>
            <a:pPr lvl="2"/>
            <a:r>
              <a:rPr lang="en-GB" dirty="0"/>
              <a:t>For older browsers.</a:t>
            </a:r>
          </a:p>
          <a:p>
            <a:pPr lvl="1"/>
            <a:r>
              <a:rPr lang="en-GB" dirty="0"/>
              <a:t>Using let</a:t>
            </a:r>
          </a:p>
          <a:p>
            <a:pPr lvl="2"/>
            <a:r>
              <a:rPr lang="en-GB" dirty="0"/>
              <a:t>Can be changed.</a:t>
            </a:r>
          </a:p>
          <a:p>
            <a:pPr lvl="1"/>
            <a:r>
              <a:rPr lang="en-GB" dirty="0"/>
              <a:t>Using </a:t>
            </a:r>
            <a:r>
              <a:rPr lang="en-GB" dirty="0" err="1"/>
              <a:t>const</a:t>
            </a:r>
            <a:endParaRPr lang="en-GB" dirty="0"/>
          </a:p>
          <a:p>
            <a:pPr lvl="2"/>
            <a:r>
              <a:rPr lang="en-GB" dirty="0"/>
              <a:t>For constant values and cannot be changed.</a:t>
            </a:r>
          </a:p>
          <a:p>
            <a:r>
              <a:rPr lang="en-US" b="1" dirty="0"/>
              <a:t>Variables </a:t>
            </a:r>
            <a:r>
              <a:rPr lang="en-US" dirty="0"/>
              <a:t>in JavaScript are </a:t>
            </a:r>
            <a:r>
              <a:rPr lang="en-US" b="1" dirty="0"/>
              <a:t>dynamically typed</a:t>
            </a:r>
            <a:r>
              <a:rPr lang="en-US" dirty="0"/>
              <a:t>, meaning a variable can be an integer, and then later a string, then later an object, if so desired.</a:t>
            </a:r>
          </a:p>
          <a:p>
            <a:pPr lvl="2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BD6693-2ED4-D807-0D8D-B055833DD463}"/>
              </a:ext>
            </a:extLst>
          </p:cNvPr>
          <p:cNvSpPr txBox="1"/>
          <p:nvPr/>
        </p:nvSpPr>
        <p:spPr>
          <a:xfrm>
            <a:off x="8436769" y="2407353"/>
            <a:ext cx="230028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 = 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z = 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GB" dirty="0"/>
            </a:br>
            <a:r>
              <a:rPr lang="en-GB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 = </a:t>
            </a:r>
            <a:r>
              <a:rPr lang="en-GB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1263</Words>
  <Application>Microsoft Office PowerPoint</Application>
  <PresentationFormat>Widescreen</PresentationFormat>
  <Paragraphs>136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(Body)</vt:lpstr>
      <vt:lpstr>Calibri Light</vt:lpstr>
      <vt:lpstr>Consolas</vt:lpstr>
      <vt:lpstr>Office Theme</vt:lpstr>
      <vt:lpstr>Chapter Four (Part 1): JavaScript</vt:lpstr>
      <vt:lpstr>Introduction</vt:lpstr>
      <vt:lpstr>Client-Side Scripting</vt:lpstr>
      <vt:lpstr>Where does JavaScript go?</vt:lpstr>
      <vt:lpstr>Inline JavaScript</vt:lpstr>
      <vt:lpstr>Embedded JavaScript</vt:lpstr>
      <vt:lpstr>External JavaScript</vt:lpstr>
      <vt:lpstr>JavaScript Synatx</vt:lpstr>
      <vt:lpstr>JavaScript Variables</vt:lpstr>
      <vt:lpstr>JavaScript Identifiers</vt:lpstr>
      <vt:lpstr>Arithmetic Operators</vt:lpstr>
      <vt:lpstr>Comparison Operators</vt:lpstr>
      <vt:lpstr>JavaScript Conditional Statements</vt:lpstr>
      <vt:lpstr>JavaScript Loops</vt:lpstr>
      <vt:lpstr>JavaScript Functions</vt:lpstr>
      <vt:lpstr>JavaScript Objects (1)</vt:lpstr>
      <vt:lpstr>JavaScript Objects (2)</vt:lpstr>
      <vt:lpstr>JavaScript Events (1)</vt:lpstr>
      <vt:lpstr>JavaScript Events (2) </vt:lpstr>
      <vt:lpstr>JavaScript Events (3)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Three: Cascading Style Sheets (CSS)</dc:title>
  <dc:creator>Nabil Almashfi</dc:creator>
  <cp:lastModifiedBy>Nabil Almashfi</cp:lastModifiedBy>
  <cp:revision>50</cp:revision>
  <dcterms:created xsi:type="dcterms:W3CDTF">2021-02-09T14:32:10Z</dcterms:created>
  <dcterms:modified xsi:type="dcterms:W3CDTF">2023-10-09T09:36:04Z</dcterms:modified>
</cp:coreProperties>
</file>