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1" r:id="rId1"/>
  </p:sldMasterIdLst>
  <p:sldIdLst>
    <p:sldId id="256" r:id="rId2"/>
    <p:sldId id="274"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69"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422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434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10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42114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0826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6/3/2017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9209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6/3/2017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0283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3704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6/3/2017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931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260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2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29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988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1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6/3/2017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49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063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075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6/3/2017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5692670"/>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1.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17.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2733709"/>
            <a:ext cx="8425211" cy="1373070"/>
          </a:xfrm>
        </p:spPr>
        <p:txBody>
          <a:bodyPr/>
          <a:lstStyle/>
          <a:p>
            <a:r>
              <a:rPr lang="en-US" dirty="0"/>
              <a:t>Melbourne Housing Market</a:t>
            </a:r>
          </a:p>
        </p:txBody>
      </p:sp>
      <p:sp>
        <p:nvSpPr>
          <p:cNvPr id="3" name="Subtitle 2"/>
          <p:cNvSpPr>
            <a:spLocks noGrp="1"/>
          </p:cNvSpPr>
          <p:nvPr>
            <p:ph type="subTitle" idx="1"/>
          </p:nvPr>
        </p:nvSpPr>
        <p:spPr/>
        <p:txBody>
          <a:bodyPr>
            <a:normAutofit fontScale="92500" lnSpcReduction="20000"/>
          </a:bodyPr>
          <a:lstStyle/>
          <a:p>
            <a:pPr algn="ctr"/>
            <a:r>
              <a:rPr lang="en-US" sz="2400" dirty="0"/>
              <a:t>Predicting Housing Price</a:t>
            </a:r>
          </a:p>
          <a:p>
            <a:pPr algn="ctr"/>
            <a:r>
              <a:rPr lang="en-US" sz="2400" dirty="0"/>
              <a:t>using</a:t>
            </a:r>
          </a:p>
          <a:p>
            <a:pPr algn="ctr"/>
            <a:r>
              <a:rPr lang="en-US" sz="2400" dirty="0"/>
              <a:t>Linear Regression Model </a:t>
            </a:r>
          </a:p>
          <a:p>
            <a:endParaRPr lang="en-US" dirty="0"/>
          </a:p>
        </p:txBody>
      </p:sp>
      <p:sp>
        <p:nvSpPr>
          <p:cNvPr id="4" name="TextBox 3"/>
          <p:cNvSpPr txBox="1"/>
          <p:nvPr/>
        </p:nvSpPr>
        <p:spPr>
          <a:xfrm>
            <a:off x="10264461" y="6211669"/>
            <a:ext cx="1927539" cy="461665"/>
          </a:xfrm>
          <a:prstGeom prst="rect">
            <a:avLst/>
          </a:prstGeom>
          <a:noFill/>
        </p:spPr>
        <p:txBody>
          <a:bodyPr wrap="square" rtlCol="0">
            <a:spAutoFit/>
          </a:bodyPr>
          <a:lstStyle/>
          <a:p>
            <a:pPr algn="r"/>
            <a:r>
              <a:rPr lang="en-US" sz="1200" dirty="0"/>
              <a:t>By: Aniruddha Bose</a:t>
            </a:r>
          </a:p>
          <a:p>
            <a:pPr algn="r"/>
            <a:r>
              <a:rPr lang="en-US" sz="1200" dirty="0"/>
              <a:t>Mentor: Ryan Rosario</a:t>
            </a:r>
          </a:p>
        </p:txBody>
      </p:sp>
      <p:pic>
        <p:nvPicPr>
          <p:cNvPr id="5" name="Picture 4"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246" y="2584938"/>
            <a:ext cx="3100754" cy="1674549"/>
          </a:xfrm>
          <a:prstGeom prst="rect">
            <a:avLst/>
          </a:prstGeom>
        </p:spPr>
      </p:pic>
    </p:spTree>
    <p:extLst>
      <p:ext uri="{BB962C8B-B14F-4D97-AF65-F5344CB8AC3E}">
        <p14:creationId xmlns:p14="http://schemas.microsoft.com/office/powerpoint/2010/main" val="1760308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 with Dual predictors</a:t>
            </a:r>
          </a:p>
        </p:txBody>
      </p:sp>
      <p:sp>
        <p:nvSpPr>
          <p:cNvPr id="5" name="TextBox 4"/>
          <p:cNvSpPr txBox="1"/>
          <p:nvPr/>
        </p:nvSpPr>
        <p:spPr>
          <a:xfrm>
            <a:off x="516836" y="4246302"/>
            <a:ext cx="11296299" cy="954107"/>
          </a:xfrm>
          <a:prstGeom prst="rect">
            <a:avLst/>
          </a:prstGeom>
          <a:noFill/>
        </p:spPr>
        <p:txBody>
          <a:bodyPr wrap="square" rtlCol="0">
            <a:spAutoFit/>
          </a:bodyPr>
          <a:lstStyle/>
          <a:p>
            <a:r>
              <a:rPr lang="en-US" sz="2000" b="1" dirty="0">
                <a:solidFill>
                  <a:schemeClr val="bg1"/>
                </a:solidFill>
              </a:rPr>
              <a:t>OLS Result Analysis</a:t>
            </a:r>
          </a:p>
          <a:p>
            <a:r>
              <a:rPr lang="en-US" dirty="0"/>
              <a:t>Comparing the </a:t>
            </a:r>
            <a:r>
              <a:rPr lang="en-US" dirty="0" err="1"/>
              <a:t>Adj</a:t>
            </a:r>
            <a:r>
              <a:rPr lang="en-US" dirty="0"/>
              <a:t> R^2 value the 2</a:t>
            </a:r>
            <a:r>
              <a:rPr lang="en-US" baseline="30000" dirty="0"/>
              <a:t>nd</a:t>
            </a:r>
            <a:r>
              <a:rPr lang="en-US" dirty="0"/>
              <a:t> model from the above table can be discarded</a:t>
            </a:r>
          </a:p>
          <a:p>
            <a:pPr marL="285750" indent="-285750">
              <a:buFont typeface="Arial" panose="020B0604020202020204" pitchFamily="34" charset="0"/>
              <a:buChar char="•"/>
            </a:pPr>
            <a:endParaRPr lang="en-US" dirty="0"/>
          </a:p>
        </p:txBody>
      </p:sp>
      <p:pic>
        <p:nvPicPr>
          <p:cNvPr id="6" name="Picture 5"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963" y="753228"/>
            <a:ext cx="1141812" cy="1141812"/>
          </a:xfrm>
          <a:prstGeom prst="rect">
            <a:avLst/>
          </a:prstGeom>
        </p:spPr>
      </p:pic>
      <p:pic>
        <p:nvPicPr>
          <p:cNvPr id="3" name="Picture 2"/>
          <p:cNvPicPr>
            <a:picLocks noChangeAspect="1"/>
          </p:cNvPicPr>
          <p:nvPr/>
        </p:nvPicPr>
        <p:blipFill>
          <a:blip r:embed="rId4"/>
          <a:stretch>
            <a:fillRect/>
          </a:stretch>
        </p:blipFill>
        <p:spPr>
          <a:xfrm>
            <a:off x="582386" y="2417949"/>
            <a:ext cx="10902043" cy="1767479"/>
          </a:xfrm>
          <a:prstGeom prst="rect">
            <a:avLst/>
          </a:prstGeom>
        </p:spPr>
      </p:pic>
    </p:spTree>
    <p:extLst>
      <p:ext uri="{BB962C8B-B14F-4D97-AF65-F5344CB8AC3E}">
        <p14:creationId xmlns:p14="http://schemas.microsoft.com/office/powerpoint/2010/main" val="251157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 with Triple predictors</a:t>
            </a:r>
          </a:p>
        </p:txBody>
      </p:sp>
      <p:sp>
        <p:nvSpPr>
          <p:cNvPr id="5" name="TextBox 4"/>
          <p:cNvSpPr txBox="1"/>
          <p:nvPr/>
        </p:nvSpPr>
        <p:spPr>
          <a:xfrm>
            <a:off x="288364" y="4212226"/>
            <a:ext cx="11296299" cy="1508105"/>
          </a:xfrm>
          <a:prstGeom prst="rect">
            <a:avLst/>
          </a:prstGeom>
          <a:noFill/>
        </p:spPr>
        <p:txBody>
          <a:bodyPr wrap="square" rtlCol="0">
            <a:spAutoFit/>
          </a:bodyPr>
          <a:lstStyle/>
          <a:p>
            <a:r>
              <a:rPr lang="en-US" sz="2000" b="1" dirty="0">
                <a:solidFill>
                  <a:schemeClr val="bg1"/>
                </a:solidFill>
              </a:rPr>
              <a:t>OLS Result Analysis</a:t>
            </a:r>
          </a:p>
          <a:p>
            <a:pPr marL="285750" indent="-285750">
              <a:buFont typeface="Arial" panose="020B0604020202020204" pitchFamily="34" charset="0"/>
              <a:buChar char="•"/>
            </a:pPr>
            <a:r>
              <a:rPr lang="en-US" dirty="0"/>
              <a:t>As expected the </a:t>
            </a:r>
            <a:r>
              <a:rPr lang="en-US" dirty="0" err="1"/>
              <a:t>Adj</a:t>
            </a:r>
            <a:r>
              <a:rPr lang="en-US" dirty="0"/>
              <a:t> R^2 value got improved with triple predictor variables</a:t>
            </a:r>
          </a:p>
          <a:p>
            <a:pPr marL="285750" indent="-285750">
              <a:buFont typeface="Arial" panose="020B0604020202020204" pitchFamily="34" charset="0"/>
              <a:buChar char="•"/>
            </a:pPr>
            <a:r>
              <a:rPr lang="en-US" dirty="0"/>
              <a:t>However, there is a possibility of Multicollinearity. The below table provides such symptom which needs further analysis</a:t>
            </a:r>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2"/>
          <a:stretch>
            <a:fillRect/>
          </a:stretch>
        </p:blipFill>
        <p:spPr>
          <a:xfrm>
            <a:off x="2162908" y="5529704"/>
            <a:ext cx="7892528" cy="1293126"/>
          </a:xfrm>
          <a:prstGeom prst="rect">
            <a:avLst/>
          </a:prstGeom>
        </p:spPr>
      </p:pic>
      <p:pic>
        <p:nvPicPr>
          <p:cNvPr id="8" name="Picture 7" descr="D:\MyBriefcase\Data-Science Course\Springboard - Capstone Project\Springboard_logo.png"/>
          <p:cNvPicPr/>
          <p:nvPr/>
        </p:nvPicPr>
        <p:blipFill>
          <a:blip r:embed="rId3">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2963" y="753228"/>
            <a:ext cx="1141812" cy="1141812"/>
          </a:xfrm>
          <a:prstGeom prst="rect">
            <a:avLst/>
          </a:prstGeom>
        </p:spPr>
      </p:pic>
      <p:pic>
        <p:nvPicPr>
          <p:cNvPr id="3" name="Picture 2"/>
          <p:cNvPicPr>
            <a:picLocks noChangeAspect="1"/>
          </p:cNvPicPr>
          <p:nvPr/>
        </p:nvPicPr>
        <p:blipFill>
          <a:blip r:embed="rId5"/>
          <a:stretch>
            <a:fillRect/>
          </a:stretch>
        </p:blipFill>
        <p:spPr>
          <a:xfrm>
            <a:off x="413657" y="2624989"/>
            <a:ext cx="11097986" cy="1270563"/>
          </a:xfrm>
          <a:prstGeom prst="rect">
            <a:avLst/>
          </a:prstGeom>
        </p:spPr>
      </p:pic>
    </p:spTree>
    <p:extLst>
      <p:ext uri="{BB962C8B-B14F-4D97-AF65-F5344CB8AC3E}">
        <p14:creationId xmlns:p14="http://schemas.microsoft.com/office/powerpoint/2010/main" val="443745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Multicollinearity</a:t>
            </a:r>
          </a:p>
        </p:txBody>
      </p:sp>
      <p:pic>
        <p:nvPicPr>
          <p:cNvPr id="4" name="Picture 3"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5" name="Picture 4"/>
          <p:cNvPicPr/>
          <p:nvPr/>
        </p:nvPicPr>
        <p:blipFill>
          <a:blip r:embed="rId3"/>
          <a:stretch>
            <a:fillRect/>
          </a:stretch>
        </p:blipFill>
        <p:spPr>
          <a:xfrm>
            <a:off x="430066" y="1988321"/>
            <a:ext cx="3100070" cy="1631315"/>
          </a:xfrm>
          <a:prstGeom prst="rect">
            <a:avLst/>
          </a:prstGeom>
        </p:spPr>
      </p:pic>
      <p:pic>
        <p:nvPicPr>
          <p:cNvPr id="6" name="Picture 5"/>
          <p:cNvPicPr/>
          <p:nvPr/>
        </p:nvPicPr>
        <p:blipFill>
          <a:blip r:embed="rId4"/>
          <a:stretch>
            <a:fillRect/>
          </a:stretch>
        </p:blipFill>
        <p:spPr>
          <a:xfrm>
            <a:off x="4466834" y="1988321"/>
            <a:ext cx="3004820" cy="1648901"/>
          </a:xfrm>
          <a:prstGeom prst="rect">
            <a:avLst/>
          </a:prstGeom>
        </p:spPr>
      </p:pic>
      <p:pic>
        <p:nvPicPr>
          <p:cNvPr id="7" name="Picture 6"/>
          <p:cNvPicPr/>
          <p:nvPr/>
        </p:nvPicPr>
        <p:blipFill>
          <a:blip r:embed="rId5"/>
          <a:stretch>
            <a:fillRect/>
          </a:stretch>
        </p:blipFill>
        <p:spPr>
          <a:xfrm>
            <a:off x="8408353" y="1988322"/>
            <a:ext cx="3121024" cy="1666486"/>
          </a:xfrm>
          <a:prstGeom prst="rect">
            <a:avLst/>
          </a:prstGeom>
        </p:spPr>
      </p:pic>
      <p:pic>
        <p:nvPicPr>
          <p:cNvPr id="8" name="Picture 7"/>
          <p:cNvPicPr/>
          <p:nvPr/>
        </p:nvPicPr>
        <p:blipFill>
          <a:blip r:embed="rId6"/>
          <a:stretch>
            <a:fillRect/>
          </a:stretch>
        </p:blipFill>
        <p:spPr>
          <a:xfrm>
            <a:off x="430066" y="3975059"/>
            <a:ext cx="3100070" cy="1680846"/>
          </a:xfrm>
          <a:prstGeom prst="rect">
            <a:avLst/>
          </a:prstGeom>
        </p:spPr>
      </p:pic>
      <p:pic>
        <p:nvPicPr>
          <p:cNvPr id="9" name="Picture 8"/>
          <p:cNvPicPr/>
          <p:nvPr/>
        </p:nvPicPr>
        <p:blipFill>
          <a:blip r:embed="rId7"/>
          <a:stretch>
            <a:fillRect/>
          </a:stretch>
        </p:blipFill>
        <p:spPr>
          <a:xfrm>
            <a:off x="4466834" y="3975060"/>
            <a:ext cx="3004820" cy="1680845"/>
          </a:xfrm>
          <a:prstGeom prst="rect">
            <a:avLst/>
          </a:prstGeom>
        </p:spPr>
      </p:pic>
      <p:pic>
        <p:nvPicPr>
          <p:cNvPr id="10" name="Picture 9"/>
          <p:cNvPicPr/>
          <p:nvPr/>
        </p:nvPicPr>
        <p:blipFill>
          <a:blip r:embed="rId8"/>
          <a:stretch>
            <a:fillRect/>
          </a:stretch>
        </p:blipFill>
        <p:spPr>
          <a:xfrm>
            <a:off x="8408352" y="3975060"/>
            <a:ext cx="3121025" cy="1680845"/>
          </a:xfrm>
          <a:prstGeom prst="rect">
            <a:avLst/>
          </a:prstGeom>
        </p:spPr>
      </p:pic>
      <p:sp>
        <p:nvSpPr>
          <p:cNvPr id="11" name="TextBox 10"/>
          <p:cNvSpPr txBox="1"/>
          <p:nvPr/>
        </p:nvSpPr>
        <p:spPr>
          <a:xfrm>
            <a:off x="8403222" y="3622723"/>
            <a:ext cx="3126156" cy="400110"/>
          </a:xfrm>
          <a:prstGeom prst="rect">
            <a:avLst/>
          </a:prstGeom>
          <a:noFill/>
        </p:spPr>
        <p:txBody>
          <a:bodyPr wrap="square" rtlCol="0">
            <a:spAutoFit/>
          </a:bodyPr>
          <a:lstStyle/>
          <a:p>
            <a:r>
              <a:rPr lang="en-US" sz="1000" b="1" i="1" dirty="0">
                <a:solidFill>
                  <a:schemeClr val="accent2">
                    <a:lumMod val="60000"/>
                    <a:lumOff val="40000"/>
                  </a:schemeClr>
                </a:solidFill>
              </a:rPr>
              <a:t>‘Distance from CBD'  vs ‘Number of Cars that can fit into the Garage' </a:t>
            </a:r>
            <a:endParaRPr lang="en-US" sz="1000" dirty="0">
              <a:solidFill>
                <a:schemeClr val="accent2">
                  <a:lumMod val="60000"/>
                  <a:lumOff val="40000"/>
                </a:schemeClr>
              </a:solidFill>
            </a:endParaRPr>
          </a:p>
        </p:txBody>
      </p:sp>
      <p:sp>
        <p:nvSpPr>
          <p:cNvPr id="12" name="TextBox 11"/>
          <p:cNvSpPr txBox="1"/>
          <p:nvPr/>
        </p:nvSpPr>
        <p:spPr>
          <a:xfrm>
            <a:off x="430067" y="3622723"/>
            <a:ext cx="3262702" cy="246221"/>
          </a:xfrm>
          <a:prstGeom prst="rect">
            <a:avLst/>
          </a:prstGeom>
          <a:noFill/>
        </p:spPr>
        <p:txBody>
          <a:bodyPr wrap="square" rtlCol="0">
            <a:spAutoFit/>
          </a:bodyPr>
          <a:lstStyle/>
          <a:p>
            <a:r>
              <a:rPr lang="en-US" sz="1000" b="1" i="1" dirty="0">
                <a:solidFill>
                  <a:schemeClr val="accent2">
                    <a:lumMod val="60000"/>
                    <a:lumOff val="40000"/>
                  </a:schemeClr>
                </a:solidFill>
              </a:rPr>
              <a:t>‘Distance from CBD' vs ‘Number of Rooms' </a:t>
            </a:r>
            <a:endParaRPr lang="en-US" sz="1000" dirty="0">
              <a:solidFill>
                <a:schemeClr val="accent2">
                  <a:lumMod val="60000"/>
                  <a:lumOff val="40000"/>
                </a:schemeClr>
              </a:solidFill>
            </a:endParaRPr>
          </a:p>
        </p:txBody>
      </p:sp>
      <p:sp>
        <p:nvSpPr>
          <p:cNvPr id="13" name="TextBox 12"/>
          <p:cNvSpPr txBox="1"/>
          <p:nvPr/>
        </p:nvSpPr>
        <p:spPr>
          <a:xfrm>
            <a:off x="4366454" y="3622723"/>
            <a:ext cx="3262702" cy="246221"/>
          </a:xfrm>
          <a:prstGeom prst="rect">
            <a:avLst/>
          </a:prstGeom>
          <a:noFill/>
        </p:spPr>
        <p:txBody>
          <a:bodyPr wrap="square" rtlCol="0">
            <a:spAutoFit/>
          </a:bodyPr>
          <a:lstStyle/>
          <a:p>
            <a:r>
              <a:rPr lang="en-US" sz="1000" b="1" i="1" dirty="0">
                <a:solidFill>
                  <a:schemeClr val="accent2">
                    <a:lumMod val="60000"/>
                    <a:lumOff val="40000"/>
                  </a:schemeClr>
                </a:solidFill>
              </a:rPr>
              <a:t>‘Distance from CBD' vs ‘Property Sold Date' </a:t>
            </a:r>
            <a:endParaRPr lang="en-US" sz="1000" dirty="0">
              <a:solidFill>
                <a:schemeClr val="accent2">
                  <a:lumMod val="60000"/>
                  <a:lumOff val="40000"/>
                </a:schemeClr>
              </a:solidFill>
            </a:endParaRPr>
          </a:p>
        </p:txBody>
      </p:sp>
      <p:sp>
        <p:nvSpPr>
          <p:cNvPr id="14" name="TextBox 13"/>
          <p:cNvSpPr txBox="1"/>
          <p:nvPr/>
        </p:nvSpPr>
        <p:spPr>
          <a:xfrm>
            <a:off x="321039" y="5655905"/>
            <a:ext cx="3262702" cy="246221"/>
          </a:xfrm>
          <a:prstGeom prst="rect">
            <a:avLst/>
          </a:prstGeom>
          <a:noFill/>
        </p:spPr>
        <p:txBody>
          <a:bodyPr wrap="square" rtlCol="0">
            <a:spAutoFit/>
          </a:bodyPr>
          <a:lstStyle/>
          <a:p>
            <a:r>
              <a:rPr lang="en-US" sz="1000" b="1" i="1" dirty="0">
                <a:solidFill>
                  <a:schemeClr val="accent2">
                    <a:lumMod val="60000"/>
                    <a:lumOff val="40000"/>
                  </a:schemeClr>
                </a:solidFill>
              </a:rPr>
              <a:t>‘Number of Rooms' vs ‘Property Sold Date' </a:t>
            </a:r>
            <a:endParaRPr lang="en-US" sz="1000" dirty="0">
              <a:solidFill>
                <a:schemeClr val="accent2">
                  <a:lumMod val="60000"/>
                  <a:lumOff val="40000"/>
                </a:schemeClr>
              </a:solidFill>
            </a:endParaRPr>
          </a:p>
        </p:txBody>
      </p:sp>
      <p:sp>
        <p:nvSpPr>
          <p:cNvPr id="15" name="TextBox 14"/>
          <p:cNvSpPr txBox="1"/>
          <p:nvPr/>
        </p:nvSpPr>
        <p:spPr>
          <a:xfrm>
            <a:off x="4379667" y="5638910"/>
            <a:ext cx="3262702" cy="400110"/>
          </a:xfrm>
          <a:prstGeom prst="rect">
            <a:avLst/>
          </a:prstGeom>
          <a:noFill/>
        </p:spPr>
        <p:txBody>
          <a:bodyPr wrap="square" rtlCol="0">
            <a:spAutoFit/>
          </a:bodyPr>
          <a:lstStyle/>
          <a:p>
            <a:r>
              <a:rPr lang="en-US" sz="1000" b="1" i="1" dirty="0">
                <a:solidFill>
                  <a:schemeClr val="accent2">
                    <a:lumMod val="60000"/>
                    <a:lumOff val="40000"/>
                  </a:schemeClr>
                </a:solidFill>
              </a:rPr>
              <a:t>‘Number of Rooms'  vs ‘Number of Cars that can fit into the Garage' </a:t>
            </a:r>
            <a:endParaRPr lang="en-US" sz="1000" dirty="0">
              <a:solidFill>
                <a:schemeClr val="accent2">
                  <a:lumMod val="60000"/>
                  <a:lumOff val="40000"/>
                </a:schemeClr>
              </a:solidFill>
            </a:endParaRPr>
          </a:p>
        </p:txBody>
      </p:sp>
      <p:sp>
        <p:nvSpPr>
          <p:cNvPr id="16" name="TextBox 15"/>
          <p:cNvSpPr txBox="1"/>
          <p:nvPr/>
        </p:nvSpPr>
        <p:spPr>
          <a:xfrm>
            <a:off x="8408352" y="5646931"/>
            <a:ext cx="3270301" cy="400110"/>
          </a:xfrm>
          <a:prstGeom prst="rect">
            <a:avLst/>
          </a:prstGeom>
          <a:noFill/>
        </p:spPr>
        <p:txBody>
          <a:bodyPr wrap="square" rtlCol="0">
            <a:spAutoFit/>
          </a:bodyPr>
          <a:lstStyle/>
          <a:p>
            <a:r>
              <a:rPr lang="en-US" sz="1000" b="1" i="1" dirty="0">
                <a:solidFill>
                  <a:schemeClr val="accent2">
                    <a:lumMod val="60000"/>
                    <a:lumOff val="40000"/>
                  </a:schemeClr>
                </a:solidFill>
              </a:rPr>
              <a:t>‘Number of Cars that can fit into the Garage'  vs ‘Property Sold Date’ </a:t>
            </a:r>
            <a:endParaRPr lang="en-US" sz="1000" dirty="0">
              <a:solidFill>
                <a:schemeClr val="accent2">
                  <a:lumMod val="60000"/>
                  <a:lumOff val="40000"/>
                </a:schemeClr>
              </a:solidFill>
            </a:endParaRPr>
          </a:p>
        </p:txBody>
      </p:sp>
      <p:sp>
        <p:nvSpPr>
          <p:cNvPr id="17" name="TextBox 16"/>
          <p:cNvSpPr txBox="1"/>
          <p:nvPr/>
        </p:nvSpPr>
        <p:spPr>
          <a:xfrm>
            <a:off x="352940" y="5958439"/>
            <a:ext cx="1132571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scatter plots depict NO multicollinearity between the predictors </a:t>
            </a:r>
          </a:p>
          <a:p>
            <a:pPr marL="285750" indent="-285750">
              <a:buFont typeface="Arial" panose="020B0604020202020204" pitchFamily="34" charset="0"/>
              <a:buChar char="•"/>
            </a:pPr>
            <a:r>
              <a:rPr lang="en-US" sz="1400" dirty="0"/>
              <a:t>VIF: Regressing the predictor “Number of Cars that fit into the Garage” on the remaining 2 predictors. We got </a:t>
            </a:r>
            <a:r>
              <a:rPr lang="en-US" sz="1400" dirty="0" err="1"/>
              <a:t>VIF</a:t>
            </a:r>
            <a:r>
              <a:rPr lang="en-US" sz="900" dirty="0" err="1"/>
              <a:t>Cars</a:t>
            </a:r>
            <a:r>
              <a:rPr lang="en-US" sz="1400" dirty="0"/>
              <a:t> = 1.25</a:t>
            </a:r>
          </a:p>
          <a:p>
            <a:pPr marL="285750" indent="-285750">
              <a:buFont typeface="Arial" panose="020B0604020202020204" pitchFamily="34" charset="0"/>
              <a:buChar char="•"/>
            </a:pPr>
            <a:r>
              <a:rPr lang="en-US" sz="1400" dirty="0"/>
              <a:t>It appears there is hardly any variance inflation what we have otherwise anticipated from the correlation analysis between the “Number of Rooms” and the “Number of Cars that can fit into the Garage” </a:t>
            </a:r>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67998" y="579248"/>
            <a:ext cx="1453662" cy="1453662"/>
          </a:xfrm>
          <a:prstGeom prst="rect">
            <a:avLst/>
          </a:prstGeom>
        </p:spPr>
      </p:pic>
    </p:spTree>
    <p:extLst>
      <p:ext uri="{BB962C8B-B14F-4D97-AF65-F5344CB8AC3E}">
        <p14:creationId xmlns:p14="http://schemas.microsoft.com/office/powerpoint/2010/main" val="301052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Dummy/Categorical variables</a:t>
            </a:r>
          </a:p>
        </p:txBody>
      </p:sp>
      <p:grpSp>
        <p:nvGrpSpPr>
          <p:cNvPr id="11" name="Group 10"/>
          <p:cNvGrpSpPr/>
          <p:nvPr/>
        </p:nvGrpSpPr>
        <p:grpSpPr>
          <a:xfrm>
            <a:off x="255493" y="2570753"/>
            <a:ext cx="7364506" cy="3779464"/>
            <a:chOff x="4205007" y="2056559"/>
            <a:chExt cx="8054228" cy="4143375"/>
          </a:xfrm>
        </p:grpSpPr>
        <p:pic>
          <p:nvPicPr>
            <p:cNvPr id="8" name="Picture 7"/>
            <p:cNvPicPr>
              <a:picLocks noChangeAspect="1"/>
            </p:cNvPicPr>
            <p:nvPr/>
          </p:nvPicPr>
          <p:blipFill>
            <a:blip r:embed="rId2"/>
            <a:stretch>
              <a:fillRect/>
            </a:stretch>
          </p:blipFill>
          <p:spPr>
            <a:xfrm>
              <a:off x="6891057" y="2056559"/>
              <a:ext cx="2686050" cy="4143375"/>
            </a:xfrm>
            <a:prstGeom prst="rect">
              <a:avLst/>
            </a:prstGeom>
          </p:spPr>
        </p:pic>
        <p:pic>
          <p:nvPicPr>
            <p:cNvPr id="9" name="Picture 8"/>
            <p:cNvPicPr>
              <a:picLocks noChangeAspect="1"/>
            </p:cNvPicPr>
            <p:nvPr/>
          </p:nvPicPr>
          <p:blipFill>
            <a:blip r:embed="rId3"/>
            <a:stretch>
              <a:fillRect/>
            </a:stretch>
          </p:blipFill>
          <p:spPr>
            <a:xfrm>
              <a:off x="9563660" y="3422555"/>
              <a:ext cx="2695575" cy="1438275"/>
            </a:xfrm>
            <a:prstGeom prst="rect">
              <a:avLst/>
            </a:prstGeom>
          </p:spPr>
        </p:pic>
        <p:pic>
          <p:nvPicPr>
            <p:cNvPr id="10" name="Picture 9"/>
            <p:cNvPicPr>
              <a:picLocks noChangeAspect="1"/>
            </p:cNvPicPr>
            <p:nvPr/>
          </p:nvPicPr>
          <p:blipFill>
            <a:blip r:embed="rId4"/>
            <a:stretch>
              <a:fillRect/>
            </a:stretch>
          </p:blipFill>
          <p:spPr>
            <a:xfrm>
              <a:off x="4205007" y="3441605"/>
              <a:ext cx="2686050" cy="1419225"/>
            </a:xfrm>
            <a:prstGeom prst="rect">
              <a:avLst/>
            </a:prstGeom>
          </p:spPr>
        </p:pic>
      </p:grpSp>
      <p:sp>
        <p:nvSpPr>
          <p:cNvPr id="17" name="TextBox 16"/>
          <p:cNvSpPr txBox="1"/>
          <p:nvPr/>
        </p:nvSpPr>
        <p:spPr>
          <a:xfrm>
            <a:off x="5167555" y="5120026"/>
            <a:ext cx="7149951" cy="2339102"/>
          </a:xfrm>
          <a:prstGeom prst="rect">
            <a:avLst/>
          </a:prstGeom>
          <a:noFill/>
        </p:spPr>
        <p:txBody>
          <a:bodyPr wrap="square" rtlCol="0">
            <a:spAutoFit/>
          </a:bodyPr>
          <a:lstStyle/>
          <a:p>
            <a:r>
              <a:rPr lang="en-US" sz="2000" b="1" dirty="0">
                <a:solidFill>
                  <a:schemeClr val="bg1"/>
                </a:solidFill>
              </a:rPr>
              <a:t>OLS Result Analysis</a:t>
            </a:r>
          </a:p>
          <a:p>
            <a:pPr marL="285750" indent="-285750">
              <a:buFont typeface="Arial" panose="020B0604020202020204" pitchFamily="34" charset="0"/>
              <a:buChar char="•"/>
            </a:pPr>
            <a:r>
              <a:rPr lang="en-US" dirty="0"/>
              <a:t>Across all regions the property price decreases steadily as the distance from CBD increases</a:t>
            </a:r>
          </a:p>
          <a:p>
            <a:pPr marL="285750" indent="-285750">
              <a:buFont typeface="Arial" panose="020B0604020202020204" pitchFamily="34" charset="0"/>
              <a:buChar char="•"/>
            </a:pPr>
            <a:r>
              <a:rPr lang="en-US" i="1" dirty="0"/>
              <a:t>Across all regions, among the properties Cottages/regular houses are the costliest and on the other-hand duplex properties are affordable.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8" name="Picture 17" descr="D:\MyBriefcase\Data-Science Course\Springboard - Capstone Project\Springboard_logo.png"/>
          <p:cNvPicPr/>
          <p:nvPr/>
        </p:nvPicPr>
        <p:blipFill>
          <a:blip r:embed="rId5">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2963" y="753228"/>
            <a:ext cx="1141812" cy="1141812"/>
          </a:xfrm>
          <a:prstGeom prst="rect">
            <a:avLst/>
          </a:prstGeom>
        </p:spPr>
      </p:pic>
      <p:pic>
        <p:nvPicPr>
          <p:cNvPr id="3" name="Picture 2"/>
          <p:cNvPicPr>
            <a:picLocks noChangeAspect="1"/>
          </p:cNvPicPr>
          <p:nvPr/>
        </p:nvPicPr>
        <p:blipFill>
          <a:blip r:embed="rId7"/>
          <a:stretch>
            <a:fillRect/>
          </a:stretch>
        </p:blipFill>
        <p:spPr>
          <a:xfrm>
            <a:off x="6281057" y="1971533"/>
            <a:ext cx="5910943" cy="1841405"/>
          </a:xfrm>
          <a:prstGeom prst="rect">
            <a:avLst/>
          </a:prstGeom>
        </p:spPr>
      </p:pic>
    </p:spTree>
    <p:extLst>
      <p:ext uri="{BB962C8B-B14F-4D97-AF65-F5344CB8AC3E}">
        <p14:creationId xmlns:p14="http://schemas.microsoft.com/office/powerpoint/2010/main" val="232054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80321" y="2336872"/>
            <a:ext cx="11415885" cy="3873427"/>
          </a:xfrm>
        </p:spPr>
        <p:txBody>
          <a:bodyPr>
            <a:normAutofit fontScale="92500" lnSpcReduction="20000"/>
          </a:bodyPr>
          <a:lstStyle/>
          <a:p>
            <a:r>
              <a:rPr lang="en-US" dirty="0"/>
              <a:t>The last model is the best one – fits to the dataset</a:t>
            </a:r>
          </a:p>
          <a:p>
            <a:r>
              <a:rPr lang="en-US" dirty="0"/>
              <a:t>Not overcrowded with non-significant predictors </a:t>
            </a:r>
          </a:p>
          <a:p>
            <a:r>
              <a:rPr lang="en-US" dirty="0"/>
              <a:t>Avoided “Curse of Dimensionality”</a:t>
            </a:r>
          </a:p>
          <a:p>
            <a:r>
              <a:rPr lang="en-US" dirty="0"/>
              <a:t>Has highest adjusted R^2 value among the models</a:t>
            </a:r>
          </a:p>
          <a:p>
            <a:r>
              <a:rPr lang="en-US" dirty="0"/>
              <a:t>No Multicollinearity among the selected Independent variables</a:t>
            </a:r>
          </a:p>
          <a:p>
            <a:r>
              <a:rPr lang="en-US" dirty="0"/>
              <a:t>Low/tend to zero p-value (&lt; 0.05) of all predictors</a:t>
            </a:r>
          </a:p>
          <a:p>
            <a:r>
              <a:rPr lang="en-US" dirty="0"/>
              <a:t>Addition of categorical variables improves the Adjusted R^2 value</a:t>
            </a:r>
          </a:p>
          <a:p>
            <a:r>
              <a:rPr lang="en-US" dirty="0"/>
              <a:t>The model is very convenient for an outsider to predict the price of a house with some basic information. </a:t>
            </a:r>
          </a:p>
          <a:p>
            <a:r>
              <a:rPr lang="en-US" dirty="0"/>
              <a:t>With the estimated number, the individual would be in a better position to negotiate with the sales agent/home owner/seller before zeroed in his/her choice of house.</a:t>
            </a:r>
          </a:p>
        </p:txBody>
      </p:sp>
      <p:pic>
        <p:nvPicPr>
          <p:cNvPr id="4" name="Picture 3"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6151" y="665303"/>
            <a:ext cx="1232130" cy="1232130"/>
          </a:xfrm>
          <a:prstGeom prst="rect">
            <a:avLst/>
          </a:prstGeom>
        </p:spPr>
      </p:pic>
    </p:spTree>
    <p:extLst>
      <p:ext uri="{BB962C8B-B14F-4D97-AF65-F5344CB8AC3E}">
        <p14:creationId xmlns:p14="http://schemas.microsoft.com/office/powerpoint/2010/main" val="218101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Important basic question?</a:t>
            </a:r>
          </a:p>
        </p:txBody>
      </p:sp>
      <p:sp>
        <p:nvSpPr>
          <p:cNvPr id="3" name="Content Placeholder 2"/>
          <p:cNvSpPr>
            <a:spLocks noGrp="1"/>
          </p:cNvSpPr>
          <p:nvPr>
            <p:ph idx="1"/>
          </p:nvPr>
        </p:nvSpPr>
        <p:spPr>
          <a:xfrm>
            <a:off x="680321" y="2336873"/>
            <a:ext cx="11389759" cy="3599316"/>
          </a:xfrm>
        </p:spPr>
        <p:txBody>
          <a:bodyPr/>
          <a:lstStyle/>
          <a:p>
            <a:pPr marL="0" indent="0">
              <a:buNone/>
            </a:pPr>
            <a:r>
              <a:rPr lang="en-US" b="1" dirty="0"/>
              <a:t>Question: </a:t>
            </a:r>
            <a:r>
              <a:rPr lang="en-US" i="1" dirty="0"/>
              <a:t>If an individual wants to get a unit with two rooms, have it within cycling distance (approx. 2 Kms) of CBD (most likely the work place), with 1 car for other purpose how much the individual might need to pay??</a:t>
            </a:r>
          </a:p>
          <a:p>
            <a:pPr marL="0" indent="0">
              <a:buNone/>
            </a:pPr>
            <a:endParaRPr lang="en-US" b="1" dirty="0"/>
          </a:p>
          <a:p>
            <a:pPr marL="0" indent="0">
              <a:buNone/>
            </a:pPr>
            <a:r>
              <a:rPr lang="en-US" b="1" dirty="0"/>
              <a:t>Answer</a:t>
            </a:r>
          </a:p>
          <a:p>
            <a:pPr marL="0" indent="0">
              <a:buNone/>
            </a:pPr>
            <a:endParaRPr lang="en-US" dirty="0"/>
          </a:p>
        </p:txBody>
      </p:sp>
      <p:pic>
        <p:nvPicPr>
          <p:cNvPr id="4" name="Picture 3"/>
          <p:cNvPicPr>
            <a:picLocks noChangeAspect="1"/>
          </p:cNvPicPr>
          <p:nvPr/>
        </p:nvPicPr>
        <p:blipFill>
          <a:blip r:embed="rId2"/>
          <a:stretch>
            <a:fillRect/>
          </a:stretch>
        </p:blipFill>
        <p:spPr>
          <a:xfrm>
            <a:off x="758699" y="4352517"/>
            <a:ext cx="7505700" cy="1209675"/>
          </a:xfrm>
          <a:prstGeom prst="rect">
            <a:avLst/>
          </a:prstGeom>
        </p:spPr>
      </p:pic>
      <p:sp>
        <p:nvSpPr>
          <p:cNvPr id="5" name="Rectangle 4"/>
          <p:cNvSpPr/>
          <p:nvPr/>
        </p:nvSpPr>
        <p:spPr>
          <a:xfrm>
            <a:off x="680321" y="5562192"/>
            <a:ext cx="7584078" cy="685059"/>
          </a:xfrm>
          <a:prstGeom prst="rect">
            <a:avLst/>
          </a:prstGeom>
        </p:spPr>
        <p:txBody>
          <a:bodyPr wrap="square">
            <a:spAutoFit/>
          </a:bodyPr>
          <a:lstStyle/>
          <a:p>
            <a:pPr>
              <a:lnSpc>
                <a:spcPct val="107000"/>
              </a:lnSpc>
              <a:spcAft>
                <a:spcPts val="800"/>
              </a:spcAft>
            </a:pPr>
            <a:r>
              <a:rPr lang="en-US" i="1" dirty="0">
                <a:latin typeface="Calibri" panose="020F0502020204030204" pitchFamily="34" charset="0"/>
                <a:ea typeface="Calibri" panose="020F0502020204030204" pitchFamily="34" charset="0"/>
                <a:cs typeface="Arial" panose="020B0604020202020204" pitchFamily="34" charset="0"/>
              </a:rPr>
              <a:t>Clearly, the most affordable places to buy house (unit/duplex) are Northern and Central region. </a:t>
            </a:r>
            <a:endParaRPr lang="en-US"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D:\MyBriefcase\Data-Science Course\Springboard - Capstone Project\Springboard_logo.png"/>
          <p:cNvPicPr/>
          <p:nvPr/>
        </p:nvPicPr>
        <p:blipFill>
          <a:blip r:embed="rId3">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3396" y="735643"/>
            <a:ext cx="1018760" cy="1080938"/>
          </a:xfrm>
          <a:prstGeom prst="rect">
            <a:avLst/>
          </a:prstGeom>
        </p:spPr>
      </p:pic>
    </p:spTree>
    <p:extLst>
      <p:ext uri="{BB962C8B-B14F-4D97-AF65-F5344CB8AC3E}">
        <p14:creationId xmlns:p14="http://schemas.microsoft.com/office/powerpoint/2010/main" val="3086630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a:t>
            </a:r>
          </a:p>
        </p:txBody>
      </p:sp>
      <p:sp>
        <p:nvSpPr>
          <p:cNvPr id="3" name="Content Placeholder 2"/>
          <p:cNvSpPr>
            <a:spLocks noGrp="1"/>
          </p:cNvSpPr>
          <p:nvPr>
            <p:ph idx="1"/>
          </p:nvPr>
        </p:nvSpPr>
        <p:spPr>
          <a:xfrm>
            <a:off x="91441" y="2011680"/>
            <a:ext cx="5995850" cy="3924509"/>
          </a:xfrm>
        </p:spPr>
        <p:txBody>
          <a:bodyPr/>
          <a:lstStyle/>
          <a:p>
            <a:pPr marL="0" indent="0">
              <a:buNone/>
            </a:pPr>
            <a:r>
              <a:rPr lang="en-US" dirty="0"/>
              <a:t>Residual Plots</a:t>
            </a:r>
          </a:p>
          <a:p>
            <a:pPr marL="0" indent="0">
              <a:buNone/>
            </a:pPr>
            <a:endParaRPr lang="en-US" dirty="0"/>
          </a:p>
        </p:txBody>
      </p:sp>
      <p:pic>
        <p:nvPicPr>
          <p:cNvPr id="4" name="Picture 3"/>
          <p:cNvPicPr/>
          <p:nvPr/>
        </p:nvPicPr>
        <p:blipFill>
          <a:blip r:embed="rId2"/>
          <a:stretch>
            <a:fillRect/>
          </a:stretch>
        </p:blipFill>
        <p:spPr>
          <a:xfrm>
            <a:off x="91441" y="2419939"/>
            <a:ext cx="5865222" cy="3275467"/>
          </a:xfrm>
          <a:prstGeom prst="rect">
            <a:avLst/>
          </a:prstGeom>
        </p:spPr>
      </p:pic>
      <p:sp>
        <p:nvSpPr>
          <p:cNvPr id="5" name="TextBox 4"/>
          <p:cNvSpPr txBox="1"/>
          <p:nvPr/>
        </p:nvSpPr>
        <p:spPr>
          <a:xfrm>
            <a:off x="5956662" y="2416631"/>
            <a:ext cx="62353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Funnel liked shape</a:t>
            </a:r>
          </a:p>
          <a:p>
            <a:pPr marL="285750" indent="-285750">
              <a:buFont typeface="Arial" panose="020B0604020202020204" pitchFamily="34" charset="0"/>
              <a:buChar char="•"/>
            </a:pPr>
            <a:r>
              <a:rPr lang="en-US" dirty="0"/>
              <a:t>Heteroskedasticity – the SD is small to the left of the plot and large to the right</a:t>
            </a:r>
          </a:p>
          <a:p>
            <a:pPr marL="285750" indent="-285750">
              <a:buFont typeface="Arial" panose="020B0604020202020204" pitchFamily="34" charset="0"/>
              <a:buChar char="•"/>
            </a:pPr>
            <a:r>
              <a:rPr lang="en-US" dirty="0"/>
              <a:t>Usual t-stat or F-stat for drawing inferences become no longer valid</a:t>
            </a:r>
          </a:p>
          <a:p>
            <a:pPr marL="285750" indent="-285750">
              <a:buFont typeface="Arial" panose="020B0604020202020204" pitchFamily="34" charset="0"/>
              <a:buChar char="•"/>
            </a:pPr>
            <a:endParaRPr lang="en-US" dirty="0"/>
          </a:p>
        </p:txBody>
      </p:sp>
      <p:sp>
        <p:nvSpPr>
          <p:cNvPr id="6" name="TextBox 5"/>
          <p:cNvSpPr txBox="1"/>
          <p:nvPr/>
        </p:nvSpPr>
        <p:spPr>
          <a:xfrm>
            <a:off x="5956661" y="4075611"/>
            <a:ext cx="6235338" cy="1569660"/>
          </a:xfrm>
          <a:prstGeom prst="rect">
            <a:avLst/>
          </a:prstGeom>
          <a:noFill/>
        </p:spPr>
        <p:txBody>
          <a:bodyPr wrap="square" rtlCol="0">
            <a:spAutoFit/>
          </a:bodyPr>
          <a:lstStyle/>
          <a:p>
            <a:r>
              <a:rPr lang="en-US" b="1" dirty="0">
                <a:solidFill>
                  <a:srgbClr val="FFC000"/>
                </a:solidFill>
              </a:rPr>
              <a:t>Dealing with Heteroskedasticity</a:t>
            </a:r>
          </a:p>
          <a:p>
            <a:pPr marL="285750" indent="-285750">
              <a:buFont typeface="Arial" panose="020B0604020202020204" pitchFamily="34" charset="0"/>
              <a:buChar char="•"/>
            </a:pPr>
            <a:r>
              <a:rPr lang="en-US" sz="1500" dirty="0">
                <a:solidFill>
                  <a:schemeClr val="accent2">
                    <a:lumMod val="60000"/>
                    <a:lumOff val="40000"/>
                  </a:schemeClr>
                </a:solidFill>
              </a:rPr>
              <a:t>Use WLS (Weighted Least Squares) to calculate efficient estimators</a:t>
            </a:r>
          </a:p>
          <a:p>
            <a:pPr marL="285750" indent="-285750">
              <a:buFont typeface="Arial" panose="020B0604020202020204" pitchFamily="34" charset="0"/>
              <a:buChar char="•"/>
            </a:pPr>
            <a:r>
              <a:rPr lang="en-US" sz="1500" dirty="0">
                <a:solidFill>
                  <a:schemeClr val="accent2">
                    <a:lumMod val="60000"/>
                    <a:lumOff val="40000"/>
                  </a:schemeClr>
                </a:solidFill>
              </a:rPr>
              <a:t>Transforming variables</a:t>
            </a:r>
          </a:p>
          <a:p>
            <a:pPr marL="285750" indent="-285750">
              <a:buFont typeface="Arial" panose="020B0604020202020204" pitchFamily="34" charset="0"/>
              <a:buChar char="•"/>
            </a:pPr>
            <a:r>
              <a:rPr lang="en-US" sz="1500" dirty="0">
                <a:solidFill>
                  <a:schemeClr val="accent2">
                    <a:lumMod val="60000"/>
                    <a:lumOff val="40000"/>
                  </a:schemeClr>
                </a:solidFill>
              </a:rPr>
              <a:t>Adding significant missing variable/s; ex: building area</a:t>
            </a:r>
          </a:p>
          <a:p>
            <a:pPr marL="285750" indent="-285750">
              <a:buFont typeface="Arial" panose="020B0604020202020204" pitchFamily="34" charset="0"/>
              <a:buChar char="•"/>
            </a:pPr>
            <a:r>
              <a:rPr lang="en-US" sz="1500" dirty="0">
                <a:solidFill>
                  <a:schemeClr val="accent2">
                    <a:lumMod val="60000"/>
                    <a:lumOff val="40000"/>
                  </a:schemeClr>
                </a:solidFill>
              </a:rPr>
              <a:t>Applying non-linear regression model</a:t>
            </a:r>
          </a:p>
          <a:p>
            <a:endParaRPr lang="en-US" dirty="0"/>
          </a:p>
        </p:txBody>
      </p:sp>
      <p:pic>
        <p:nvPicPr>
          <p:cNvPr id="7" name="Picture 6" descr="D:\MyBriefcase\Data-Science Course\Springboard - Capstone Project\Springboard_logo.png"/>
          <p:cNvPicPr/>
          <p:nvPr/>
        </p:nvPicPr>
        <p:blipFill>
          <a:blip r:embed="rId3">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4650" y="747018"/>
            <a:ext cx="1657350" cy="1085850"/>
          </a:xfrm>
          <a:prstGeom prst="rect">
            <a:avLst/>
          </a:prstGeom>
        </p:spPr>
      </p:pic>
    </p:spTree>
    <p:extLst>
      <p:ext uri="{BB962C8B-B14F-4D97-AF65-F5344CB8AC3E}">
        <p14:creationId xmlns:p14="http://schemas.microsoft.com/office/powerpoint/2010/main" val="277129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(Continued…)</a:t>
            </a:r>
          </a:p>
        </p:txBody>
      </p:sp>
      <p:sp>
        <p:nvSpPr>
          <p:cNvPr id="3" name="Content Placeholder 2"/>
          <p:cNvSpPr>
            <a:spLocks noGrp="1"/>
          </p:cNvSpPr>
          <p:nvPr>
            <p:ph idx="1"/>
          </p:nvPr>
        </p:nvSpPr>
        <p:spPr>
          <a:xfrm>
            <a:off x="104503" y="2024742"/>
            <a:ext cx="5225143" cy="4441371"/>
          </a:xfrm>
        </p:spPr>
        <p:txBody>
          <a:bodyPr>
            <a:normAutofit/>
          </a:bodyPr>
          <a:lstStyle/>
          <a:p>
            <a:pPr marL="0" indent="0">
              <a:buNone/>
            </a:pPr>
            <a:r>
              <a:rPr lang="en-US" dirty="0"/>
              <a:t>Cook’s 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sz="1500" dirty="0"/>
              <a:t>The Cook’s D value of all the observations is less than 1</a:t>
            </a:r>
          </a:p>
          <a:p>
            <a:r>
              <a:rPr lang="en-US" sz="1500" dirty="0"/>
              <a:t>There are very few influential, high leverage points from the considered observations of the dataset.</a:t>
            </a:r>
          </a:p>
          <a:p>
            <a:endParaRPr lang="en-US" dirty="0"/>
          </a:p>
        </p:txBody>
      </p:sp>
      <p:pic>
        <p:nvPicPr>
          <p:cNvPr id="4" name="Picture 3"/>
          <p:cNvPicPr/>
          <p:nvPr/>
        </p:nvPicPr>
        <p:blipFill>
          <a:blip r:embed="rId2"/>
          <a:stretch>
            <a:fillRect/>
          </a:stretch>
        </p:blipFill>
        <p:spPr>
          <a:xfrm>
            <a:off x="239992" y="2476182"/>
            <a:ext cx="4959350" cy="2637155"/>
          </a:xfrm>
          <a:prstGeom prst="rect">
            <a:avLst/>
          </a:prstGeom>
        </p:spPr>
      </p:pic>
      <p:pic>
        <p:nvPicPr>
          <p:cNvPr id="5" name="Picture 4"/>
          <p:cNvPicPr/>
          <p:nvPr/>
        </p:nvPicPr>
        <p:blipFill>
          <a:blip r:embed="rId3"/>
          <a:stretch>
            <a:fillRect/>
          </a:stretch>
        </p:blipFill>
        <p:spPr>
          <a:xfrm>
            <a:off x="6557554" y="2476182"/>
            <a:ext cx="5473339" cy="2637155"/>
          </a:xfrm>
          <a:prstGeom prst="rect">
            <a:avLst/>
          </a:prstGeom>
        </p:spPr>
      </p:pic>
      <p:sp>
        <p:nvSpPr>
          <p:cNvPr id="7" name="TextBox 6"/>
          <p:cNvSpPr txBox="1"/>
          <p:nvPr/>
        </p:nvSpPr>
        <p:spPr>
          <a:xfrm>
            <a:off x="6335485" y="2050867"/>
            <a:ext cx="5791200" cy="3508653"/>
          </a:xfrm>
          <a:prstGeom prst="rect">
            <a:avLst/>
          </a:prstGeom>
          <a:noFill/>
        </p:spPr>
        <p:txBody>
          <a:bodyPr wrap="square" rtlCol="0">
            <a:spAutoFit/>
          </a:bodyPr>
          <a:lstStyle/>
          <a:p>
            <a:pPr algn="r"/>
            <a:r>
              <a:rPr lang="en-US" sz="2400" dirty="0"/>
              <a:t>Quantile Plot of Residuals</a:t>
            </a:r>
          </a:p>
          <a:p>
            <a:pPr algn="r"/>
            <a:endParaRPr lang="en-US" sz="2400" dirty="0"/>
          </a:p>
          <a:p>
            <a:pPr algn="r"/>
            <a:endParaRPr lang="en-US" sz="2400" dirty="0"/>
          </a:p>
          <a:p>
            <a:pPr algn="r"/>
            <a:endParaRPr lang="en-US" sz="2400" dirty="0"/>
          </a:p>
          <a:p>
            <a:pPr algn="r"/>
            <a:endParaRPr lang="en-US" sz="2400" dirty="0"/>
          </a:p>
          <a:p>
            <a:pPr algn="r"/>
            <a:endParaRPr lang="en-US" sz="2400" dirty="0"/>
          </a:p>
          <a:p>
            <a:pPr algn="r"/>
            <a:endParaRPr lang="en-US" sz="2400" dirty="0"/>
          </a:p>
          <a:p>
            <a:pPr algn="r"/>
            <a:endParaRPr lang="en-US" sz="2400" dirty="0"/>
          </a:p>
          <a:p>
            <a:pPr algn="r"/>
            <a:endParaRPr lang="en-US" sz="1500" dirty="0"/>
          </a:p>
          <a:p>
            <a:pPr algn="r"/>
            <a:r>
              <a:rPr lang="en-US" sz="1500" dirty="0"/>
              <a:t>The behavior indicates some degree of skewing – Left skewing</a:t>
            </a:r>
          </a:p>
        </p:txBody>
      </p:sp>
      <p:pic>
        <p:nvPicPr>
          <p:cNvPr id="8" name="Picture 7" descr="D:\MyBriefcase\Data-Science Course\Springboard - Capstone Project\Springboard_logo.png"/>
          <p:cNvPicPr/>
          <p:nvPr/>
        </p:nvPicPr>
        <p:blipFill>
          <a:blip r:embed="rId4">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4650" y="747018"/>
            <a:ext cx="1657350" cy="1085850"/>
          </a:xfrm>
          <a:prstGeom prst="rect">
            <a:avLst/>
          </a:prstGeom>
        </p:spPr>
      </p:pic>
    </p:spTree>
    <p:extLst>
      <p:ext uri="{BB962C8B-B14F-4D97-AF65-F5344CB8AC3E}">
        <p14:creationId xmlns:p14="http://schemas.microsoft.com/office/powerpoint/2010/main" val="347394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 of improvement</a:t>
            </a:r>
          </a:p>
        </p:txBody>
      </p:sp>
      <p:sp>
        <p:nvSpPr>
          <p:cNvPr id="3" name="Content Placeholder 2"/>
          <p:cNvSpPr>
            <a:spLocks noGrp="1"/>
          </p:cNvSpPr>
          <p:nvPr>
            <p:ph idx="1"/>
          </p:nvPr>
        </p:nvSpPr>
        <p:spPr>
          <a:xfrm>
            <a:off x="0" y="2037806"/>
            <a:ext cx="12192000" cy="3898383"/>
          </a:xfrm>
        </p:spPr>
        <p:txBody>
          <a:bodyPr>
            <a:normAutofit/>
          </a:bodyPr>
          <a:lstStyle/>
          <a:p>
            <a:r>
              <a:rPr lang="en-US" dirty="0"/>
              <a:t>The property price of Eastern and Southern regions is more expensive than the property price of Central region which is surrounding the CBD. There must be other factor/s which might be influencing the price</a:t>
            </a:r>
          </a:p>
          <a:p>
            <a:r>
              <a:rPr lang="en-US" dirty="0"/>
              <a:t>Unavailability of relevant data of an important predictor the ‘size of the house’. It must be included in future analysis</a:t>
            </a:r>
          </a:p>
          <a:p>
            <a:r>
              <a:rPr lang="en-US" dirty="0"/>
              <a:t>Outliers must be removed to avoid biasedness</a:t>
            </a:r>
          </a:p>
          <a:p>
            <a:r>
              <a:rPr lang="en-US" dirty="0"/>
              <a:t>Heteroskedasticity diminishes the advantages of OLS model. Need more research to come up with alternative solution so that Heteroskedasticity can be minimized.</a:t>
            </a:r>
          </a:p>
          <a:p>
            <a:r>
              <a:rPr lang="en-US" dirty="0"/>
              <a:t>Cross validation must be included for future analysis</a:t>
            </a:r>
          </a:p>
        </p:txBody>
      </p:sp>
      <p:pic>
        <p:nvPicPr>
          <p:cNvPr id="4" name="Picture 3"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6618" y="607897"/>
            <a:ext cx="1371600" cy="1371600"/>
          </a:xfrm>
          <a:prstGeom prst="rect">
            <a:avLst/>
          </a:prstGeom>
        </p:spPr>
      </p:pic>
    </p:spTree>
    <p:extLst>
      <p:ext uri="{BB962C8B-B14F-4D97-AF65-F5344CB8AC3E}">
        <p14:creationId xmlns:p14="http://schemas.microsoft.com/office/powerpoint/2010/main" val="808065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&amp; Acknowledgements</a:t>
            </a:r>
          </a:p>
        </p:txBody>
      </p:sp>
      <p:sp>
        <p:nvSpPr>
          <p:cNvPr id="3" name="Content Placeholder 2"/>
          <p:cNvSpPr>
            <a:spLocks noGrp="1"/>
          </p:cNvSpPr>
          <p:nvPr>
            <p:ph idx="1"/>
          </p:nvPr>
        </p:nvSpPr>
        <p:spPr>
          <a:xfrm>
            <a:off x="680321" y="3418113"/>
            <a:ext cx="9613861" cy="2518075"/>
          </a:xfrm>
        </p:spPr>
        <p:txBody>
          <a:bodyPr/>
          <a:lstStyle/>
          <a:p>
            <a:pPr marL="0" indent="0">
              <a:buNone/>
            </a:pPr>
            <a:r>
              <a:rPr lang="en-US" i="1" dirty="0"/>
              <a:t>Would like to thank </a:t>
            </a:r>
            <a:r>
              <a:rPr lang="en-US" b="1" i="1" dirty="0">
                <a:solidFill>
                  <a:srgbClr val="FFC000"/>
                </a:solidFill>
              </a:rPr>
              <a:t>Ryan Rosario</a:t>
            </a:r>
            <a:r>
              <a:rPr lang="en-US" i="1" dirty="0">
                <a:solidFill>
                  <a:srgbClr val="FFC000"/>
                </a:solidFill>
              </a:rPr>
              <a:t> </a:t>
            </a:r>
            <a:r>
              <a:rPr lang="en-US" i="1" dirty="0"/>
              <a:t>from the bottom of my heart for his advice on this capstone project, especially for suggesting various techniques and patiently listening concern/issue.  </a:t>
            </a:r>
          </a:p>
          <a:p>
            <a:pPr marL="0" indent="0">
              <a:buNone/>
            </a:pPr>
            <a:r>
              <a:rPr lang="en-US" i="1" dirty="0"/>
              <a:t>He is truly very knowledgeable and a great mentor.</a:t>
            </a:r>
          </a:p>
        </p:txBody>
      </p:sp>
      <p:pic>
        <p:nvPicPr>
          <p:cNvPr id="4" name="Picture 3"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6762" y="987939"/>
            <a:ext cx="1479040" cy="647429"/>
          </a:xfrm>
          <a:prstGeom prst="rect">
            <a:avLst/>
          </a:prstGeom>
        </p:spPr>
      </p:pic>
    </p:spTree>
    <p:extLst>
      <p:ext uri="{BB962C8B-B14F-4D97-AF65-F5344CB8AC3E}">
        <p14:creationId xmlns:p14="http://schemas.microsoft.com/office/powerpoint/2010/main" val="136624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3" name="AutoShape 2" descr="Image result for 'agenda' icon + p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7" name="Content Placeholder 56"/>
          <p:cNvPicPr>
            <a:picLocks noGrp="1" noChangeAspect="1"/>
          </p:cNvPicPr>
          <p:nvPr>
            <p:ph idx="1"/>
          </p:nvPr>
        </p:nvPicPr>
        <p:blipFill>
          <a:blip r:embed="rId2"/>
          <a:stretch>
            <a:fillRect/>
          </a:stretch>
        </p:blipFill>
        <p:spPr>
          <a:xfrm>
            <a:off x="10760530" y="631368"/>
            <a:ext cx="1338944" cy="1338944"/>
          </a:xfrm>
        </p:spPr>
      </p:pic>
      <p:sp>
        <p:nvSpPr>
          <p:cNvPr id="60" name="TextBox 59"/>
          <p:cNvSpPr txBox="1"/>
          <p:nvPr/>
        </p:nvSpPr>
        <p:spPr>
          <a:xfrm>
            <a:off x="6809014" y="2275902"/>
            <a:ext cx="5382986" cy="5047536"/>
          </a:xfrm>
          <a:prstGeom prst="rect">
            <a:avLst/>
          </a:prstGeom>
          <a:noFill/>
        </p:spPr>
        <p:txBody>
          <a:bodyPr wrap="square" rtlCol="0">
            <a:spAutoFit/>
          </a:bodyPr>
          <a:lstStyle/>
          <a:p>
            <a:pPr marL="457200" indent="-457200">
              <a:buClr>
                <a:schemeClr val="accent1">
                  <a:lumMod val="60000"/>
                  <a:lumOff val="40000"/>
                </a:schemeClr>
              </a:buClr>
              <a:buSzPct val="75000"/>
              <a:buFont typeface="Wingdings" panose="05000000000000000000" pitchFamily="2" charset="2"/>
              <a:buChar char="q"/>
            </a:pPr>
            <a:r>
              <a:rPr lang="en-US" sz="2600" i="1" dirty="0"/>
              <a:t>Background &amp; Overview</a:t>
            </a:r>
          </a:p>
          <a:p>
            <a:pPr marL="457200" indent="-457200">
              <a:buClr>
                <a:schemeClr val="accent1">
                  <a:lumMod val="60000"/>
                  <a:lumOff val="40000"/>
                </a:schemeClr>
              </a:buClr>
              <a:buSzPct val="75000"/>
              <a:buFont typeface="Wingdings" panose="05000000000000000000" pitchFamily="2" charset="2"/>
              <a:buChar char="q"/>
            </a:pPr>
            <a:r>
              <a:rPr lang="en-US" sz="2600" i="1" dirty="0"/>
              <a:t>About Data</a:t>
            </a:r>
          </a:p>
          <a:p>
            <a:pPr marL="457200" indent="-457200">
              <a:buClr>
                <a:schemeClr val="accent1">
                  <a:lumMod val="60000"/>
                  <a:lumOff val="40000"/>
                </a:schemeClr>
              </a:buClr>
              <a:buSzPct val="75000"/>
              <a:buFont typeface="Wingdings" panose="05000000000000000000" pitchFamily="2" charset="2"/>
              <a:buChar char="q"/>
            </a:pPr>
            <a:r>
              <a:rPr lang="en-US" sz="2600" i="1" dirty="0"/>
              <a:t>Data Management</a:t>
            </a:r>
          </a:p>
          <a:p>
            <a:pPr marL="457200" indent="-457200">
              <a:buClr>
                <a:schemeClr val="accent1">
                  <a:lumMod val="60000"/>
                  <a:lumOff val="40000"/>
                </a:schemeClr>
              </a:buClr>
              <a:buSzPct val="75000"/>
              <a:buFont typeface="Wingdings" panose="05000000000000000000" pitchFamily="2" charset="2"/>
              <a:buChar char="q"/>
            </a:pPr>
            <a:r>
              <a:rPr lang="en-US" sz="2600" i="1" dirty="0"/>
              <a:t>Data Visualization</a:t>
            </a:r>
          </a:p>
          <a:p>
            <a:pPr marL="457200" indent="-457200">
              <a:buClr>
                <a:schemeClr val="accent1">
                  <a:lumMod val="60000"/>
                  <a:lumOff val="40000"/>
                </a:schemeClr>
              </a:buClr>
              <a:buSzPct val="75000"/>
              <a:buFont typeface="Wingdings" panose="05000000000000000000" pitchFamily="2" charset="2"/>
              <a:buChar char="q"/>
            </a:pPr>
            <a:r>
              <a:rPr lang="en-US" sz="2600" i="1" dirty="0"/>
              <a:t>Regression Analysis</a:t>
            </a:r>
          </a:p>
          <a:p>
            <a:pPr marL="457200" indent="-457200">
              <a:buClr>
                <a:schemeClr val="accent1">
                  <a:lumMod val="60000"/>
                  <a:lumOff val="40000"/>
                </a:schemeClr>
              </a:buClr>
              <a:buSzPct val="75000"/>
              <a:buFont typeface="Wingdings" panose="05000000000000000000" pitchFamily="2" charset="2"/>
              <a:buChar char="q"/>
            </a:pPr>
            <a:r>
              <a:rPr lang="en-US" sz="2600" i="1" dirty="0"/>
              <a:t>Checking Multicollinearity</a:t>
            </a:r>
          </a:p>
          <a:p>
            <a:pPr marL="457200" indent="-457200">
              <a:buClr>
                <a:schemeClr val="accent1">
                  <a:lumMod val="60000"/>
                  <a:lumOff val="40000"/>
                </a:schemeClr>
              </a:buClr>
              <a:buSzPct val="75000"/>
              <a:buFont typeface="Wingdings" panose="05000000000000000000" pitchFamily="2" charset="2"/>
              <a:buChar char="q"/>
            </a:pPr>
            <a:r>
              <a:rPr lang="en-US" sz="2600" i="1" dirty="0"/>
              <a:t>Impact </a:t>
            </a:r>
            <a:r>
              <a:rPr lang="en-US" sz="2600" i="1"/>
              <a:t>of Categorical </a:t>
            </a:r>
            <a:r>
              <a:rPr lang="en-US" sz="2600" i="1" dirty="0"/>
              <a:t>variables</a:t>
            </a:r>
          </a:p>
          <a:p>
            <a:pPr marL="457200" indent="-457200">
              <a:buClr>
                <a:schemeClr val="accent1">
                  <a:lumMod val="60000"/>
                  <a:lumOff val="40000"/>
                </a:schemeClr>
              </a:buClr>
              <a:buSzPct val="75000"/>
              <a:buFont typeface="Wingdings" panose="05000000000000000000" pitchFamily="2" charset="2"/>
              <a:buChar char="q"/>
            </a:pPr>
            <a:r>
              <a:rPr lang="en-US" sz="2600" i="1" dirty="0"/>
              <a:t>Summary</a:t>
            </a:r>
          </a:p>
          <a:p>
            <a:pPr marL="457200" indent="-457200">
              <a:buClr>
                <a:schemeClr val="accent1">
                  <a:lumMod val="60000"/>
                  <a:lumOff val="40000"/>
                </a:schemeClr>
              </a:buClr>
              <a:buSzPct val="75000"/>
              <a:buFont typeface="Wingdings" panose="05000000000000000000" pitchFamily="2" charset="2"/>
              <a:buChar char="q"/>
            </a:pPr>
            <a:r>
              <a:rPr lang="en-US" sz="2600" i="1" dirty="0"/>
              <a:t>Conclusion</a:t>
            </a:r>
          </a:p>
          <a:p>
            <a:pPr marL="457200" indent="-457200">
              <a:buClr>
                <a:schemeClr val="accent1">
                  <a:lumMod val="60000"/>
                  <a:lumOff val="40000"/>
                </a:schemeClr>
              </a:buClr>
              <a:buSzPct val="75000"/>
              <a:buFont typeface="Wingdings" panose="05000000000000000000" pitchFamily="2" charset="2"/>
              <a:buChar char="q"/>
            </a:pPr>
            <a:r>
              <a:rPr lang="en-US" sz="2600" i="1" dirty="0"/>
              <a:t>Model Diagnostics</a:t>
            </a:r>
          </a:p>
          <a:p>
            <a:pPr marL="457200" indent="-457200">
              <a:buClr>
                <a:schemeClr val="accent1">
                  <a:lumMod val="60000"/>
                  <a:lumOff val="40000"/>
                </a:schemeClr>
              </a:buClr>
              <a:buSzPct val="75000"/>
              <a:buFont typeface="Wingdings" panose="05000000000000000000" pitchFamily="2" charset="2"/>
              <a:buChar char="q"/>
            </a:pPr>
            <a:r>
              <a:rPr lang="en-US" sz="2600" i="1" dirty="0"/>
              <a:t>Future scope of improvement</a:t>
            </a:r>
          </a:p>
          <a:p>
            <a:endParaRPr lang="en-US" dirty="0"/>
          </a:p>
          <a:p>
            <a:endParaRPr lang="en-US" dirty="0"/>
          </a:p>
        </p:txBody>
      </p:sp>
      <p:pic>
        <p:nvPicPr>
          <p:cNvPr id="62" name="Picture 61" descr="D:\MyBriefcase\Data-Science Course\Springboard - Capstone Project\Springboard_logo.png"/>
          <p:cNvPicPr/>
          <p:nvPr/>
        </p:nvPicPr>
        <p:blipFill>
          <a:blip r:embed="rId3">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spTree>
    <p:extLst>
      <p:ext uri="{BB962C8B-B14F-4D97-AF65-F5344CB8AC3E}">
        <p14:creationId xmlns:p14="http://schemas.microsoft.com/office/powerpoint/2010/main" val="253532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&amp; Overview</a:t>
            </a:r>
          </a:p>
        </p:txBody>
      </p:sp>
      <p:sp>
        <p:nvSpPr>
          <p:cNvPr id="4" name="TextBox 3"/>
          <p:cNvSpPr txBox="1"/>
          <p:nvPr/>
        </p:nvSpPr>
        <p:spPr>
          <a:xfrm>
            <a:off x="680322" y="2395284"/>
            <a:ext cx="7343216" cy="2862322"/>
          </a:xfrm>
          <a:prstGeom prst="rect">
            <a:avLst/>
          </a:prstGeom>
          <a:noFill/>
        </p:spPr>
        <p:txBody>
          <a:bodyPr wrap="square" rtlCol="0">
            <a:spAutoFit/>
          </a:bodyPr>
          <a:lstStyle/>
          <a:p>
            <a:r>
              <a:rPr lang="en-US" dirty="0"/>
              <a:t>Melbourne, Australia is currently experiencing a housing bubble (some experts say it may burst soon).  People living in Melbourne are interested to know the trend or price prediction of the properties located in Melbourne and its suburbs.  </a:t>
            </a:r>
          </a:p>
          <a:p>
            <a:endParaRPr lang="en-US" dirty="0"/>
          </a:p>
          <a:p>
            <a:pPr marL="285750" indent="-285750">
              <a:buFont typeface="Arial" panose="020B0604020202020204" pitchFamily="34" charset="0"/>
              <a:buChar char="•"/>
            </a:pPr>
            <a:r>
              <a:rPr lang="en-US" dirty="0"/>
              <a:t>Which suburbs/regions are the best to buy in? </a:t>
            </a:r>
          </a:p>
          <a:p>
            <a:pPr marL="285750" indent="-285750">
              <a:buFont typeface="Arial" panose="020B0604020202020204" pitchFamily="34" charset="0"/>
              <a:buChar char="•"/>
            </a:pPr>
            <a:r>
              <a:rPr lang="en-US" dirty="0"/>
              <a:t>Which ones are value for money? </a:t>
            </a:r>
          </a:p>
          <a:p>
            <a:pPr marL="285750" indent="-285750">
              <a:buFont typeface="Arial" panose="020B0604020202020204" pitchFamily="34" charset="0"/>
              <a:buChar char="•"/>
            </a:pPr>
            <a:r>
              <a:rPr lang="en-US" dirty="0"/>
              <a:t>Where's the expensive side of town? </a:t>
            </a:r>
          </a:p>
          <a:p>
            <a:pPr marL="285750" indent="-285750">
              <a:buFont typeface="Arial" panose="020B0604020202020204" pitchFamily="34" charset="0"/>
              <a:buChar char="•"/>
            </a:pPr>
            <a:r>
              <a:rPr lang="en-US" dirty="0"/>
              <a:t>And more importantly where should an individual buy a 2-bedroom unit which is not that far Central Business District of Melbourne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38" y="4090141"/>
            <a:ext cx="4168462" cy="2767859"/>
          </a:xfrm>
          <a:prstGeom prst="rect">
            <a:avLst/>
          </a:prstGeom>
        </p:spPr>
      </p:pic>
      <p:pic>
        <p:nvPicPr>
          <p:cNvPr id="7" name="Picture 6" descr="D:\MyBriefcase\Data-Science Course\Springboard - Capstone Project\Springboard_logo.png"/>
          <p:cNvPicPr/>
          <p:nvPr/>
        </p:nvPicPr>
        <p:blipFill>
          <a:blip r:embed="rId3">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1144" y="570854"/>
            <a:ext cx="1445686" cy="1445686"/>
          </a:xfrm>
          <a:prstGeom prst="rect">
            <a:avLst/>
          </a:prstGeom>
        </p:spPr>
      </p:pic>
    </p:spTree>
    <p:extLst>
      <p:ext uri="{BB962C8B-B14F-4D97-AF65-F5344CB8AC3E}">
        <p14:creationId xmlns:p14="http://schemas.microsoft.com/office/powerpoint/2010/main" val="198893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Data</a:t>
            </a:r>
          </a:p>
        </p:txBody>
      </p:sp>
      <p:sp>
        <p:nvSpPr>
          <p:cNvPr id="5" name="Content Placeholder 4"/>
          <p:cNvSpPr>
            <a:spLocks noGrp="1"/>
          </p:cNvSpPr>
          <p:nvPr>
            <p:ph idx="1"/>
          </p:nvPr>
        </p:nvSpPr>
        <p:spPr>
          <a:xfrm>
            <a:off x="0" y="1996225"/>
            <a:ext cx="12192000" cy="4726547"/>
          </a:xfrm>
        </p:spPr>
        <p:txBody>
          <a:bodyPr/>
          <a:lstStyle/>
          <a:p>
            <a:pPr marL="0" indent="0">
              <a:buNone/>
            </a:pPr>
            <a:r>
              <a:rPr lang="en-US" sz="1800" dirty="0"/>
              <a:t>Data is readily available on a number of measures, including size of the land, location, age of the property, number of rooms, number of bathrooms, number of cars that can fit into the garage and distance from CBD. The data set contains information of 12K+ residential properties sold during a recent 18-month period. </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27981237"/>
              </p:ext>
            </p:extLst>
          </p:nvPr>
        </p:nvGraphicFramePr>
        <p:xfrm>
          <a:off x="213412" y="2886846"/>
          <a:ext cx="10934699" cy="3686079"/>
        </p:xfrm>
        <a:graphic>
          <a:graphicData uri="http://schemas.openxmlformats.org/drawingml/2006/table">
            <a:tbl>
              <a:tblPr firstRow="1" firstCol="1" bandRow="1"/>
              <a:tblGrid>
                <a:gridCol w="1645783">
                  <a:extLst>
                    <a:ext uri="{9D8B030D-6E8A-4147-A177-3AD203B41FA5}">
                      <a16:colId xmlns:a16="http://schemas.microsoft.com/office/drawing/2014/main" val="20000"/>
                    </a:ext>
                  </a:extLst>
                </a:gridCol>
                <a:gridCol w="9288916">
                  <a:extLst>
                    <a:ext uri="{9D8B030D-6E8A-4147-A177-3AD203B41FA5}">
                      <a16:colId xmlns:a16="http://schemas.microsoft.com/office/drawing/2014/main" val="20001"/>
                    </a:ext>
                  </a:extLst>
                </a:gridCol>
              </a:tblGrid>
              <a:tr h="157362">
                <a:tc>
                  <a:txBody>
                    <a:bodyPr/>
                    <a:lstStyle/>
                    <a:p>
                      <a:pPr marL="0" marR="0">
                        <a:lnSpc>
                          <a:spcPct val="107000"/>
                        </a:lnSpc>
                        <a:spcBef>
                          <a:spcPts val="0"/>
                        </a:spcBef>
                        <a:spcAft>
                          <a:spcPts val="0"/>
                        </a:spcAft>
                      </a:pPr>
                      <a:r>
                        <a:rPr lang="en-US" sz="900" b="0" dirty="0">
                          <a:effectLst/>
                          <a:latin typeface="Calibri" panose="020F0502020204030204" pitchFamily="34" charset="0"/>
                          <a:ea typeface="Calibri" panose="020F0502020204030204" pitchFamily="34" charset="0"/>
                          <a:cs typeface="Times New Roman" panose="02020603050405020304" pitchFamily="18" charset="0"/>
                        </a:rPr>
                        <a:t>Variables</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Price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Selling price of the property in AUD (Australian Dollar</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052">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Suburb</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200" dirty="0">
                          <a:solidFill>
                            <a:schemeClr val="tx1"/>
                          </a:solidFill>
                          <a:effectLst/>
                          <a:latin typeface="Calibri" panose="020F0502020204030204" pitchFamily="34" charset="0"/>
                          <a:ea typeface="+mn-ea"/>
                          <a:cs typeface="Times New Roman" panose="02020603050405020304" pitchFamily="18" charset="0"/>
                        </a:rPr>
                        <a:t>A suburb is a residential area or a mixed use area, either existing as part of a city or urban area or as a separate residential community within commuting distance of a city.</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Address</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Address of the property</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Rooms</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Number of rooms in the house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2036">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Type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Type of the Property. </a:t>
                      </a:r>
                    </a:p>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h - house, cottage, villa, semi, terrace; u - unit, duplex; t - townhouse;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dev</a:t>
                      </a:r>
                      <a:r>
                        <a:rPr lang="en-US" sz="900" dirty="0">
                          <a:effectLst/>
                          <a:latin typeface="Calibri" panose="020F0502020204030204" pitchFamily="34" charset="0"/>
                          <a:ea typeface="Calibri" panose="020F0502020204030204" pitchFamily="34" charset="0"/>
                          <a:cs typeface="Times New Roman" panose="02020603050405020304" pitchFamily="18" charset="0"/>
                        </a:rPr>
                        <a:t> site - development site; o res - other residential</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4414">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Method</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The process is which the property has been sold</a:t>
                      </a:r>
                    </a:p>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S - property sold; SP - property sold prior; PI - property passed in; PN - sold prior not disclosed; SN - sold not disclosed; NB - no bid; VB - vendor bid; W - withdrawn prior to auction; SA - sold after auction; SS - sold after auction price not disclosed. N/A - price or highest bid not available.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7869">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Seller</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Real Estate Agent</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Date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Property Sold Date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7869">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Distance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Distance from CBD (Central Business District)</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Postcode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Zip code of the Property where it is located</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Bedroom</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Number of bedrooms in the house </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Bathroom</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Number of bathrooms in the house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Car</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Number of cars that can fit into the garage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7869">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Landsize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The size of the property plot</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BuildingArea</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Area of the building in Sqft</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YearBuilt</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The year when this house was built</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786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CouncilArea</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Council is the area defined by Local Government </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1509">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Latitude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Latitude and longitude are angles that uniquely define points on a sphere. </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7708">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Longitude</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Latitude and longitude are angles that uniquely define points on a sphere. </a:t>
                      </a:r>
                    </a:p>
                  </a:txBody>
                  <a:tcPr marL="33557" marR="335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pic>
        <p:nvPicPr>
          <p:cNvPr id="8" name="Picture 7"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6953" y="632551"/>
            <a:ext cx="1219200" cy="1219200"/>
          </a:xfrm>
          <a:prstGeom prst="rect">
            <a:avLst/>
          </a:prstGeom>
        </p:spPr>
      </p:pic>
    </p:spTree>
    <p:extLst>
      <p:ext uri="{BB962C8B-B14F-4D97-AF65-F5344CB8AC3E}">
        <p14:creationId xmlns:p14="http://schemas.microsoft.com/office/powerpoint/2010/main" val="262919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Management</a:t>
            </a:r>
          </a:p>
        </p:txBody>
      </p:sp>
      <p:sp>
        <p:nvSpPr>
          <p:cNvPr id="3" name="Content Placeholder 2"/>
          <p:cNvSpPr>
            <a:spLocks noGrp="1"/>
          </p:cNvSpPr>
          <p:nvPr>
            <p:ph idx="1"/>
          </p:nvPr>
        </p:nvSpPr>
        <p:spPr>
          <a:xfrm>
            <a:off x="680321" y="2076450"/>
            <a:ext cx="9925656" cy="4170178"/>
          </a:xfrm>
        </p:spPr>
        <p:txBody>
          <a:bodyPr>
            <a:normAutofit fontScale="77500" lnSpcReduction="20000"/>
          </a:bodyPr>
          <a:lstStyle/>
          <a:p>
            <a:pPr lvl="0"/>
            <a:r>
              <a:rPr lang="en-US" sz="2800" i="1" dirty="0"/>
              <a:t>The junk Suburbs’ records are removed by dropping meaningless Suburb named as ‘RE’.</a:t>
            </a:r>
            <a:endParaRPr lang="en-US" sz="2800" dirty="0"/>
          </a:p>
          <a:p>
            <a:pPr lvl="0"/>
            <a:r>
              <a:rPr lang="en-US" sz="2800" i="1" dirty="0"/>
              <a:t>The Properties having missing price have been removed from analysis.</a:t>
            </a:r>
            <a:endParaRPr lang="en-US" sz="2800" dirty="0"/>
          </a:p>
          <a:p>
            <a:pPr lvl="0"/>
            <a:r>
              <a:rPr lang="en-US" sz="2800" i="1" dirty="0"/>
              <a:t>Missing 'Landsize' of any Property has been replaced with ‘Median’ Landsize of the Properties in a Suburb. ‘Mean’ Landsize of the properties in a Suburb is not considered for the presence of extreme values which are nothing but outliers.</a:t>
            </a:r>
            <a:endParaRPr lang="en-US" sz="2800" dirty="0"/>
          </a:p>
          <a:p>
            <a:pPr lvl="0"/>
            <a:r>
              <a:rPr lang="en-US" sz="2800" i="1" dirty="0"/>
              <a:t>The date field (Property Sold Date) has been formatted from Australian standard (dd/mm/yyyy) to US standard (mm/dd/yyyy).</a:t>
            </a:r>
            <a:endParaRPr lang="en-US" sz="2800" dirty="0"/>
          </a:p>
          <a:p>
            <a:pPr lvl="0"/>
            <a:r>
              <a:rPr lang="en-US" sz="2800" i="1" dirty="0"/>
              <a:t>There are around 70 suburbs. If we consider all the suburbs for analysis, apparently the more useful the model would be however the opposite is actually true – it greatly weakens the model’s predictive analysis. Hence we decided to categorize the suburbs in 5 regions (East, West, North, South &amp; Central). Prepared a dataset having Suburb name, City name and Region and finally merged with the original dataset.</a:t>
            </a:r>
            <a:endParaRPr lang="en-US" sz="2800" dirty="0"/>
          </a:p>
          <a:p>
            <a:endParaRPr lang="en-US" dirty="0"/>
          </a:p>
        </p:txBody>
      </p:sp>
      <p:pic>
        <p:nvPicPr>
          <p:cNvPr id="5" name="Picture 4"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9708" y="726337"/>
            <a:ext cx="1143000" cy="1143000"/>
          </a:xfrm>
          <a:prstGeom prst="rect">
            <a:avLst/>
          </a:prstGeom>
        </p:spPr>
      </p:pic>
    </p:spTree>
    <p:extLst>
      <p:ext uri="{BB962C8B-B14F-4D97-AF65-F5344CB8AC3E}">
        <p14:creationId xmlns:p14="http://schemas.microsoft.com/office/powerpoint/2010/main" val="331398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idx="1"/>
          </p:nvPr>
        </p:nvSpPr>
        <p:spPr>
          <a:xfrm>
            <a:off x="0" y="1954530"/>
            <a:ext cx="12191999" cy="3981659"/>
          </a:xfrm>
        </p:spPr>
        <p:txBody>
          <a:bodyPr>
            <a:normAutofit/>
          </a:bodyPr>
          <a:lstStyle/>
          <a:p>
            <a:pPr marL="0" indent="0">
              <a:buNone/>
            </a:pPr>
            <a:r>
              <a:rPr lang="en-US" sz="1800" dirty="0"/>
              <a:t>From our initial analysis, we think seven (7) of the predictor variables measure, directly or indirectly influence the price of the property</a:t>
            </a:r>
          </a:p>
          <a:p>
            <a:pPr marL="342900" indent="-342900">
              <a:buFont typeface="+mj-lt"/>
              <a:buAutoNum type="arabicParenR"/>
            </a:pPr>
            <a:r>
              <a:rPr lang="en-US" sz="1800" dirty="0"/>
              <a:t>‘Size of the Land’</a:t>
            </a:r>
          </a:p>
          <a:p>
            <a:pPr marL="342900" indent="-342900">
              <a:buFont typeface="+mj-lt"/>
              <a:buAutoNum type="arabicParenR"/>
            </a:pPr>
            <a:r>
              <a:rPr lang="en-US" sz="1800" dirty="0"/>
              <a:t>‘Number of Rooms’ </a:t>
            </a:r>
          </a:p>
          <a:p>
            <a:pPr marL="342900" indent="-342900">
              <a:buFont typeface="+mj-lt"/>
              <a:buAutoNum type="arabicParenR"/>
            </a:pPr>
            <a:r>
              <a:rPr lang="en-US" sz="1800" dirty="0"/>
              <a:t>‘Number of Cars that can fit into the Garage’</a:t>
            </a:r>
          </a:p>
          <a:p>
            <a:pPr marL="342900" indent="-342900">
              <a:buFont typeface="+mj-lt"/>
              <a:buAutoNum type="arabicParenR"/>
            </a:pPr>
            <a:r>
              <a:rPr lang="en-US" sz="1800" dirty="0"/>
              <a:t>‘Distance from CBD’</a:t>
            </a:r>
          </a:p>
          <a:p>
            <a:pPr marL="342900" indent="-342900">
              <a:buFont typeface="+mj-lt"/>
              <a:buAutoNum type="arabicParenR"/>
            </a:pPr>
            <a:r>
              <a:rPr lang="en-US" sz="1800" dirty="0"/>
              <a:t>‘Property Type’</a:t>
            </a:r>
          </a:p>
          <a:p>
            <a:pPr marL="342900" indent="-342900">
              <a:buFont typeface="+mj-lt"/>
              <a:buAutoNum type="arabicParenR"/>
            </a:pPr>
            <a:r>
              <a:rPr lang="en-US" sz="1800" dirty="0"/>
              <a:t>‘Suburb Region’ </a:t>
            </a:r>
          </a:p>
          <a:p>
            <a:pPr marL="342900" indent="-342900">
              <a:buFont typeface="+mj-lt"/>
              <a:buAutoNum type="arabicParenR"/>
            </a:pPr>
            <a:r>
              <a:rPr lang="en-US" sz="1800" dirty="0"/>
              <a:t>‘Property Sold Date’ </a:t>
            </a:r>
          </a:p>
          <a:p>
            <a:pPr marL="0" indent="0">
              <a:buNone/>
            </a:pPr>
            <a:r>
              <a:rPr lang="en-US" sz="1800" dirty="0"/>
              <a:t>Among these 7 Independent variables ‘Property Type’ and ‘Suburb Region’ are considered to be Categorical or Dummy variables. </a:t>
            </a:r>
          </a:p>
        </p:txBody>
      </p:sp>
      <p:pic>
        <p:nvPicPr>
          <p:cNvPr id="4" name="Picture 3"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02" y="631979"/>
            <a:ext cx="1340136" cy="1340136"/>
          </a:xfrm>
          <a:prstGeom prst="rect">
            <a:avLst/>
          </a:prstGeom>
        </p:spPr>
      </p:pic>
    </p:spTree>
    <p:extLst>
      <p:ext uri="{BB962C8B-B14F-4D97-AF65-F5344CB8AC3E}">
        <p14:creationId xmlns:p14="http://schemas.microsoft.com/office/powerpoint/2010/main" val="115093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(Continued…)</a:t>
            </a:r>
          </a:p>
        </p:txBody>
      </p:sp>
      <p:pic>
        <p:nvPicPr>
          <p:cNvPr id="21" name="Content Placeholder 20"/>
          <p:cNvPicPr>
            <a:picLocks noGrp="1"/>
          </p:cNvPicPr>
          <p:nvPr>
            <p:ph idx="1"/>
          </p:nvPr>
        </p:nvPicPr>
        <p:blipFill>
          <a:blip r:embed="rId2"/>
          <a:stretch>
            <a:fillRect/>
          </a:stretch>
        </p:blipFill>
        <p:spPr>
          <a:xfrm>
            <a:off x="3009900" y="1974715"/>
            <a:ext cx="2991746" cy="1406525"/>
          </a:xfrm>
          <a:prstGeom prst="rect">
            <a:avLst/>
          </a:prstGeom>
        </p:spPr>
      </p:pic>
      <p:pic>
        <p:nvPicPr>
          <p:cNvPr id="20" name="Picture 19"/>
          <p:cNvPicPr/>
          <p:nvPr/>
        </p:nvPicPr>
        <p:blipFill>
          <a:blip r:embed="rId3"/>
          <a:stretch>
            <a:fillRect/>
          </a:stretch>
        </p:blipFill>
        <p:spPr>
          <a:xfrm>
            <a:off x="-1588" y="1974716"/>
            <a:ext cx="3013075" cy="1406525"/>
          </a:xfrm>
          <a:prstGeom prst="rect">
            <a:avLst/>
          </a:prstGeom>
        </p:spPr>
      </p:pic>
      <p:sp>
        <p:nvSpPr>
          <p:cNvPr id="5" name="TextBox 4"/>
          <p:cNvSpPr txBox="1"/>
          <p:nvPr/>
        </p:nvSpPr>
        <p:spPr>
          <a:xfrm>
            <a:off x="310378" y="3381240"/>
            <a:ext cx="2455817" cy="246221"/>
          </a:xfrm>
          <a:prstGeom prst="rect">
            <a:avLst/>
          </a:prstGeom>
          <a:noFill/>
        </p:spPr>
        <p:txBody>
          <a:bodyPr wrap="square" rtlCol="0">
            <a:spAutoFit/>
          </a:bodyPr>
          <a:lstStyle/>
          <a:p>
            <a:r>
              <a:rPr lang="en-US" sz="1000" b="1" i="1" dirty="0">
                <a:solidFill>
                  <a:schemeClr val="accent2">
                    <a:lumMod val="60000"/>
                    <a:lumOff val="40000"/>
                  </a:schemeClr>
                </a:solidFill>
              </a:rPr>
              <a:t>'Property Price’ vs 'Landsize'</a:t>
            </a:r>
            <a:endParaRPr lang="en-US" sz="1000" dirty="0">
              <a:solidFill>
                <a:schemeClr val="accent2">
                  <a:lumMod val="60000"/>
                  <a:lumOff val="40000"/>
                </a:schemeClr>
              </a:solidFill>
            </a:endParaRPr>
          </a:p>
        </p:txBody>
      </p:sp>
      <p:sp>
        <p:nvSpPr>
          <p:cNvPr id="25" name="TextBox 24"/>
          <p:cNvSpPr txBox="1"/>
          <p:nvPr/>
        </p:nvSpPr>
        <p:spPr>
          <a:xfrm>
            <a:off x="3140571" y="3376060"/>
            <a:ext cx="3129598" cy="246221"/>
          </a:xfrm>
          <a:prstGeom prst="rect">
            <a:avLst/>
          </a:prstGeom>
          <a:noFill/>
        </p:spPr>
        <p:txBody>
          <a:bodyPr wrap="square" rtlCol="0">
            <a:spAutoFit/>
          </a:bodyPr>
          <a:lstStyle/>
          <a:p>
            <a:r>
              <a:rPr lang="en-US" sz="1000" b="1" i="1" dirty="0">
                <a:solidFill>
                  <a:schemeClr val="accent2">
                    <a:lumMod val="60000"/>
                    <a:lumOff val="40000"/>
                  </a:schemeClr>
                </a:solidFill>
              </a:rPr>
              <a:t>'Property Price' vs ‘Property Sold Date'</a:t>
            </a:r>
            <a:endParaRPr lang="en-US" sz="1000" dirty="0">
              <a:solidFill>
                <a:schemeClr val="accent2">
                  <a:lumMod val="60000"/>
                  <a:lumOff val="40000"/>
                </a:schemeClr>
              </a:solidFill>
            </a:endParaRPr>
          </a:p>
        </p:txBody>
      </p:sp>
      <p:sp>
        <p:nvSpPr>
          <p:cNvPr id="26" name="TextBox 25"/>
          <p:cNvSpPr txBox="1"/>
          <p:nvPr/>
        </p:nvSpPr>
        <p:spPr>
          <a:xfrm>
            <a:off x="6102979" y="3376059"/>
            <a:ext cx="3129598" cy="246221"/>
          </a:xfrm>
          <a:prstGeom prst="rect">
            <a:avLst/>
          </a:prstGeom>
          <a:noFill/>
        </p:spPr>
        <p:txBody>
          <a:bodyPr wrap="square" rtlCol="0">
            <a:spAutoFit/>
          </a:bodyPr>
          <a:lstStyle/>
          <a:p>
            <a:r>
              <a:rPr lang="en-US" sz="1000" b="1" i="1" dirty="0">
                <a:solidFill>
                  <a:schemeClr val="accent2">
                    <a:lumMod val="60000"/>
                    <a:lumOff val="40000"/>
                  </a:schemeClr>
                </a:solidFill>
              </a:rPr>
              <a:t>'Property Price' vs 'CBD’ with ‘Region’</a:t>
            </a:r>
            <a:endParaRPr lang="en-US" sz="1000" dirty="0">
              <a:solidFill>
                <a:schemeClr val="accent2">
                  <a:lumMod val="60000"/>
                  <a:lumOff val="40000"/>
                </a:schemeClr>
              </a:solidFill>
            </a:endParaRPr>
          </a:p>
        </p:txBody>
      </p:sp>
      <p:sp>
        <p:nvSpPr>
          <p:cNvPr id="28" name="TextBox 27"/>
          <p:cNvSpPr txBox="1"/>
          <p:nvPr/>
        </p:nvSpPr>
        <p:spPr>
          <a:xfrm>
            <a:off x="-1587" y="6627695"/>
            <a:ext cx="3142158" cy="246221"/>
          </a:xfrm>
          <a:prstGeom prst="rect">
            <a:avLst/>
          </a:prstGeom>
          <a:noFill/>
        </p:spPr>
        <p:txBody>
          <a:bodyPr wrap="square" rtlCol="0">
            <a:spAutoFit/>
          </a:bodyPr>
          <a:lstStyle/>
          <a:p>
            <a:r>
              <a:rPr lang="en-US" sz="1000" b="1" i="1" dirty="0">
                <a:solidFill>
                  <a:schemeClr val="accent2">
                    <a:lumMod val="60000"/>
                    <a:lumOff val="40000"/>
                  </a:schemeClr>
                </a:solidFill>
              </a:rPr>
              <a:t>'Property Price' vs 'Number of Cars in a Garage'</a:t>
            </a:r>
            <a:endParaRPr lang="en-US" sz="1000" dirty="0">
              <a:solidFill>
                <a:schemeClr val="accent2">
                  <a:lumMod val="60000"/>
                  <a:lumOff val="40000"/>
                </a:schemeClr>
              </a:solidFill>
            </a:endParaRPr>
          </a:p>
        </p:txBody>
      </p:sp>
      <p:sp>
        <p:nvSpPr>
          <p:cNvPr id="38" name="TextBox 37"/>
          <p:cNvSpPr txBox="1"/>
          <p:nvPr/>
        </p:nvSpPr>
        <p:spPr>
          <a:xfrm>
            <a:off x="9101186" y="3379486"/>
            <a:ext cx="2811928" cy="246221"/>
          </a:xfrm>
          <a:prstGeom prst="rect">
            <a:avLst/>
          </a:prstGeom>
          <a:noFill/>
        </p:spPr>
        <p:txBody>
          <a:bodyPr wrap="square" rtlCol="0">
            <a:spAutoFit/>
          </a:bodyPr>
          <a:lstStyle/>
          <a:p>
            <a:r>
              <a:rPr lang="en-US" sz="1000" b="1" i="1" dirty="0">
                <a:solidFill>
                  <a:schemeClr val="accent2">
                    <a:lumMod val="60000"/>
                    <a:lumOff val="40000"/>
                  </a:schemeClr>
                </a:solidFill>
              </a:rPr>
              <a:t>'Property Price' vs ‘CBD' @Central</a:t>
            </a:r>
            <a:endParaRPr lang="en-US" sz="1000" dirty="0">
              <a:solidFill>
                <a:schemeClr val="accent2">
                  <a:lumMod val="60000"/>
                  <a:lumOff val="40000"/>
                </a:schemeClr>
              </a:solidFill>
            </a:endParaRPr>
          </a:p>
        </p:txBody>
      </p:sp>
      <p:sp>
        <p:nvSpPr>
          <p:cNvPr id="39" name="TextBox 38"/>
          <p:cNvSpPr txBox="1"/>
          <p:nvPr/>
        </p:nvSpPr>
        <p:spPr>
          <a:xfrm>
            <a:off x="173349" y="5041615"/>
            <a:ext cx="2811928" cy="246221"/>
          </a:xfrm>
          <a:prstGeom prst="rect">
            <a:avLst/>
          </a:prstGeom>
          <a:noFill/>
        </p:spPr>
        <p:txBody>
          <a:bodyPr wrap="square" rtlCol="0">
            <a:spAutoFit/>
          </a:bodyPr>
          <a:lstStyle/>
          <a:p>
            <a:r>
              <a:rPr lang="en-US" sz="1000" b="1" i="1" dirty="0">
                <a:solidFill>
                  <a:schemeClr val="accent2">
                    <a:lumMod val="60000"/>
                    <a:lumOff val="40000"/>
                  </a:schemeClr>
                </a:solidFill>
              </a:rPr>
              <a:t>'Property Price'  vs ‘CBD' @Eastern</a:t>
            </a:r>
            <a:endParaRPr lang="en-US" sz="1000" dirty="0">
              <a:solidFill>
                <a:schemeClr val="accent2">
                  <a:lumMod val="60000"/>
                  <a:lumOff val="40000"/>
                </a:schemeClr>
              </a:solidFill>
            </a:endParaRPr>
          </a:p>
        </p:txBody>
      </p:sp>
      <p:sp>
        <p:nvSpPr>
          <p:cNvPr id="40" name="TextBox 39"/>
          <p:cNvSpPr txBox="1"/>
          <p:nvPr/>
        </p:nvSpPr>
        <p:spPr>
          <a:xfrm>
            <a:off x="3177375" y="5041615"/>
            <a:ext cx="2811928" cy="246221"/>
          </a:xfrm>
          <a:prstGeom prst="rect">
            <a:avLst/>
          </a:prstGeom>
          <a:noFill/>
        </p:spPr>
        <p:txBody>
          <a:bodyPr wrap="square" rtlCol="0">
            <a:spAutoFit/>
          </a:bodyPr>
          <a:lstStyle/>
          <a:p>
            <a:r>
              <a:rPr lang="en-US" sz="1000" b="1" i="1" dirty="0">
                <a:solidFill>
                  <a:schemeClr val="accent2">
                    <a:lumMod val="60000"/>
                    <a:lumOff val="40000"/>
                  </a:schemeClr>
                </a:solidFill>
              </a:rPr>
              <a:t>'Property Price' vs ‘CBD' @Western</a:t>
            </a:r>
            <a:endParaRPr lang="en-US" sz="1000" dirty="0">
              <a:solidFill>
                <a:schemeClr val="accent2">
                  <a:lumMod val="60000"/>
                  <a:lumOff val="40000"/>
                </a:schemeClr>
              </a:solidFill>
            </a:endParaRPr>
          </a:p>
        </p:txBody>
      </p:sp>
      <p:sp>
        <p:nvSpPr>
          <p:cNvPr id="41" name="TextBox 40"/>
          <p:cNvSpPr txBox="1"/>
          <p:nvPr/>
        </p:nvSpPr>
        <p:spPr>
          <a:xfrm>
            <a:off x="6163030" y="5042600"/>
            <a:ext cx="2811928" cy="246221"/>
          </a:xfrm>
          <a:prstGeom prst="rect">
            <a:avLst/>
          </a:prstGeom>
          <a:noFill/>
        </p:spPr>
        <p:txBody>
          <a:bodyPr wrap="square" rtlCol="0">
            <a:spAutoFit/>
          </a:bodyPr>
          <a:lstStyle/>
          <a:p>
            <a:r>
              <a:rPr lang="en-US" sz="1000" b="1" i="1" dirty="0">
                <a:solidFill>
                  <a:schemeClr val="accent2">
                    <a:lumMod val="60000"/>
                    <a:lumOff val="40000"/>
                  </a:schemeClr>
                </a:solidFill>
              </a:rPr>
              <a:t>'Property Price' vs ‘CBD' @Northern</a:t>
            </a:r>
            <a:endParaRPr lang="en-US" sz="1000" dirty="0">
              <a:solidFill>
                <a:schemeClr val="accent2">
                  <a:lumMod val="60000"/>
                  <a:lumOff val="40000"/>
                </a:schemeClr>
              </a:solidFill>
            </a:endParaRPr>
          </a:p>
        </p:txBody>
      </p:sp>
      <p:sp>
        <p:nvSpPr>
          <p:cNvPr id="42" name="TextBox 41"/>
          <p:cNvSpPr txBox="1"/>
          <p:nvPr/>
        </p:nvSpPr>
        <p:spPr>
          <a:xfrm>
            <a:off x="9051536" y="5007742"/>
            <a:ext cx="2811928" cy="246221"/>
          </a:xfrm>
          <a:prstGeom prst="rect">
            <a:avLst/>
          </a:prstGeom>
          <a:noFill/>
        </p:spPr>
        <p:txBody>
          <a:bodyPr wrap="square" rtlCol="0">
            <a:spAutoFit/>
          </a:bodyPr>
          <a:lstStyle/>
          <a:p>
            <a:r>
              <a:rPr lang="en-US" sz="1000" b="1" i="1" dirty="0">
                <a:solidFill>
                  <a:schemeClr val="accent2">
                    <a:lumMod val="60000"/>
                    <a:lumOff val="40000"/>
                  </a:schemeClr>
                </a:solidFill>
              </a:rPr>
              <a:t>'Property Price' vs ‘CBD' @Southern</a:t>
            </a:r>
            <a:endParaRPr lang="en-US" sz="1000" dirty="0">
              <a:solidFill>
                <a:schemeClr val="accent2">
                  <a:lumMod val="60000"/>
                  <a:lumOff val="40000"/>
                </a:schemeClr>
              </a:solidFill>
            </a:endParaRPr>
          </a:p>
        </p:txBody>
      </p:sp>
      <p:sp>
        <p:nvSpPr>
          <p:cNvPr id="43" name="TextBox 42"/>
          <p:cNvSpPr txBox="1"/>
          <p:nvPr/>
        </p:nvSpPr>
        <p:spPr>
          <a:xfrm>
            <a:off x="9130926" y="6616401"/>
            <a:ext cx="3088289" cy="246221"/>
          </a:xfrm>
          <a:prstGeom prst="rect">
            <a:avLst/>
          </a:prstGeom>
          <a:noFill/>
        </p:spPr>
        <p:txBody>
          <a:bodyPr wrap="square" rtlCol="0">
            <a:spAutoFit/>
          </a:bodyPr>
          <a:lstStyle/>
          <a:p>
            <a:r>
              <a:rPr lang="en-US" sz="1000" b="1" i="1" dirty="0">
                <a:solidFill>
                  <a:schemeClr val="accent2">
                    <a:lumMod val="60000"/>
                    <a:lumOff val="40000"/>
                  </a:schemeClr>
                </a:solidFill>
              </a:rPr>
              <a:t>'Price' vs ‘Rooms' with PropType ‘t’</a:t>
            </a:r>
            <a:endParaRPr lang="en-US" sz="1000" dirty="0">
              <a:solidFill>
                <a:schemeClr val="accent2">
                  <a:lumMod val="60000"/>
                  <a:lumOff val="40000"/>
                </a:schemeClr>
              </a:solidFill>
            </a:endParaRPr>
          </a:p>
        </p:txBody>
      </p:sp>
      <p:sp>
        <p:nvSpPr>
          <p:cNvPr id="44" name="TextBox 43"/>
          <p:cNvSpPr txBox="1"/>
          <p:nvPr/>
        </p:nvSpPr>
        <p:spPr>
          <a:xfrm>
            <a:off x="3039846" y="6629117"/>
            <a:ext cx="2869989" cy="246221"/>
          </a:xfrm>
          <a:prstGeom prst="rect">
            <a:avLst/>
          </a:prstGeom>
          <a:noFill/>
        </p:spPr>
        <p:txBody>
          <a:bodyPr wrap="square" rtlCol="0">
            <a:spAutoFit/>
          </a:bodyPr>
          <a:lstStyle/>
          <a:p>
            <a:r>
              <a:rPr lang="en-US" sz="1000" b="1" i="1" dirty="0">
                <a:solidFill>
                  <a:schemeClr val="accent2">
                    <a:lumMod val="60000"/>
                    <a:lumOff val="40000"/>
                  </a:schemeClr>
                </a:solidFill>
              </a:rPr>
              <a:t>'Price' vs ‘Rooms'  with PropType ‘h’</a:t>
            </a:r>
            <a:endParaRPr lang="en-US" sz="1000" dirty="0">
              <a:solidFill>
                <a:schemeClr val="accent2">
                  <a:lumMod val="60000"/>
                  <a:lumOff val="40000"/>
                </a:schemeClr>
              </a:solidFill>
            </a:endParaRPr>
          </a:p>
        </p:txBody>
      </p:sp>
      <p:sp>
        <p:nvSpPr>
          <p:cNvPr id="45" name="TextBox 44"/>
          <p:cNvSpPr txBox="1"/>
          <p:nvPr/>
        </p:nvSpPr>
        <p:spPr>
          <a:xfrm>
            <a:off x="6091377" y="6629117"/>
            <a:ext cx="2876797" cy="246221"/>
          </a:xfrm>
          <a:prstGeom prst="rect">
            <a:avLst/>
          </a:prstGeom>
          <a:noFill/>
        </p:spPr>
        <p:txBody>
          <a:bodyPr wrap="square" rtlCol="0">
            <a:spAutoFit/>
          </a:bodyPr>
          <a:lstStyle/>
          <a:p>
            <a:r>
              <a:rPr lang="en-US" sz="1000" b="1" i="1" dirty="0">
                <a:solidFill>
                  <a:schemeClr val="accent2">
                    <a:lumMod val="60000"/>
                    <a:lumOff val="40000"/>
                  </a:schemeClr>
                </a:solidFill>
              </a:rPr>
              <a:t>'Price' vs ‘Rooms' with PropType ‘u’</a:t>
            </a:r>
            <a:endParaRPr lang="en-US" sz="1000" dirty="0">
              <a:solidFill>
                <a:schemeClr val="accent2">
                  <a:lumMod val="60000"/>
                  <a:lumOff val="40000"/>
                </a:schemeClr>
              </a:solidFill>
            </a:endParaRPr>
          </a:p>
        </p:txBody>
      </p:sp>
      <p:sp>
        <p:nvSpPr>
          <p:cNvPr id="6" name="Oval Callout 5"/>
          <p:cNvSpPr/>
          <p:nvPr/>
        </p:nvSpPr>
        <p:spPr>
          <a:xfrm>
            <a:off x="7701643" y="598992"/>
            <a:ext cx="2855534" cy="1188122"/>
          </a:xfrm>
          <a:prstGeom prst="wedgeEllipse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bg1"/>
                </a:solidFill>
              </a:rPr>
              <a:t>It is evident that among the considered predictors except 'Landsize' all others have some influence over the 'Property Price'.</a:t>
            </a:r>
            <a:endParaRPr lang="en-US" sz="1000" dirty="0">
              <a:solidFill>
                <a:schemeClr val="bg1"/>
              </a:solidFill>
            </a:endParaRPr>
          </a:p>
        </p:txBody>
      </p:sp>
      <p:pic>
        <p:nvPicPr>
          <p:cNvPr id="47" name="Picture 46" descr="D:\MyBriefcase\Data-Science Course\Springboard - Capstone Project\Springboard_logo.png"/>
          <p:cNvPicPr/>
          <p:nvPr/>
        </p:nvPicPr>
        <p:blipFill>
          <a:blip r:embed="rId4">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9102" y="631979"/>
            <a:ext cx="1340136" cy="1340136"/>
          </a:xfrm>
          <a:prstGeom prst="rect">
            <a:avLst/>
          </a:prstGeom>
        </p:spPr>
      </p:pic>
      <p:pic>
        <p:nvPicPr>
          <p:cNvPr id="34" name="Picture 33"/>
          <p:cNvPicPr/>
          <p:nvPr/>
        </p:nvPicPr>
        <p:blipFill>
          <a:blip r:embed="rId6"/>
          <a:stretch>
            <a:fillRect/>
          </a:stretch>
        </p:blipFill>
        <p:spPr>
          <a:xfrm>
            <a:off x="6001646" y="1974714"/>
            <a:ext cx="2962407" cy="1406007"/>
          </a:xfrm>
          <a:prstGeom prst="rect">
            <a:avLst/>
          </a:prstGeom>
        </p:spPr>
      </p:pic>
      <p:pic>
        <p:nvPicPr>
          <p:cNvPr id="46" name="Picture 45"/>
          <p:cNvPicPr/>
          <p:nvPr/>
        </p:nvPicPr>
        <p:blipFill>
          <a:blip r:embed="rId7"/>
          <a:stretch>
            <a:fillRect/>
          </a:stretch>
        </p:blipFill>
        <p:spPr>
          <a:xfrm>
            <a:off x="2226" y="3650748"/>
            <a:ext cx="3024917" cy="1356995"/>
          </a:xfrm>
          <a:prstGeom prst="rect">
            <a:avLst/>
          </a:prstGeom>
        </p:spPr>
      </p:pic>
      <p:pic>
        <p:nvPicPr>
          <p:cNvPr id="49" name="Picture 48"/>
          <p:cNvPicPr/>
          <p:nvPr/>
        </p:nvPicPr>
        <p:blipFill>
          <a:blip r:embed="rId8"/>
          <a:stretch>
            <a:fillRect/>
          </a:stretch>
        </p:blipFill>
        <p:spPr>
          <a:xfrm>
            <a:off x="3027143" y="3650747"/>
            <a:ext cx="2994025" cy="1356996"/>
          </a:xfrm>
          <a:prstGeom prst="rect">
            <a:avLst/>
          </a:prstGeom>
        </p:spPr>
      </p:pic>
      <p:pic>
        <p:nvPicPr>
          <p:cNvPr id="50" name="Picture 49"/>
          <p:cNvPicPr/>
          <p:nvPr/>
        </p:nvPicPr>
        <p:blipFill>
          <a:blip r:embed="rId9"/>
          <a:stretch>
            <a:fillRect/>
          </a:stretch>
        </p:blipFill>
        <p:spPr>
          <a:xfrm>
            <a:off x="8964054" y="1971584"/>
            <a:ext cx="2909256" cy="1408331"/>
          </a:xfrm>
          <a:prstGeom prst="rect">
            <a:avLst/>
          </a:prstGeom>
        </p:spPr>
      </p:pic>
      <p:pic>
        <p:nvPicPr>
          <p:cNvPr id="51" name="Picture 50"/>
          <p:cNvPicPr/>
          <p:nvPr/>
        </p:nvPicPr>
        <p:blipFill>
          <a:blip r:embed="rId10"/>
          <a:stretch>
            <a:fillRect/>
          </a:stretch>
        </p:blipFill>
        <p:spPr>
          <a:xfrm>
            <a:off x="6001646" y="3650748"/>
            <a:ext cx="2962407" cy="1356995"/>
          </a:xfrm>
          <a:prstGeom prst="rect">
            <a:avLst/>
          </a:prstGeom>
        </p:spPr>
      </p:pic>
      <p:pic>
        <p:nvPicPr>
          <p:cNvPr id="52" name="Picture 51"/>
          <p:cNvPicPr/>
          <p:nvPr/>
        </p:nvPicPr>
        <p:blipFill>
          <a:blip r:embed="rId11"/>
          <a:stretch>
            <a:fillRect/>
          </a:stretch>
        </p:blipFill>
        <p:spPr>
          <a:xfrm>
            <a:off x="8964053" y="3650747"/>
            <a:ext cx="2903941" cy="1356995"/>
          </a:xfrm>
          <a:prstGeom prst="rect">
            <a:avLst/>
          </a:prstGeom>
        </p:spPr>
      </p:pic>
      <p:pic>
        <p:nvPicPr>
          <p:cNvPr id="53" name="Picture 52"/>
          <p:cNvPicPr/>
          <p:nvPr/>
        </p:nvPicPr>
        <p:blipFill>
          <a:blip r:embed="rId12"/>
          <a:stretch>
            <a:fillRect/>
          </a:stretch>
        </p:blipFill>
        <p:spPr>
          <a:xfrm>
            <a:off x="-1588" y="5270510"/>
            <a:ext cx="3013075" cy="1374510"/>
          </a:xfrm>
          <a:prstGeom prst="rect">
            <a:avLst/>
          </a:prstGeom>
        </p:spPr>
      </p:pic>
      <p:pic>
        <p:nvPicPr>
          <p:cNvPr id="54" name="Picture 53"/>
          <p:cNvPicPr/>
          <p:nvPr/>
        </p:nvPicPr>
        <p:blipFill>
          <a:blip r:embed="rId13"/>
          <a:stretch>
            <a:fillRect/>
          </a:stretch>
        </p:blipFill>
        <p:spPr>
          <a:xfrm>
            <a:off x="3010761" y="5266336"/>
            <a:ext cx="3010535" cy="1378684"/>
          </a:xfrm>
          <a:prstGeom prst="rect">
            <a:avLst/>
          </a:prstGeom>
        </p:spPr>
      </p:pic>
      <p:pic>
        <p:nvPicPr>
          <p:cNvPr id="55" name="Picture 54"/>
          <p:cNvPicPr/>
          <p:nvPr/>
        </p:nvPicPr>
        <p:blipFill>
          <a:blip r:embed="rId14"/>
          <a:stretch>
            <a:fillRect/>
          </a:stretch>
        </p:blipFill>
        <p:spPr>
          <a:xfrm>
            <a:off x="6017232" y="5270510"/>
            <a:ext cx="2972493" cy="1374510"/>
          </a:xfrm>
          <a:prstGeom prst="rect">
            <a:avLst/>
          </a:prstGeom>
        </p:spPr>
      </p:pic>
      <p:pic>
        <p:nvPicPr>
          <p:cNvPr id="56" name="Picture 55"/>
          <p:cNvPicPr/>
          <p:nvPr/>
        </p:nvPicPr>
        <p:blipFill>
          <a:blip r:embed="rId15"/>
          <a:stretch>
            <a:fillRect/>
          </a:stretch>
        </p:blipFill>
        <p:spPr>
          <a:xfrm>
            <a:off x="8991503" y="5266337"/>
            <a:ext cx="2881807" cy="1378684"/>
          </a:xfrm>
          <a:prstGeom prst="rect">
            <a:avLst/>
          </a:prstGeom>
        </p:spPr>
      </p:pic>
    </p:spTree>
    <p:extLst>
      <p:ext uri="{BB962C8B-B14F-4D97-AF65-F5344CB8AC3E}">
        <p14:creationId xmlns:p14="http://schemas.microsoft.com/office/powerpoint/2010/main" val="99441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3" name="Content Placeholder 2"/>
          <p:cNvSpPr>
            <a:spLocks noGrp="1"/>
          </p:cNvSpPr>
          <p:nvPr>
            <p:ph idx="1"/>
          </p:nvPr>
        </p:nvSpPr>
        <p:spPr>
          <a:xfrm>
            <a:off x="680320" y="2336873"/>
            <a:ext cx="11314455" cy="3599316"/>
          </a:xfrm>
        </p:spPr>
        <p:txBody>
          <a:bodyPr/>
          <a:lstStyle/>
          <a:p>
            <a:r>
              <a:rPr lang="en-US" dirty="0"/>
              <a:t>Stepwise regression model has been adapted</a:t>
            </a:r>
          </a:p>
          <a:p>
            <a:r>
              <a:rPr lang="en-US" dirty="0"/>
              <a:t>Approach – Forward selection</a:t>
            </a:r>
          </a:p>
          <a:p>
            <a:r>
              <a:rPr lang="en-US" dirty="0"/>
              <a:t>Significance of the variable has been measured using p-value of the t-statistic</a:t>
            </a:r>
          </a:p>
          <a:p>
            <a:r>
              <a:rPr lang="en-US" dirty="0"/>
              <a:t>Overall significance of the model was tested using p-value of the F-statistic</a:t>
            </a:r>
          </a:p>
          <a:p>
            <a:r>
              <a:rPr lang="en-US" dirty="0"/>
              <a:t>Checking of Multicollinearity after each model so that redundant variable/s can be discarded</a:t>
            </a:r>
          </a:p>
          <a:p>
            <a:r>
              <a:rPr lang="en-US" dirty="0"/>
              <a:t>Dummy/Categorical variables have been included in the analysis</a:t>
            </a:r>
          </a:p>
          <a:p>
            <a:endParaRPr lang="en-US" dirty="0"/>
          </a:p>
        </p:txBody>
      </p:sp>
      <p:pic>
        <p:nvPicPr>
          <p:cNvPr id="4" name="Picture 3"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963" y="753228"/>
            <a:ext cx="1141812" cy="1141812"/>
          </a:xfrm>
          <a:prstGeom prst="rect">
            <a:avLst/>
          </a:prstGeom>
        </p:spPr>
      </p:pic>
    </p:spTree>
    <p:extLst>
      <p:ext uri="{BB962C8B-B14F-4D97-AF65-F5344CB8AC3E}">
        <p14:creationId xmlns:p14="http://schemas.microsoft.com/office/powerpoint/2010/main" val="141945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 with Single predictor</a:t>
            </a:r>
          </a:p>
        </p:txBody>
      </p:sp>
      <p:sp>
        <p:nvSpPr>
          <p:cNvPr id="11" name="TextBox 10"/>
          <p:cNvSpPr txBox="1"/>
          <p:nvPr/>
        </p:nvSpPr>
        <p:spPr>
          <a:xfrm>
            <a:off x="516836" y="4246302"/>
            <a:ext cx="11296299" cy="2062103"/>
          </a:xfrm>
          <a:prstGeom prst="rect">
            <a:avLst/>
          </a:prstGeom>
          <a:noFill/>
        </p:spPr>
        <p:txBody>
          <a:bodyPr wrap="square" rtlCol="0">
            <a:spAutoFit/>
          </a:bodyPr>
          <a:lstStyle/>
          <a:p>
            <a:r>
              <a:rPr lang="en-US" sz="2000" b="1" dirty="0">
                <a:solidFill>
                  <a:schemeClr val="bg1"/>
                </a:solidFill>
              </a:rPr>
              <a:t>OLS Result Analysis</a:t>
            </a:r>
          </a:p>
          <a:p>
            <a:pPr marL="285750" indent="-285750">
              <a:buFont typeface="Arial" panose="020B0604020202020204" pitchFamily="34" charset="0"/>
              <a:buChar char="•"/>
            </a:pPr>
            <a:r>
              <a:rPr lang="en-US" dirty="0"/>
              <a:t>The R^2 value is very low for all the model</a:t>
            </a:r>
          </a:p>
          <a:p>
            <a:pPr marL="285750" indent="-285750">
              <a:buFont typeface="Arial" panose="020B0604020202020204" pitchFamily="34" charset="0"/>
              <a:buChar char="•"/>
            </a:pPr>
            <a:r>
              <a:rPr lang="en-US" dirty="0"/>
              <a:t>Single predictor is </a:t>
            </a:r>
            <a:r>
              <a:rPr lang="en-US" b="1" dirty="0"/>
              <a:t>Not</a:t>
            </a:r>
            <a:r>
              <a:rPr lang="en-US" dirty="0"/>
              <a:t> significantly influencing the Property price </a:t>
            </a:r>
          </a:p>
          <a:p>
            <a:pPr marL="285750" indent="-285750">
              <a:buFont typeface="Arial" panose="020B0604020202020204" pitchFamily="34" charset="0"/>
              <a:buChar char="•"/>
            </a:pPr>
            <a:r>
              <a:rPr lang="en-US" dirty="0"/>
              <a:t>The Independent variable 'Property Sold Date' is grossly impacting the R-</a:t>
            </a:r>
            <a:r>
              <a:rPr lang="en-US" dirty="0" err="1"/>
              <a:t>Sqr</a:t>
            </a:r>
            <a:r>
              <a:rPr lang="en-US" dirty="0"/>
              <a:t> value; almost ‘Zero’ R^2 value. Moreover, with huge negative intercept value (-133365691) the 2</a:t>
            </a:r>
            <a:r>
              <a:rPr lang="en-US" baseline="30000" dirty="0"/>
              <a:t>nd</a:t>
            </a:r>
            <a:r>
              <a:rPr lang="en-US" dirty="0"/>
              <a:t> model suggests that there are homes with ‘zero’ room which is meaningless.</a:t>
            </a:r>
          </a:p>
          <a:p>
            <a:pPr marL="285750" indent="-285750">
              <a:buFont typeface="Arial" panose="020B0604020202020204" pitchFamily="34" charset="0"/>
              <a:buChar char="•"/>
            </a:pPr>
            <a:r>
              <a:rPr lang="en-US" b="1" dirty="0"/>
              <a:t>'Property Sold Date’ cannot be considered as predictor in future model analysis.</a:t>
            </a:r>
            <a:endParaRPr lang="en-US" dirty="0"/>
          </a:p>
        </p:txBody>
      </p:sp>
      <p:pic>
        <p:nvPicPr>
          <p:cNvPr id="14" name="Picture 13" descr="D:\MyBriefcase\Data-Science Course\Springboard - Capstone Project\Springboard_logo.png"/>
          <p:cNvPicPr/>
          <p:nvPr/>
        </p:nvPicPr>
        <p:blipFill>
          <a:blip r:embed="rId2">
            <a:extLst>
              <a:ext uri="{28A0092B-C50C-407E-A947-70E740481C1C}">
                <a14:useLocalDpi xmlns:a14="http://schemas.microsoft.com/office/drawing/2010/main" val="0"/>
              </a:ext>
            </a:extLst>
          </a:blip>
          <a:srcRect/>
          <a:stretch>
            <a:fillRect/>
          </a:stretch>
        </p:blipFill>
        <p:spPr bwMode="auto">
          <a:xfrm>
            <a:off x="11063605" y="0"/>
            <a:ext cx="1128395" cy="494030"/>
          </a:xfrm>
          <a:prstGeom prst="rect">
            <a:avLst/>
          </a:prstGeom>
          <a:noFill/>
          <a:ln>
            <a:noFill/>
          </a:ln>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963" y="753228"/>
            <a:ext cx="1141812" cy="1141812"/>
          </a:xfrm>
          <a:prstGeom prst="rect">
            <a:avLst/>
          </a:prstGeom>
        </p:spPr>
      </p:pic>
      <p:pic>
        <p:nvPicPr>
          <p:cNvPr id="5" name="Picture 4"/>
          <p:cNvPicPr>
            <a:picLocks noChangeAspect="1"/>
          </p:cNvPicPr>
          <p:nvPr/>
        </p:nvPicPr>
        <p:blipFill>
          <a:blip r:embed="rId4"/>
          <a:stretch>
            <a:fillRect/>
          </a:stretch>
        </p:blipFill>
        <p:spPr>
          <a:xfrm>
            <a:off x="516837" y="2648387"/>
            <a:ext cx="11016578" cy="1561226"/>
          </a:xfrm>
          <a:prstGeom prst="rect">
            <a:avLst/>
          </a:prstGeom>
        </p:spPr>
      </p:pic>
    </p:spTree>
    <p:extLst>
      <p:ext uri="{BB962C8B-B14F-4D97-AF65-F5344CB8AC3E}">
        <p14:creationId xmlns:p14="http://schemas.microsoft.com/office/powerpoint/2010/main" val="24862657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2369</TotalTime>
  <Words>1695</Words>
  <Application>Microsoft Office PowerPoint</Application>
  <PresentationFormat>Widescreen</PresentationFormat>
  <Paragraphs>187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vt:lpstr>
      <vt:lpstr>Berlin</vt:lpstr>
      <vt:lpstr>Melbourne Housing Market</vt:lpstr>
      <vt:lpstr>Agenda</vt:lpstr>
      <vt:lpstr>Background &amp; Overview</vt:lpstr>
      <vt:lpstr>About Data</vt:lpstr>
      <vt:lpstr>Data Management</vt:lpstr>
      <vt:lpstr>Data Visualization</vt:lpstr>
      <vt:lpstr>Data Visualization (Continued…)</vt:lpstr>
      <vt:lpstr>Regression Analysis</vt:lpstr>
      <vt:lpstr>Regression model with Single predictor</vt:lpstr>
      <vt:lpstr>Regression model with Dual predictors</vt:lpstr>
      <vt:lpstr>Regression model with Triple predictors</vt:lpstr>
      <vt:lpstr>Checking Multicollinearity</vt:lpstr>
      <vt:lpstr>Impact of Dummy/Categorical variables</vt:lpstr>
      <vt:lpstr>Summary</vt:lpstr>
      <vt:lpstr>Conclusion - Important basic question?</vt:lpstr>
      <vt:lpstr>Model Diagnostics</vt:lpstr>
      <vt:lpstr>Model Diagnostics (Continued…)</vt:lpstr>
      <vt:lpstr>Future scope of improvement</vt:lpstr>
      <vt:lpstr>Thanks &amp; Acknowledgements</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Bose, Aniruddha (Cognizant)</dc:creator>
  <cp:lastModifiedBy>Aniruddha Bose</cp:lastModifiedBy>
  <cp:revision>111</cp:revision>
  <dcterms:created xsi:type="dcterms:W3CDTF">2017-05-19T11:15:14Z</dcterms:created>
  <dcterms:modified xsi:type="dcterms:W3CDTF">2017-06-03T14:28:59Z</dcterms:modified>
</cp:coreProperties>
</file>