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8" r:id="rId2"/>
    <p:sldId id="339" r:id="rId3"/>
    <p:sldId id="350" r:id="rId4"/>
    <p:sldId id="351" r:id="rId5"/>
    <p:sldId id="340" r:id="rId6"/>
    <p:sldId id="352" r:id="rId7"/>
    <p:sldId id="341" r:id="rId8"/>
    <p:sldId id="440" r:id="rId9"/>
    <p:sldId id="343" r:id="rId10"/>
    <p:sldId id="344" r:id="rId11"/>
    <p:sldId id="353" r:id="rId12"/>
    <p:sldId id="354" r:id="rId13"/>
    <p:sldId id="345" r:id="rId14"/>
    <p:sldId id="416" r:id="rId15"/>
    <p:sldId id="417" r:id="rId16"/>
    <p:sldId id="418" r:id="rId17"/>
    <p:sldId id="419" r:id="rId18"/>
    <p:sldId id="420" r:id="rId19"/>
    <p:sldId id="34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91" autoAdjust="0"/>
  </p:normalViewPr>
  <p:slideViewPr>
    <p:cSldViewPr snapToGrid="0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3.jpe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137B-3D0A-4212-B355-D4C0E76D8286}" type="datetimeFigureOut">
              <a:rPr lang="zh-CN" altLang="en-US" smtClean="0"/>
              <a:pPr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7B6B-BC77-4152-A22D-C2B97F9704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7B7FDB1-D53A-4925-9588-859DFD600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84324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28DB2-3D10-4C7A-AE52-28B97FF56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015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59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7F68-9632-4C1E-B98A-CB64830E1E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1488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D5510-9C1D-4412-A26E-37636544B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793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DDBD-DC68-4E04-8A47-EED9DE844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776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25D8F-1357-4977-9882-CABE973BE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614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04884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880BC-1BC2-4F44-AC9F-F14FD44BA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63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36512" y="5875065"/>
            <a:ext cx="9266335" cy="1082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8" name="Picture 3" descr="C:\Users\ROYSUN\Desktop\38fa6b80-0066-489d-9215-ffc2004fa8c0.jpg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8014447" y="-94129"/>
            <a:ext cx="1169894" cy="12321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6610" y="625867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1462088"/>
            <a:ext cx="3240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66813" y="3167475"/>
            <a:ext cx="7977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国际单位制单位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A(</a:t>
            </a:r>
            <a:r>
              <a:rPr lang="zh-CN" altLang="en-US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安培）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常用单位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800" b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en-US" altLang="zh-CN" sz="1800" b="1" baseline="30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A), </a:t>
            </a:r>
            <a:r>
              <a:rPr lang="en-US" altLang="zh-CN" sz="1800" b="1" i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µ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A(10</a:t>
            </a:r>
            <a:r>
              <a:rPr lang="en-US" altLang="zh-CN" sz="1800" b="1" baseline="30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A)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5081200"/>
            <a:ext cx="117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01381" name="AutoShape 5"/>
          <p:cNvSpPr>
            <a:spLocks/>
          </p:cNvSpPr>
          <p:nvPr/>
        </p:nvSpPr>
        <p:spPr bwMode="auto">
          <a:xfrm>
            <a:off x="984250" y="5135175"/>
            <a:ext cx="288925" cy="747712"/>
          </a:xfrm>
          <a:prstGeom prst="leftBrace">
            <a:avLst>
              <a:gd name="adj1" fmla="val 21566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208088" y="4955787"/>
            <a:ext cx="7935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直流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(DC)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大小和方向不随时间改变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1171575" y="5574912"/>
            <a:ext cx="7553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(AC)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大小和方向随时间改变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graphicFrame>
        <p:nvGraphicFramePr>
          <p:cNvPr id="101384" name="Object 8" descr="羊皮纸"/>
          <p:cNvGraphicFramePr>
            <a:graphicFrameLocks noChangeAspect="1"/>
          </p:cNvGraphicFramePr>
          <p:nvPr/>
        </p:nvGraphicFramePr>
        <p:xfrm>
          <a:off x="4894723" y="1967118"/>
          <a:ext cx="3133725" cy="1028700"/>
        </p:xfrm>
        <a:graphic>
          <a:graphicData uri="http://schemas.openxmlformats.org/presentationml/2006/ole">
            <p:oleObj spid="_x0000_s48179" name="公式" r:id="rId4" imgW="1231366" imgH="406224" progId="">
              <p:embed/>
            </p:oleObj>
          </a:graphicData>
        </a:graphic>
      </p:graphicFrame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030288" y="2344738"/>
            <a:ext cx="4864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000500" indent="-40005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电流的大小用</a:t>
            </a:r>
            <a:r>
              <a:rPr kumimoji="1" lang="zh-CN" altLang="en-US" sz="1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电流强度</a:t>
            </a:r>
            <a:r>
              <a:rPr kumimoji="1"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表示。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971550" y="1484313"/>
            <a:ext cx="3485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带电粒子的定向运动形成电流。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0" y="2330450"/>
            <a:ext cx="1468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度量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0" y="3143662"/>
            <a:ext cx="1468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0" y="971550"/>
            <a:ext cx="1763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 流</a:t>
            </a:r>
          </a:p>
        </p:txBody>
      </p:sp>
      <p:graphicFrame>
        <p:nvGraphicFramePr>
          <p:cNvPr id="101390" name="Group 14"/>
          <p:cNvGraphicFramePr>
            <a:graphicFrameLocks noGrp="1"/>
          </p:cNvGraphicFramePr>
          <p:nvPr/>
        </p:nvGraphicFramePr>
        <p:xfrm>
          <a:off x="539750" y="3817647"/>
          <a:ext cx="7221538" cy="914400"/>
        </p:xfrm>
        <a:graphic>
          <a:graphicData uri="http://schemas.openxmlformats.org/drawingml/2006/table">
            <a:tbl>
              <a:tblPr/>
              <a:tblGrid>
                <a:gridCol w="1439863"/>
                <a:gridCol w="879475"/>
                <a:gridCol w="815975"/>
                <a:gridCol w="817562"/>
                <a:gridCol w="817563"/>
                <a:gridCol w="817562"/>
                <a:gridCol w="815975"/>
                <a:gridCol w="8175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前缀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数量级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350736" y="0"/>
            <a:ext cx="7126697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4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1.2 </a:t>
            </a:r>
            <a:r>
              <a:rPr kumimoji="1" lang="zh-CN" altLang="en-US" sz="4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电路的基本物理量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/>
      <p:bldP spid="101380" grpId="0"/>
      <p:bldP spid="101381" grpId="0" animBg="1"/>
      <p:bldP spid="101382" grpId="0"/>
      <p:bldP spid="101383" grpId="0"/>
      <p:bldP spid="101385" grpId="0"/>
      <p:bldP spid="101386" grpId="0"/>
      <p:bldP spid="101387" grpId="0"/>
      <p:bldP spid="1013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296351"/>
            <a:ext cx="82454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图示电路分别以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为参考点时的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,V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有变化么？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847162" y="1514884"/>
            <a:ext cx="3197225" cy="2484438"/>
            <a:chOff x="299" y="799"/>
            <a:chExt cx="2014" cy="1565"/>
          </a:xfrm>
        </p:grpSpPr>
        <p:grpSp>
          <p:nvGrpSpPr>
            <p:cNvPr id="57352" name="Group 4"/>
            <p:cNvGrpSpPr>
              <a:grpSpLocks/>
            </p:cNvGrpSpPr>
            <p:nvPr/>
          </p:nvGrpSpPr>
          <p:grpSpPr bwMode="auto">
            <a:xfrm>
              <a:off x="385" y="799"/>
              <a:ext cx="1928" cy="1565"/>
              <a:chOff x="527" y="799"/>
              <a:chExt cx="1928" cy="1565"/>
            </a:xfrm>
          </p:grpSpPr>
          <p:sp>
            <p:nvSpPr>
              <p:cNvPr id="57356" name="Line 5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57" name="Line 6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58" name="Line 7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59" name="Line 8"/>
              <p:cNvSpPr>
                <a:spLocks noChangeShapeType="1"/>
              </p:cNvSpPr>
              <p:nvPr/>
            </p:nvSpPr>
            <p:spPr bwMode="auto">
              <a:xfrm>
                <a:off x="583" y="1479"/>
                <a:ext cx="1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0" name="Line 9"/>
              <p:cNvSpPr>
                <a:spLocks noChangeShapeType="1"/>
              </p:cNvSpPr>
              <p:nvPr/>
            </p:nvSpPr>
            <p:spPr bwMode="auto">
              <a:xfrm>
                <a:off x="669" y="1479"/>
                <a:ext cx="0" cy="5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1" name="Line 10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2" name="Line 11"/>
              <p:cNvSpPr>
                <a:spLocks noChangeShapeType="1"/>
              </p:cNvSpPr>
              <p:nvPr/>
            </p:nvSpPr>
            <p:spPr bwMode="auto">
              <a:xfrm>
                <a:off x="1859" y="799"/>
                <a:ext cx="0" cy="1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3" name="Line 12"/>
              <p:cNvSpPr>
                <a:spLocks noChangeShapeType="1"/>
              </p:cNvSpPr>
              <p:nvPr/>
            </p:nvSpPr>
            <p:spPr bwMode="auto">
              <a:xfrm>
                <a:off x="669" y="2018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4" name="Rectangle 13"/>
              <p:cNvSpPr>
                <a:spLocks noChangeArrowheads="1"/>
              </p:cNvSpPr>
              <p:nvPr/>
            </p:nvSpPr>
            <p:spPr bwMode="auto">
              <a:xfrm>
                <a:off x="1803" y="1281"/>
                <a:ext cx="114" cy="2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5" name="Rectangle 14"/>
              <p:cNvSpPr>
                <a:spLocks noChangeArrowheads="1"/>
              </p:cNvSpPr>
              <p:nvPr/>
            </p:nvSpPr>
            <p:spPr bwMode="auto">
              <a:xfrm>
                <a:off x="1094" y="1962"/>
                <a:ext cx="340" cy="11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6" name="Text Box 15"/>
              <p:cNvSpPr txBox="1">
                <a:spLocks noChangeArrowheads="1"/>
              </p:cNvSpPr>
              <p:nvPr/>
            </p:nvSpPr>
            <p:spPr bwMode="auto">
              <a:xfrm>
                <a:off x="811" y="1281"/>
                <a:ext cx="6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20V</a:t>
                </a:r>
              </a:p>
            </p:txBody>
          </p:sp>
          <p:sp>
            <p:nvSpPr>
              <p:cNvPr id="57367" name="Text Box 16"/>
              <p:cNvSpPr txBox="1">
                <a:spLocks noChangeArrowheads="1"/>
              </p:cNvSpPr>
              <p:nvPr/>
            </p:nvSpPr>
            <p:spPr bwMode="auto">
              <a:xfrm>
                <a:off x="1094" y="2076"/>
                <a:ext cx="7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6Ω</a:t>
                </a:r>
              </a:p>
            </p:txBody>
          </p:sp>
          <p:sp>
            <p:nvSpPr>
              <p:cNvPr id="57368" name="Text Box 17"/>
              <p:cNvSpPr txBox="1">
                <a:spLocks noChangeArrowheads="1"/>
              </p:cNvSpPr>
              <p:nvPr/>
            </p:nvSpPr>
            <p:spPr bwMode="auto">
              <a:xfrm>
                <a:off x="1917" y="1281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4 Ω</a:t>
                </a:r>
              </a:p>
            </p:txBody>
          </p:sp>
        </p:grpSp>
        <p:sp>
          <p:nvSpPr>
            <p:cNvPr id="57353" name="Text Box 18"/>
            <p:cNvSpPr txBox="1">
              <a:spLocks noChangeArrowheads="1"/>
            </p:cNvSpPr>
            <p:nvPr/>
          </p:nvSpPr>
          <p:spPr bwMode="auto">
            <a:xfrm>
              <a:off x="1717" y="184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57354" name="Text Box 19"/>
            <p:cNvSpPr txBox="1">
              <a:spLocks noChangeArrowheads="1"/>
            </p:cNvSpPr>
            <p:nvPr/>
          </p:nvSpPr>
          <p:spPr bwMode="auto">
            <a:xfrm>
              <a:off x="1775" y="799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57355" name="Text Box 20"/>
            <p:cNvSpPr txBox="1">
              <a:spLocks noChangeArrowheads="1"/>
            </p:cNvSpPr>
            <p:nvPr/>
          </p:nvSpPr>
          <p:spPr bwMode="auto">
            <a:xfrm>
              <a:off x="299" y="1763"/>
              <a:ext cx="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412955" y="4497899"/>
            <a:ext cx="7521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57250" indent="-8572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电路中电位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参考点可任意选择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；当选择不同的电位参考点，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电路中各点电位均不同，但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任意两点间电压始终保持不变，与参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考点的选择无关。</a:t>
            </a:r>
          </a:p>
        </p:txBody>
      </p:sp>
      <p:sp>
        <p:nvSpPr>
          <p:cNvPr id="113686" name="WordArt 22"/>
          <p:cNvSpPr>
            <a:spLocks noChangeArrowheads="1" noChangeShapeType="1" noTextEdit="1"/>
          </p:cNvSpPr>
          <p:nvPr/>
        </p:nvSpPr>
        <p:spPr bwMode="auto">
          <a:xfrm>
            <a:off x="247093" y="3886067"/>
            <a:ext cx="1371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utoUpdateAnimBg="0"/>
      <p:bldP spid="1136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399590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例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计算图示电路分别以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为参考点时的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,V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74663" y="3981450"/>
            <a:ext cx="805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解：（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为参考点时，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=0; </a:t>
            </a:r>
            <a:r>
              <a:rPr lang="en-US" altLang="zh-CN" sz="2400" b="1" i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=2A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511300" y="4464050"/>
            <a:ext cx="558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=-4</a:t>
            </a:r>
            <a:r>
              <a:rPr lang="en-US" altLang="zh-CN" sz="2400" b="1" i="1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=-8V,   U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=4</a:t>
            </a:r>
            <a:r>
              <a:rPr lang="en-US" altLang="zh-CN" sz="2400" b="1" i="1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=8V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654050" y="1447800"/>
            <a:ext cx="3197225" cy="2484438"/>
            <a:chOff x="299" y="799"/>
            <a:chExt cx="2014" cy="1565"/>
          </a:xfrm>
        </p:grpSpPr>
        <p:grpSp>
          <p:nvGrpSpPr>
            <p:cNvPr id="58401" name="Group 6"/>
            <p:cNvGrpSpPr>
              <a:grpSpLocks/>
            </p:cNvGrpSpPr>
            <p:nvPr/>
          </p:nvGrpSpPr>
          <p:grpSpPr bwMode="auto">
            <a:xfrm>
              <a:off x="385" y="799"/>
              <a:ext cx="1928" cy="1565"/>
              <a:chOff x="527" y="799"/>
              <a:chExt cx="1928" cy="1565"/>
            </a:xfrm>
          </p:grpSpPr>
          <p:sp>
            <p:nvSpPr>
              <p:cNvPr id="58405" name="Line 7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6" name="Line 8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7" name="Line 9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8" name="Line 10"/>
              <p:cNvSpPr>
                <a:spLocks noChangeShapeType="1"/>
              </p:cNvSpPr>
              <p:nvPr/>
            </p:nvSpPr>
            <p:spPr bwMode="auto">
              <a:xfrm>
                <a:off x="583" y="1479"/>
                <a:ext cx="1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9" name="Line 11"/>
              <p:cNvSpPr>
                <a:spLocks noChangeShapeType="1"/>
              </p:cNvSpPr>
              <p:nvPr/>
            </p:nvSpPr>
            <p:spPr bwMode="auto">
              <a:xfrm>
                <a:off x="669" y="1479"/>
                <a:ext cx="0" cy="5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0" name="Line 12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1" name="Line 13"/>
              <p:cNvSpPr>
                <a:spLocks noChangeShapeType="1"/>
              </p:cNvSpPr>
              <p:nvPr/>
            </p:nvSpPr>
            <p:spPr bwMode="auto">
              <a:xfrm>
                <a:off x="1859" y="799"/>
                <a:ext cx="0" cy="1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2" name="Line 14"/>
              <p:cNvSpPr>
                <a:spLocks noChangeShapeType="1"/>
              </p:cNvSpPr>
              <p:nvPr/>
            </p:nvSpPr>
            <p:spPr bwMode="auto">
              <a:xfrm>
                <a:off x="669" y="2018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3" name="Rectangle 15"/>
              <p:cNvSpPr>
                <a:spLocks noChangeArrowheads="1"/>
              </p:cNvSpPr>
              <p:nvPr/>
            </p:nvSpPr>
            <p:spPr bwMode="auto">
              <a:xfrm>
                <a:off x="1803" y="1281"/>
                <a:ext cx="114" cy="2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4" name="Rectangle 16"/>
              <p:cNvSpPr>
                <a:spLocks noChangeArrowheads="1"/>
              </p:cNvSpPr>
              <p:nvPr/>
            </p:nvSpPr>
            <p:spPr bwMode="auto">
              <a:xfrm>
                <a:off x="1094" y="1962"/>
                <a:ext cx="340" cy="11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5" name="Text Box 17"/>
              <p:cNvSpPr txBox="1">
                <a:spLocks noChangeArrowheads="1"/>
              </p:cNvSpPr>
              <p:nvPr/>
            </p:nvSpPr>
            <p:spPr bwMode="auto">
              <a:xfrm>
                <a:off x="811" y="1281"/>
                <a:ext cx="6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20V</a:t>
                </a:r>
              </a:p>
            </p:txBody>
          </p:sp>
          <p:sp>
            <p:nvSpPr>
              <p:cNvPr id="58416" name="Text Box 18"/>
              <p:cNvSpPr txBox="1">
                <a:spLocks noChangeArrowheads="1"/>
              </p:cNvSpPr>
              <p:nvPr/>
            </p:nvSpPr>
            <p:spPr bwMode="auto">
              <a:xfrm>
                <a:off x="1094" y="2076"/>
                <a:ext cx="7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6Ω</a:t>
                </a:r>
              </a:p>
            </p:txBody>
          </p:sp>
          <p:sp>
            <p:nvSpPr>
              <p:cNvPr id="58417" name="Text Box 19"/>
              <p:cNvSpPr txBox="1">
                <a:spLocks noChangeArrowheads="1"/>
              </p:cNvSpPr>
              <p:nvPr/>
            </p:nvSpPr>
            <p:spPr bwMode="auto">
              <a:xfrm>
                <a:off x="1917" y="1281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4 Ω</a:t>
                </a:r>
              </a:p>
            </p:txBody>
          </p:sp>
        </p:grpSp>
        <p:sp>
          <p:nvSpPr>
            <p:cNvPr id="58402" name="Text Box 20"/>
            <p:cNvSpPr txBox="1">
              <a:spLocks noChangeArrowheads="1"/>
            </p:cNvSpPr>
            <p:nvPr/>
          </p:nvSpPr>
          <p:spPr bwMode="auto">
            <a:xfrm>
              <a:off x="1717" y="184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58403" name="Text Box 21"/>
            <p:cNvSpPr txBox="1">
              <a:spLocks noChangeArrowheads="1"/>
            </p:cNvSpPr>
            <p:nvPr/>
          </p:nvSpPr>
          <p:spPr bwMode="auto">
            <a:xfrm>
              <a:off x="1775" y="799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58404" name="Text Box 22"/>
            <p:cNvSpPr txBox="1">
              <a:spLocks noChangeArrowheads="1"/>
            </p:cNvSpPr>
            <p:nvPr/>
          </p:nvSpPr>
          <p:spPr bwMode="auto">
            <a:xfrm>
              <a:off x="299" y="1763"/>
              <a:ext cx="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grpSp>
        <p:nvGrpSpPr>
          <p:cNvPr id="129047" name="Group 23"/>
          <p:cNvGrpSpPr>
            <a:grpSpLocks/>
          </p:cNvGrpSpPr>
          <p:nvPr/>
        </p:nvGrpSpPr>
        <p:grpSpPr bwMode="auto">
          <a:xfrm>
            <a:off x="3741738" y="1179513"/>
            <a:ext cx="3197225" cy="2725737"/>
            <a:chOff x="2357" y="743"/>
            <a:chExt cx="2014" cy="1717"/>
          </a:xfrm>
        </p:grpSpPr>
        <p:grpSp>
          <p:nvGrpSpPr>
            <p:cNvPr id="58378" name="Group 24"/>
            <p:cNvGrpSpPr>
              <a:grpSpLocks/>
            </p:cNvGrpSpPr>
            <p:nvPr/>
          </p:nvGrpSpPr>
          <p:grpSpPr bwMode="auto">
            <a:xfrm>
              <a:off x="2357" y="743"/>
              <a:ext cx="2014" cy="1717"/>
              <a:chOff x="2357" y="743"/>
              <a:chExt cx="2014" cy="1717"/>
            </a:xfrm>
          </p:grpSpPr>
          <p:grpSp>
            <p:nvGrpSpPr>
              <p:cNvPr id="58381" name="Group 25"/>
              <p:cNvGrpSpPr>
                <a:grpSpLocks/>
              </p:cNvGrpSpPr>
              <p:nvPr/>
            </p:nvGrpSpPr>
            <p:grpSpPr bwMode="auto">
              <a:xfrm>
                <a:off x="2357" y="895"/>
                <a:ext cx="2014" cy="1565"/>
                <a:chOff x="299" y="799"/>
                <a:chExt cx="2014" cy="1565"/>
              </a:xfrm>
            </p:grpSpPr>
            <p:grpSp>
              <p:nvGrpSpPr>
                <p:cNvPr id="58384" name="Group 26"/>
                <p:cNvGrpSpPr>
                  <a:grpSpLocks/>
                </p:cNvGrpSpPr>
                <p:nvPr/>
              </p:nvGrpSpPr>
              <p:grpSpPr bwMode="auto">
                <a:xfrm>
                  <a:off x="385" y="799"/>
                  <a:ext cx="1928" cy="1565"/>
                  <a:chOff x="527" y="799"/>
                  <a:chExt cx="1928" cy="1565"/>
                </a:xfrm>
              </p:grpSpPr>
              <p:sp>
                <p:nvSpPr>
                  <p:cNvPr id="5838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799"/>
                    <a:ext cx="0" cy="56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8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1366"/>
                    <a:ext cx="2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1366"/>
                    <a:ext cx="2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1479"/>
                    <a:ext cx="17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1479"/>
                    <a:ext cx="0" cy="5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799"/>
                    <a:ext cx="11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59" y="799"/>
                    <a:ext cx="0" cy="121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2018"/>
                    <a:ext cx="11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03" y="1281"/>
                    <a:ext cx="114" cy="2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094" y="1962"/>
                    <a:ext cx="340" cy="11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8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1" y="1281"/>
                    <a:ext cx="6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微软雅黑" pitchFamily="34" charset="-122"/>
                        <a:ea typeface="微软雅黑" pitchFamily="34" charset="-122"/>
                      </a:rPr>
                      <a:t>20V</a:t>
                    </a:r>
                  </a:p>
                </p:txBody>
              </p:sp>
              <p:sp>
                <p:nvSpPr>
                  <p:cNvPr id="5839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4" y="2076"/>
                    <a:ext cx="7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微软雅黑" pitchFamily="34" charset="-122"/>
                        <a:ea typeface="微软雅黑" pitchFamily="34" charset="-122"/>
                      </a:rPr>
                      <a:t>6Ω</a:t>
                    </a:r>
                  </a:p>
                </p:txBody>
              </p:sp>
              <p:sp>
                <p:nvSpPr>
                  <p:cNvPr id="5840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7" y="1281"/>
                    <a:ext cx="5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微软雅黑" pitchFamily="34" charset="-122"/>
                        <a:ea typeface="微软雅黑" pitchFamily="34" charset="-122"/>
                      </a:rPr>
                      <a:t>4 Ω</a:t>
                    </a:r>
                  </a:p>
                </p:txBody>
              </p:sp>
            </p:grpSp>
            <p:sp>
              <p:nvSpPr>
                <p:cNvPr id="5838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17" y="1848"/>
                  <a:ext cx="2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b</a:t>
                  </a:r>
                </a:p>
              </p:txBody>
            </p:sp>
            <p:sp>
              <p:nvSpPr>
                <p:cNvPr id="5838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775" y="799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a</a:t>
                  </a:r>
                </a:p>
              </p:txBody>
            </p:sp>
            <p:sp>
              <p:nvSpPr>
                <p:cNvPr id="5838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99" y="1763"/>
                  <a:ext cx="2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c</a:t>
                  </a:r>
                </a:p>
              </p:txBody>
            </p:sp>
          </p:grpSp>
          <p:sp>
            <p:nvSpPr>
              <p:cNvPr id="58382" name="Line 43"/>
              <p:cNvSpPr>
                <a:spLocks noChangeShapeType="1"/>
              </p:cNvSpPr>
              <p:nvPr/>
            </p:nvSpPr>
            <p:spPr bwMode="auto">
              <a:xfrm>
                <a:off x="3775" y="895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383" name="Line 44"/>
              <p:cNvSpPr>
                <a:spLocks noChangeShapeType="1"/>
              </p:cNvSpPr>
              <p:nvPr/>
            </p:nvSpPr>
            <p:spPr bwMode="auto">
              <a:xfrm>
                <a:off x="4058" y="74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379" name="Line 45"/>
            <p:cNvSpPr>
              <a:spLocks noChangeShapeType="1"/>
            </p:cNvSpPr>
            <p:nvPr/>
          </p:nvSpPr>
          <p:spPr bwMode="auto">
            <a:xfrm>
              <a:off x="3783" y="969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0" name="Text Box 46"/>
            <p:cNvSpPr txBox="1">
              <a:spLocks noChangeArrowheads="1"/>
            </p:cNvSpPr>
            <p:nvPr/>
          </p:nvSpPr>
          <p:spPr bwMode="auto">
            <a:xfrm>
              <a:off x="3443" y="929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</p:grpSp>
      <p:sp>
        <p:nvSpPr>
          <p:cNvPr id="129071" name="Text Box 47"/>
          <p:cNvSpPr txBox="1">
            <a:spLocks noChangeArrowheads="1"/>
          </p:cNvSpPr>
          <p:nvPr/>
        </p:nvSpPr>
        <p:spPr bwMode="auto">
          <a:xfrm>
            <a:off x="1725613" y="5029200"/>
            <a:ext cx="558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  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=V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=0-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-8)= 8V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/>
      <p:bldP spid="1290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4134056" y="335387"/>
            <a:ext cx="3197225" cy="2484437"/>
            <a:chOff x="2113" y="782"/>
            <a:chExt cx="2014" cy="1565"/>
          </a:xfrm>
        </p:grpSpPr>
        <p:grpSp>
          <p:nvGrpSpPr>
            <p:cNvPr id="59426" name="Group 3"/>
            <p:cNvGrpSpPr>
              <a:grpSpLocks/>
            </p:cNvGrpSpPr>
            <p:nvPr/>
          </p:nvGrpSpPr>
          <p:grpSpPr bwMode="auto">
            <a:xfrm>
              <a:off x="2113" y="782"/>
              <a:ext cx="2014" cy="1565"/>
              <a:chOff x="299" y="799"/>
              <a:chExt cx="2014" cy="1565"/>
            </a:xfrm>
          </p:grpSpPr>
          <p:grpSp>
            <p:nvGrpSpPr>
              <p:cNvPr id="59431" name="Group 4"/>
              <p:cNvGrpSpPr>
                <a:grpSpLocks/>
              </p:cNvGrpSpPr>
              <p:nvPr/>
            </p:nvGrpSpPr>
            <p:grpSpPr bwMode="auto">
              <a:xfrm>
                <a:off x="385" y="799"/>
                <a:ext cx="1928" cy="1565"/>
                <a:chOff x="527" y="799"/>
                <a:chExt cx="1928" cy="1565"/>
              </a:xfrm>
            </p:grpSpPr>
            <p:sp>
              <p:nvSpPr>
                <p:cNvPr id="59435" name="Line 5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0" cy="56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6" name="Line 6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7" name="Line 7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8" name="Line 8"/>
                <p:cNvSpPr>
                  <a:spLocks noChangeShapeType="1"/>
                </p:cNvSpPr>
                <p:nvPr/>
              </p:nvSpPr>
              <p:spPr bwMode="auto">
                <a:xfrm>
                  <a:off x="583" y="1479"/>
                  <a:ext cx="1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9" name="Line 9"/>
                <p:cNvSpPr>
                  <a:spLocks noChangeShapeType="1"/>
                </p:cNvSpPr>
                <p:nvPr/>
              </p:nvSpPr>
              <p:spPr bwMode="auto">
                <a:xfrm>
                  <a:off x="669" y="1479"/>
                  <a:ext cx="0" cy="5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0" name="Line 10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1" name="Line 11"/>
                <p:cNvSpPr>
                  <a:spLocks noChangeShapeType="1"/>
                </p:cNvSpPr>
                <p:nvPr/>
              </p:nvSpPr>
              <p:spPr bwMode="auto">
                <a:xfrm>
                  <a:off x="1859" y="799"/>
                  <a:ext cx="0" cy="121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2" name="Line 12"/>
                <p:cNvSpPr>
                  <a:spLocks noChangeShapeType="1"/>
                </p:cNvSpPr>
                <p:nvPr/>
              </p:nvSpPr>
              <p:spPr bwMode="auto">
                <a:xfrm>
                  <a:off x="669" y="2018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3" name="Rectangle 13"/>
                <p:cNvSpPr>
                  <a:spLocks noChangeArrowheads="1"/>
                </p:cNvSpPr>
                <p:nvPr/>
              </p:nvSpPr>
              <p:spPr bwMode="auto">
                <a:xfrm>
                  <a:off x="1803" y="1281"/>
                  <a:ext cx="114" cy="28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94" y="1962"/>
                  <a:ext cx="340" cy="11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11" y="1281"/>
                  <a:ext cx="6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20V</a:t>
                  </a:r>
                </a:p>
              </p:txBody>
            </p:sp>
            <p:sp>
              <p:nvSpPr>
                <p:cNvPr id="594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94" y="2076"/>
                  <a:ext cx="7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6Ω</a:t>
                  </a:r>
                </a:p>
              </p:txBody>
            </p:sp>
            <p:sp>
              <p:nvSpPr>
                <p:cNvPr id="5944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17" y="1281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4 Ω</a:t>
                  </a:r>
                </a:p>
              </p:txBody>
            </p:sp>
          </p:grpSp>
          <p:sp>
            <p:nvSpPr>
              <p:cNvPr id="59432" name="Text Box 18"/>
              <p:cNvSpPr txBox="1">
                <a:spLocks noChangeArrowheads="1"/>
              </p:cNvSpPr>
              <p:nvPr/>
            </p:nvSpPr>
            <p:spPr bwMode="auto">
              <a:xfrm>
                <a:off x="1717" y="184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59433" name="Text Box 19"/>
              <p:cNvSpPr txBox="1">
                <a:spLocks noChangeArrowheads="1"/>
              </p:cNvSpPr>
              <p:nvPr/>
            </p:nvSpPr>
            <p:spPr bwMode="auto">
              <a:xfrm>
                <a:off x="1775" y="799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9434" name="Text Box 20"/>
              <p:cNvSpPr txBox="1">
                <a:spLocks noChangeArrowheads="1"/>
              </p:cNvSpPr>
              <p:nvPr/>
            </p:nvSpPr>
            <p:spPr bwMode="auto">
              <a:xfrm>
                <a:off x="299" y="1763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</p:grpSp>
        <p:sp>
          <p:nvSpPr>
            <p:cNvPr id="59427" name="Line 21"/>
            <p:cNvSpPr>
              <a:spLocks noChangeShapeType="1"/>
            </p:cNvSpPr>
            <p:nvPr/>
          </p:nvSpPr>
          <p:spPr bwMode="auto">
            <a:xfrm>
              <a:off x="2341" y="2001"/>
              <a:ext cx="0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28" name="Line 22"/>
            <p:cNvSpPr>
              <a:spLocks noChangeShapeType="1"/>
            </p:cNvSpPr>
            <p:nvPr/>
          </p:nvSpPr>
          <p:spPr bwMode="auto">
            <a:xfrm>
              <a:off x="2228" y="2132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29" name="Line 23"/>
            <p:cNvSpPr>
              <a:spLocks noChangeShapeType="1"/>
            </p:cNvSpPr>
            <p:nvPr/>
          </p:nvSpPr>
          <p:spPr bwMode="auto">
            <a:xfrm>
              <a:off x="2766" y="782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2766" y="799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</p:grp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-44244" y="2878562"/>
            <a:ext cx="45031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为参考点时，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=0; </a:t>
            </a:r>
            <a:r>
              <a:rPr lang="en-US" altLang="zh-CN" sz="2000" b="1" i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=2A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5180630" y="2915782"/>
            <a:ext cx="3638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=4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=8V,U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=8V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-44244" y="3553249"/>
            <a:ext cx="5716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为参考点时，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=0; </a:t>
            </a:r>
            <a:r>
              <a:rPr lang="en-US" altLang="zh-CN" sz="2000" b="1" i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=2A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5211969" y="3529437"/>
            <a:ext cx="355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=20V, 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=6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=12V,  </a:t>
            </a:r>
          </a:p>
        </p:txBody>
      </p:sp>
      <p:grpSp>
        <p:nvGrpSpPr>
          <p:cNvPr id="59399" name="Group 29"/>
          <p:cNvGrpSpPr>
            <a:grpSpLocks/>
          </p:cNvGrpSpPr>
          <p:nvPr/>
        </p:nvGrpSpPr>
        <p:grpSpPr bwMode="auto">
          <a:xfrm>
            <a:off x="416131" y="460799"/>
            <a:ext cx="3197225" cy="2484438"/>
            <a:chOff x="299" y="799"/>
            <a:chExt cx="2014" cy="1565"/>
          </a:xfrm>
        </p:grpSpPr>
        <p:grpSp>
          <p:nvGrpSpPr>
            <p:cNvPr id="59404" name="Group 30"/>
            <p:cNvGrpSpPr>
              <a:grpSpLocks/>
            </p:cNvGrpSpPr>
            <p:nvPr/>
          </p:nvGrpSpPr>
          <p:grpSpPr bwMode="auto">
            <a:xfrm>
              <a:off x="299" y="799"/>
              <a:ext cx="2014" cy="1565"/>
              <a:chOff x="299" y="799"/>
              <a:chExt cx="2014" cy="1565"/>
            </a:xfrm>
          </p:grpSpPr>
          <p:grpSp>
            <p:nvGrpSpPr>
              <p:cNvPr id="59409" name="Group 31"/>
              <p:cNvGrpSpPr>
                <a:grpSpLocks/>
              </p:cNvGrpSpPr>
              <p:nvPr/>
            </p:nvGrpSpPr>
            <p:grpSpPr bwMode="auto">
              <a:xfrm>
                <a:off x="385" y="799"/>
                <a:ext cx="1928" cy="1565"/>
                <a:chOff x="527" y="799"/>
                <a:chExt cx="1928" cy="1565"/>
              </a:xfrm>
            </p:grpSpPr>
            <p:sp>
              <p:nvSpPr>
                <p:cNvPr id="59413" name="Line 32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0" cy="56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4" name="Line 33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5" name="Line 34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6" name="Line 35"/>
                <p:cNvSpPr>
                  <a:spLocks noChangeShapeType="1"/>
                </p:cNvSpPr>
                <p:nvPr/>
              </p:nvSpPr>
              <p:spPr bwMode="auto">
                <a:xfrm>
                  <a:off x="583" y="1479"/>
                  <a:ext cx="1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7" name="Line 36"/>
                <p:cNvSpPr>
                  <a:spLocks noChangeShapeType="1"/>
                </p:cNvSpPr>
                <p:nvPr/>
              </p:nvSpPr>
              <p:spPr bwMode="auto">
                <a:xfrm>
                  <a:off x="669" y="1479"/>
                  <a:ext cx="0" cy="5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8" name="Line 37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9" name="Line 38"/>
                <p:cNvSpPr>
                  <a:spLocks noChangeShapeType="1"/>
                </p:cNvSpPr>
                <p:nvPr/>
              </p:nvSpPr>
              <p:spPr bwMode="auto">
                <a:xfrm>
                  <a:off x="1859" y="799"/>
                  <a:ext cx="0" cy="121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0" name="Line 39"/>
                <p:cNvSpPr>
                  <a:spLocks noChangeShapeType="1"/>
                </p:cNvSpPr>
                <p:nvPr/>
              </p:nvSpPr>
              <p:spPr bwMode="auto">
                <a:xfrm>
                  <a:off x="669" y="2018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803" y="1281"/>
                  <a:ext cx="114" cy="28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094" y="1962"/>
                  <a:ext cx="340" cy="11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11" y="1281"/>
                  <a:ext cx="6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20V</a:t>
                  </a:r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094" y="2076"/>
                  <a:ext cx="7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6Ω</a:t>
                  </a:r>
                </a:p>
              </p:txBody>
            </p:sp>
            <p:sp>
              <p:nvSpPr>
                <p:cNvPr id="5942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917" y="1281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4 Ω</a:t>
                  </a:r>
                </a:p>
              </p:txBody>
            </p:sp>
          </p:grpSp>
          <p:sp>
            <p:nvSpPr>
              <p:cNvPr id="59410" name="Text Box 45"/>
              <p:cNvSpPr txBox="1">
                <a:spLocks noChangeArrowheads="1"/>
              </p:cNvSpPr>
              <p:nvPr/>
            </p:nvSpPr>
            <p:spPr bwMode="auto">
              <a:xfrm>
                <a:off x="1717" y="184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59411" name="Text Box 46"/>
              <p:cNvSpPr txBox="1">
                <a:spLocks noChangeArrowheads="1"/>
              </p:cNvSpPr>
              <p:nvPr/>
            </p:nvSpPr>
            <p:spPr bwMode="auto">
              <a:xfrm>
                <a:off x="1775" y="799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9412" name="Text Box 47"/>
              <p:cNvSpPr txBox="1">
                <a:spLocks noChangeArrowheads="1"/>
              </p:cNvSpPr>
              <p:nvPr/>
            </p:nvSpPr>
            <p:spPr bwMode="auto">
              <a:xfrm>
                <a:off x="299" y="1763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</p:grpSp>
        <p:sp>
          <p:nvSpPr>
            <p:cNvPr id="59405" name="Line 48"/>
            <p:cNvSpPr>
              <a:spLocks noChangeShapeType="1"/>
            </p:cNvSpPr>
            <p:nvPr/>
          </p:nvSpPr>
          <p:spPr bwMode="auto">
            <a:xfrm>
              <a:off x="952" y="799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06" name="Text Box 49"/>
            <p:cNvSpPr txBox="1">
              <a:spLocks noChangeArrowheads="1"/>
            </p:cNvSpPr>
            <p:nvPr/>
          </p:nvSpPr>
          <p:spPr bwMode="auto">
            <a:xfrm>
              <a:off x="952" y="799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59407" name="Line 50"/>
            <p:cNvSpPr>
              <a:spLocks noChangeShapeType="1"/>
            </p:cNvSpPr>
            <p:nvPr/>
          </p:nvSpPr>
          <p:spPr bwMode="auto">
            <a:xfrm>
              <a:off x="1717" y="2001"/>
              <a:ext cx="0" cy="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08" name="Line 51"/>
            <p:cNvSpPr>
              <a:spLocks noChangeShapeType="1"/>
            </p:cNvSpPr>
            <p:nvPr/>
          </p:nvSpPr>
          <p:spPr bwMode="auto">
            <a:xfrm>
              <a:off x="1661" y="2210"/>
              <a:ext cx="1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0103" name="Text Box 55"/>
          <p:cNvSpPr txBox="1">
            <a:spLocks noChangeArrowheads="1"/>
          </p:cNvSpPr>
          <p:nvPr/>
        </p:nvSpPr>
        <p:spPr bwMode="auto">
          <a:xfrm>
            <a:off x="-44244" y="4505749"/>
            <a:ext cx="8355013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电路中电位参考点可任意选择；当选择不同的电位参考时，电路中各点电位均不同，但任意两点间电压始终保持不变，与参考点的选择无关。</a:t>
            </a:r>
          </a:p>
        </p:txBody>
      </p: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59056" y="4048549"/>
            <a:ext cx="1999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=V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=8V</a:t>
            </a: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3" grpId="0"/>
      <p:bldP spid="130074" grpId="0"/>
      <p:bldP spid="130075" grpId="0"/>
      <p:bldP spid="130076" grpId="0"/>
      <p:bldP spid="1301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314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buClr>
                <a:srgbClr val="FF0000"/>
              </a:buClr>
              <a:buFont typeface="Wingdings" pitchFamily="2" charset="2"/>
              <a:buChar char="u"/>
            </a:pPr>
            <a:r>
              <a:rPr kumimoji="1" lang="en-US" altLang="zh-CN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54014" y="807474"/>
            <a:ext cx="58698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b="1" i="1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i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若采用</a:t>
            </a:r>
            <a:r>
              <a:rPr kumimoji="1"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相同的参考方向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称之为</a:t>
            </a:r>
            <a:r>
              <a:rPr kumimoji="1"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反之，称为</a:t>
            </a:r>
            <a:r>
              <a:rPr kumimoji="1"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非关联参考方向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539750" y="1772027"/>
            <a:ext cx="3191592" cy="1584325"/>
            <a:chOff x="592" y="1900"/>
            <a:chExt cx="1669" cy="998"/>
          </a:xfrm>
        </p:grpSpPr>
        <p:grpSp>
          <p:nvGrpSpPr>
            <p:cNvPr id="60443" name="Group 5"/>
            <p:cNvGrpSpPr>
              <a:grpSpLocks/>
            </p:cNvGrpSpPr>
            <p:nvPr/>
          </p:nvGrpSpPr>
          <p:grpSpPr bwMode="auto">
            <a:xfrm>
              <a:off x="592" y="1900"/>
              <a:ext cx="1669" cy="488"/>
              <a:chOff x="2784" y="2672"/>
              <a:chExt cx="1669" cy="488"/>
            </a:xfrm>
          </p:grpSpPr>
          <p:sp>
            <p:nvSpPr>
              <p:cNvPr id="60447" name="Rectangle 6"/>
              <p:cNvSpPr>
                <a:spLocks noChangeArrowheads="1"/>
              </p:cNvSpPr>
              <p:nvPr/>
            </p:nvSpPr>
            <p:spPr bwMode="auto">
              <a:xfrm>
                <a:off x="3395" y="2992"/>
                <a:ext cx="492" cy="168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48" name="Text Box 7"/>
              <p:cNvSpPr txBox="1">
                <a:spLocks noChangeArrowheads="1"/>
              </p:cNvSpPr>
              <p:nvPr/>
            </p:nvSpPr>
            <p:spPr bwMode="auto">
              <a:xfrm>
                <a:off x="2784" y="2672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  <a:sym typeface="CommonBullets" pitchFamily="34" charset="2"/>
                  </a:rPr>
                  <a:t>+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50" name="Text Box 9"/>
              <p:cNvSpPr txBox="1">
                <a:spLocks noChangeArrowheads="1"/>
              </p:cNvSpPr>
              <p:nvPr/>
            </p:nvSpPr>
            <p:spPr bwMode="auto">
              <a:xfrm>
                <a:off x="3532" y="2729"/>
                <a:ext cx="2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 i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51" name="Group 10"/>
              <p:cNvGrpSpPr>
                <a:grpSpLocks/>
              </p:cNvGrpSpPr>
              <p:nvPr/>
            </p:nvGrpSpPr>
            <p:grpSpPr bwMode="auto">
              <a:xfrm>
                <a:off x="2832" y="3056"/>
                <a:ext cx="549" cy="56"/>
                <a:chOff x="680" y="2744"/>
                <a:chExt cx="549" cy="56"/>
              </a:xfrm>
            </p:grpSpPr>
            <p:sp>
              <p:nvSpPr>
                <p:cNvPr id="6045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56" name="Oval 12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0452" name="Group 13"/>
              <p:cNvGrpSpPr>
                <a:grpSpLocks/>
              </p:cNvGrpSpPr>
              <p:nvPr/>
            </p:nvGrpSpPr>
            <p:grpSpPr bwMode="auto">
              <a:xfrm flipH="1">
                <a:off x="3904" y="3048"/>
                <a:ext cx="549" cy="56"/>
                <a:chOff x="680" y="2744"/>
                <a:chExt cx="549" cy="56"/>
              </a:xfrm>
            </p:grpSpPr>
            <p:sp>
              <p:nvSpPr>
                <p:cNvPr id="6045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54" name="Oval 15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0444" name="Line 16"/>
            <p:cNvSpPr>
              <a:spLocks noChangeShapeType="1"/>
            </p:cNvSpPr>
            <p:nvPr/>
          </p:nvSpPr>
          <p:spPr bwMode="auto">
            <a:xfrm>
              <a:off x="765" y="2312"/>
              <a:ext cx="4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45" name="Text Box 17"/>
            <p:cNvSpPr txBox="1">
              <a:spLocks noChangeArrowheads="1"/>
            </p:cNvSpPr>
            <p:nvPr/>
          </p:nvSpPr>
          <p:spPr bwMode="auto">
            <a:xfrm>
              <a:off x="912" y="2364"/>
              <a:ext cx="1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endPara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60446" name="Text Box 18"/>
            <p:cNvSpPr txBox="1">
              <a:spLocks noChangeArrowheads="1"/>
            </p:cNvSpPr>
            <p:nvPr/>
          </p:nvSpPr>
          <p:spPr bwMode="auto">
            <a:xfrm>
              <a:off x="940" y="2665"/>
              <a:ext cx="1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zh-CN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关联</a:t>
              </a:r>
              <a:r>
                <a:rPr kumimoji="1" lang="zh-CN" altLang="zh-CN" sz="1800" b="1">
                  <a:latin typeface="微软雅黑" pitchFamily="34" charset="-122"/>
                  <a:ea typeface="微软雅黑" pitchFamily="34" charset="-122"/>
                </a:rPr>
                <a:t>参考方向</a:t>
              </a:r>
              <a:endParaRPr kumimoji="1" lang="zh-CN" altLang="en-US" sz="18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731" name="Group 19"/>
          <p:cNvGrpSpPr>
            <a:grpSpLocks/>
          </p:cNvGrpSpPr>
          <p:nvPr/>
        </p:nvGrpSpPr>
        <p:grpSpPr bwMode="auto">
          <a:xfrm>
            <a:off x="4572000" y="1916487"/>
            <a:ext cx="3189288" cy="1524000"/>
            <a:chOff x="2784" y="1938"/>
            <a:chExt cx="1688" cy="960"/>
          </a:xfrm>
        </p:grpSpPr>
        <p:grpSp>
          <p:nvGrpSpPr>
            <p:cNvPr id="60429" name="Group 20"/>
            <p:cNvGrpSpPr>
              <a:grpSpLocks/>
            </p:cNvGrpSpPr>
            <p:nvPr/>
          </p:nvGrpSpPr>
          <p:grpSpPr bwMode="auto">
            <a:xfrm>
              <a:off x="2784" y="1938"/>
              <a:ext cx="1669" cy="488"/>
              <a:chOff x="2784" y="2672"/>
              <a:chExt cx="1669" cy="488"/>
            </a:xfrm>
          </p:grpSpPr>
          <p:sp>
            <p:nvSpPr>
              <p:cNvPr id="60433" name="Rectangle 21"/>
              <p:cNvSpPr>
                <a:spLocks noChangeArrowheads="1"/>
              </p:cNvSpPr>
              <p:nvPr/>
            </p:nvSpPr>
            <p:spPr bwMode="auto">
              <a:xfrm>
                <a:off x="3395" y="2992"/>
                <a:ext cx="492" cy="168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34" name="Text Box 22"/>
              <p:cNvSpPr txBox="1">
                <a:spLocks noChangeArrowheads="1"/>
              </p:cNvSpPr>
              <p:nvPr/>
            </p:nvSpPr>
            <p:spPr bwMode="auto">
              <a:xfrm>
                <a:off x="2784" y="2672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  <a:sym typeface="CommonBullets" pitchFamily="34" charset="2"/>
                  </a:rPr>
                  <a:t>+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36" name="Text Box 24"/>
              <p:cNvSpPr txBox="1">
                <a:spLocks noChangeArrowheads="1"/>
              </p:cNvSpPr>
              <p:nvPr/>
            </p:nvSpPr>
            <p:spPr bwMode="auto">
              <a:xfrm>
                <a:off x="3537" y="2729"/>
                <a:ext cx="1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 i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37" name="Group 25"/>
              <p:cNvGrpSpPr>
                <a:grpSpLocks/>
              </p:cNvGrpSpPr>
              <p:nvPr/>
            </p:nvGrpSpPr>
            <p:grpSpPr bwMode="auto">
              <a:xfrm>
                <a:off x="2832" y="3056"/>
                <a:ext cx="549" cy="56"/>
                <a:chOff x="680" y="2744"/>
                <a:chExt cx="549" cy="56"/>
              </a:xfrm>
            </p:grpSpPr>
            <p:sp>
              <p:nvSpPr>
                <p:cNvPr id="6044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42" name="Oval 27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0438" name="Group 28"/>
              <p:cNvGrpSpPr>
                <a:grpSpLocks/>
              </p:cNvGrpSpPr>
              <p:nvPr/>
            </p:nvGrpSpPr>
            <p:grpSpPr bwMode="auto">
              <a:xfrm flipH="1">
                <a:off x="3904" y="3048"/>
                <a:ext cx="549" cy="56"/>
                <a:chOff x="680" y="2744"/>
                <a:chExt cx="549" cy="56"/>
              </a:xfrm>
            </p:grpSpPr>
            <p:sp>
              <p:nvSpPr>
                <p:cNvPr id="6043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40" name="Oval 30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0430" name="Line 31"/>
            <p:cNvSpPr>
              <a:spLocks noChangeShapeType="1"/>
            </p:cNvSpPr>
            <p:nvPr/>
          </p:nvSpPr>
          <p:spPr bwMode="auto">
            <a:xfrm flipH="1">
              <a:off x="3933" y="2336"/>
              <a:ext cx="4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1" name="Text Box 32"/>
            <p:cNvSpPr txBox="1">
              <a:spLocks noChangeArrowheads="1"/>
            </p:cNvSpPr>
            <p:nvPr/>
          </p:nvSpPr>
          <p:spPr bwMode="auto">
            <a:xfrm>
              <a:off x="4146" y="2337"/>
              <a:ext cx="1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endPara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60432" name="Text Box 33"/>
            <p:cNvSpPr txBox="1">
              <a:spLocks noChangeArrowheads="1"/>
            </p:cNvSpPr>
            <p:nvPr/>
          </p:nvSpPr>
          <p:spPr bwMode="auto">
            <a:xfrm>
              <a:off x="3005" y="2665"/>
              <a:ext cx="1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非关联</a:t>
              </a:r>
              <a:r>
                <a:rPr kumimoji="1" lang="zh-CN" altLang="zh-CN" sz="1800" b="1" dirty="0">
                  <a:latin typeface="微软雅黑" pitchFamily="34" charset="-122"/>
                  <a:ea typeface="微软雅黑" pitchFamily="34" charset="-122"/>
                </a:rPr>
                <a:t>参考方向</a:t>
              </a:r>
              <a:endParaRPr kumimoji="1"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746" name="Rectangle 34"/>
          <p:cNvSpPr>
            <a:spLocks noChangeArrowheads="1"/>
          </p:cNvSpPr>
          <p:nvPr/>
        </p:nvSpPr>
        <p:spPr bwMode="auto">
          <a:xfrm>
            <a:off x="3419475" y="4148513"/>
            <a:ext cx="5184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：电压、电流参考方向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非关联</a:t>
            </a:r>
            <a:endParaRPr lang="zh-CN" altLang="en-US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747" name="Rectangle 35"/>
          <p:cNvSpPr>
            <a:spLocks noChangeArrowheads="1"/>
          </p:cNvSpPr>
          <p:nvPr/>
        </p:nvSpPr>
        <p:spPr bwMode="auto">
          <a:xfrm>
            <a:off x="3492500" y="5085138"/>
            <a:ext cx="457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：电压、电流参考方向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</a:p>
        </p:txBody>
      </p:sp>
      <p:grpSp>
        <p:nvGrpSpPr>
          <p:cNvPr id="115748" name="Group 36"/>
          <p:cNvGrpSpPr>
            <a:grpSpLocks/>
          </p:cNvGrpSpPr>
          <p:nvPr/>
        </p:nvGrpSpPr>
        <p:grpSpPr bwMode="auto">
          <a:xfrm>
            <a:off x="336294" y="3522680"/>
            <a:ext cx="2665412" cy="2184400"/>
            <a:chOff x="249" y="2795"/>
            <a:chExt cx="1679" cy="1376"/>
          </a:xfrm>
        </p:grpSpPr>
        <p:pic>
          <p:nvPicPr>
            <p:cNvPr id="60427" name="Picture 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795"/>
              <a:ext cx="1528" cy="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1746" y="3475"/>
              <a:ext cx="18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41" name="直接连接符 40"/>
          <p:cNvCxnSpPr/>
          <p:nvPr/>
        </p:nvCxnSpPr>
        <p:spPr>
          <a:xfrm>
            <a:off x="3510116" y="2035277"/>
            <a:ext cx="14748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541342" y="2113935"/>
            <a:ext cx="14748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46" grpId="0"/>
      <p:bldP spid="1157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614" y="963310"/>
            <a:ext cx="463160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定义：单位时间内所做的功。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077540" y="674385"/>
          <a:ext cx="1252538" cy="1019175"/>
        </p:xfrm>
        <a:graphic>
          <a:graphicData uri="http://schemas.openxmlformats.org/presentationml/2006/ole">
            <p:oleObj spid="_x0000_s61470" name="公式" r:id="rId4" imgW="495085" imgH="393529" progId="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80977" y="4851097"/>
            <a:ext cx="645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单位： 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瓦</a:t>
            </a: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（特）（</a:t>
            </a:r>
            <a:r>
              <a:rPr kumimoji="1" lang="en-US" altLang="zh-CN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36514" y="5427360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常用单位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  kW(10</a:t>
            </a:r>
            <a:r>
              <a:rPr lang="en-US" altLang="zh-CN" sz="2400" b="1" baseline="30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 ), mW(10</a:t>
            </a:r>
            <a:r>
              <a:rPr lang="en-US" altLang="zh-CN" sz="2400" b="1" baseline="30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W)</a:t>
            </a:r>
          </a:p>
        </p:txBody>
      </p:sp>
      <p:sp>
        <p:nvSpPr>
          <p:cNvPr id="61446" name="Text Box 9"/>
          <p:cNvSpPr txBox="1">
            <a:spLocks noChangeArrowheads="1"/>
          </p:cNvSpPr>
          <p:nvPr/>
        </p:nvSpPr>
        <p:spPr bwMode="auto">
          <a:xfrm>
            <a:off x="29678" y="41433"/>
            <a:ext cx="22121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功 率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892502" y="1826910"/>
          <a:ext cx="2347912" cy="1084262"/>
        </p:xfrm>
        <a:graphic>
          <a:graphicData uri="http://schemas.openxmlformats.org/presentationml/2006/ole">
            <p:oleObj spid="_x0000_s61471" name="公式" r:id="rId5" imgW="927100" imgH="419100" progId="">
              <p:embed/>
            </p:oleObj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6152" y="1796747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1" lang="en-US" altLang="zh-CN" sz="2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sz="28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1444577" y="3122310"/>
            <a:ext cx="4927600" cy="1084262"/>
            <a:chOff x="975" y="2069"/>
            <a:chExt cx="3104" cy="683"/>
          </a:xfrm>
        </p:grpSpPr>
        <p:graphicFrame>
          <p:nvGraphicFramePr>
            <p:cNvPr id="61453" name="Object 13"/>
            <p:cNvGraphicFramePr>
              <a:graphicFrameLocks noChangeAspect="1"/>
            </p:cNvGraphicFramePr>
            <p:nvPr/>
          </p:nvGraphicFramePr>
          <p:xfrm>
            <a:off x="1973" y="2069"/>
            <a:ext cx="2106" cy="683"/>
          </p:xfrm>
          <a:graphic>
            <a:graphicData uri="http://schemas.openxmlformats.org/presentationml/2006/ole">
              <p:oleObj spid="_x0000_s61472" name="公式" r:id="rId6" imgW="1320227" imgH="418918" progId="">
                <p:embed/>
              </p:oleObj>
            </a:graphicData>
          </a:graphic>
        </p:graphicFrame>
        <p:sp>
          <p:nvSpPr>
            <p:cNvPr id="61454" name="AutoShape 14"/>
            <p:cNvSpPr>
              <a:spLocks noChangeArrowheads="1"/>
            </p:cNvSpPr>
            <p:nvPr/>
          </p:nvSpPr>
          <p:spPr bwMode="auto">
            <a:xfrm>
              <a:off x="975" y="2341"/>
              <a:ext cx="726" cy="227"/>
            </a:xfrm>
            <a:prstGeom prst="rightArrow">
              <a:avLst>
                <a:gd name="adj1" fmla="val 50000"/>
                <a:gd name="adj2" fmla="val 79956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556327" y="4203397"/>
            <a:ext cx="1671637" cy="1008063"/>
          </a:xfrm>
          <a:prstGeom prst="wedgeEllipseCallout">
            <a:avLst>
              <a:gd name="adj1" fmla="val -66259"/>
              <a:gd name="adj2" fmla="val -87796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的功率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14347" grpId="0" autoUpdateAnimBg="0"/>
      <p:bldP spid="143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78426" y="333375"/>
            <a:ext cx="30971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kumimoji="1"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功率的计算和判断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59113" y="1628775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zh-CN" altLang="en-US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kumimoji="1" lang="en-US" altLang="zh-CN" sz="20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95575" y="2257425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&gt;0 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吸收正功率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95575" y="270510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&lt;0 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吸收负功率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246188" y="1668464"/>
            <a:ext cx="1300162" cy="1527175"/>
            <a:chOff x="629" y="1826"/>
            <a:chExt cx="819" cy="962"/>
          </a:xfrm>
        </p:grpSpPr>
        <p:sp>
          <p:nvSpPr>
            <p:cNvPr id="62491" name="Text Box 8"/>
            <p:cNvSpPr txBox="1">
              <a:spLocks noChangeArrowheads="1"/>
            </p:cNvSpPr>
            <p:nvPr/>
          </p:nvSpPr>
          <p:spPr bwMode="auto">
            <a:xfrm rot="5400000">
              <a:off x="694" y="1920"/>
              <a:ext cx="2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62492" name="Text Box 9"/>
            <p:cNvSpPr txBox="1">
              <a:spLocks noChangeArrowheads="1"/>
            </p:cNvSpPr>
            <p:nvPr/>
          </p:nvSpPr>
          <p:spPr bwMode="auto">
            <a:xfrm>
              <a:off x="692" y="2480"/>
              <a:ext cx="3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grpSp>
          <p:nvGrpSpPr>
            <p:cNvPr id="62493" name="Group 10"/>
            <p:cNvGrpSpPr>
              <a:grpSpLocks/>
            </p:cNvGrpSpPr>
            <p:nvPr/>
          </p:nvGrpSpPr>
          <p:grpSpPr bwMode="auto">
            <a:xfrm>
              <a:off x="629" y="1826"/>
              <a:ext cx="819" cy="962"/>
              <a:chOff x="893" y="1173"/>
              <a:chExt cx="819" cy="1351"/>
            </a:xfrm>
          </p:grpSpPr>
          <p:sp>
            <p:nvSpPr>
              <p:cNvPr id="62494" name="Rectangle 11"/>
              <p:cNvSpPr>
                <a:spLocks noChangeArrowheads="1"/>
              </p:cNvSpPr>
              <p:nvPr/>
            </p:nvSpPr>
            <p:spPr bwMode="auto">
              <a:xfrm rot="5400000">
                <a:off x="1110" y="1735"/>
                <a:ext cx="428" cy="2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5" name="Line 12"/>
              <p:cNvSpPr>
                <a:spLocks noChangeShapeType="1"/>
              </p:cNvSpPr>
              <p:nvPr/>
            </p:nvSpPr>
            <p:spPr bwMode="auto">
              <a:xfrm rot="5400000">
                <a:off x="1166" y="1489"/>
                <a:ext cx="3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6" name="Line 13"/>
              <p:cNvSpPr>
                <a:spLocks noChangeShapeType="1"/>
              </p:cNvSpPr>
              <p:nvPr/>
            </p:nvSpPr>
            <p:spPr bwMode="auto">
              <a:xfrm rot="5400000">
                <a:off x="1172" y="2232"/>
                <a:ext cx="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7" name="Oval 14"/>
              <p:cNvSpPr>
                <a:spLocks noChangeArrowheads="1"/>
              </p:cNvSpPr>
              <p:nvPr/>
            </p:nvSpPr>
            <p:spPr bwMode="auto">
              <a:xfrm rot="5400000">
                <a:off x="1209" y="1129"/>
                <a:ext cx="230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8" name="Oval 15"/>
              <p:cNvSpPr>
                <a:spLocks noChangeArrowheads="1"/>
              </p:cNvSpPr>
              <p:nvPr/>
            </p:nvSpPr>
            <p:spPr bwMode="auto">
              <a:xfrm rot="5400000">
                <a:off x="1209" y="2232"/>
                <a:ext cx="230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9" name="Line 16"/>
              <p:cNvSpPr>
                <a:spLocks noChangeShapeType="1"/>
              </p:cNvSpPr>
              <p:nvPr/>
            </p:nvSpPr>
            <p:spPr bwMode="auto">
              <a:xfrm rot="5400000">
                <a:off x="1416" y="1568"/>
                <a:ext cx="21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500" name="Text Box 17"/>
              <p:cNvSpPr txBox="1">
                <a:spLocks noChangeArrowheads="1"/>
              </p:cNvSpPr>
              <p:nvPr/>
            </p:nvSpPr>
            <p:spPr bwMode="auto">
              <a:xfrm>
                <a:off x="1407" y="1173"/>
                <a:ext cx="305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501" name="Text Box 18"/>
              <p:cNvSpPr txBox="1">
                <a:spLocks noChangeArrowheads="1"/>
              </p:cNvSpPr>
              <p:nvPr/>
            </p:nvSpPr>
            <p:spPr bwMode="auto">
              <a:xfrm>
                <a:off x="893" y="1600"/>
                <a:ext cx="400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132138" y="3716338"/>
            <a:ext cx="215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- 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kumimoji="1" lang="en-US" altLang="zh-CN" sz="20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987675" y="4365625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&gt;0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吸收正功率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2994025" y="480695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&lt;0 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吸收负功率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1258888" y="3873498"/>
            <a:ext cx="1300162" cy="1574800"/>
            <a:chOff x="637" y="3215"/>
            <a:chExt cx="819" cy="992"/>
          </a:xfrm>
        </p:grpSpPr>
        <p:sp>
          <p:nvSpPr>
            <p:cNvPr id="62480" name="Text Box 23"/>
            <p:cNvSpPr txBox="1">
              <a:spLocks noChangeArrowheads="1"/>
            </p:cNvSpPr>
            <p:nvPr/>
          </p:nvSpPr>
          <p:spPr bwMode="auto">
            <a:xfrm rot="5400000">
              <a:off x="711" y="3250"/>
              <a:ext cx="2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grpSp>
          <p:nvGrpSpPr>
            <p:cNvPr id="62481" name="Group 24"/>
            <p:cNvGrpSpPr>
              <a:grpSpLocks/>
            </p:cNvGrpSpPr>
            <p:nvPr/>
          </p:nvGrpSpPr>
          <p:grpSpPr bwMode="auto">
            <a:xfrm>
              <a:off x="637" y="3215"/>
              <a:ext cx="819" cy="992"/>
              <a:chOff x="893" y="2803"/>
              <a:chExt cx="819" cy="1338"/>
            </a:xfrm>
          </p:grpSpPr>
          <p:sp>
            <p:nvSpPr>
              <p:cNvPr id="62482" name="Rectangle 25"/>
              <p:cNvSpPr>
                <a:spLocks noChangeArrowheads="1"/>
              </p:cNvSpPr>
              <p:nvPr/>
            </p:nvSpPr>
            <p:spPr bwMode="auto">
              <a:xfrm rot="5400000">
                <a:off x="1110" y="3356"/>
                <a:ext cx="428" cy="2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3" name="Line 26"/>
              <p:cNvSpPr>
                <a:spLocks noChangeShapeType="1"/>
              </p:cNvSpPr>
              <p:nvPr/>
            </p:nvSpPr>
            <p:spPr bwMode="auto">
              <a:xfrm rot="5400000">
                <a:off x="1166" y="3110"/>
                <a:ext cx="3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4" name="Line 27"/>
              <p:cNvSpPr>
                <a:spLocks noChangeShapeType="1"/>
              </p:cNvSpPr>
              <p:nvPr/>
            </p:nvSpPr>
            <p:spPr bwMode="auto">
              <a:xfrm rot="5400000">
                <a:off x="1172" y="3853"/>
                <a:ext cx="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5" name="Text Box 28"/>
              <p:cNvSpPr txBox="1">
                <a:spLocks noChangeArrowheads="1"/>
              </p:cNvSpPr>
              <p:nvPr/>
            </p:nvSpPr>
            <p:spPr bwMode="auto">
              <a:xfrm>
                <a:off x="946" y="3801"/>
                <a:ext cx="34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–</a:t>
                </a:r>
              </a:p>
            </p:txBody>
          </p:sp>
          <p:sp>
            <p:nvSpPr>
              <p:cNvPr id="62486" name="Oval 29"/>
              <p:cNvSpPr>
                <a:spLocks noChangeArrowheads="1"/>
              </p:cNvSpPr>
              <p:nvPr/>
            </p:nvSpPr>
            <p:spPr bwMode="auto">
              <a:xfrm rot="5400000">
                <a:off x="1213" y="2750"/>
                <a:ext cx="221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7" name="Oval 30"/>
              <p:cNvSpPr>
                <a:spLocks noChangeArrowheads="1"/>
              </p:cNvSpPr>
              <p:nvPr/>
            </p:nvSpPr>
            <p:spPr bwMode="auto">
              <a:xfrm rot="5400000">
                <a:off x="1214" y="3853"/>
                <a:ext cx="221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8" name="Line 31"/>
              <p:cNvSpPr>
                <a:spLocks noChangeShapeType="1"/>
              </p:cNvSpPr>
              <p:nvPr/>
            </p:nvSpPr>
            <p:spPr bwMode="auto">
              <a:xfrm rot="16200000" flipV="1">
                <a:off x="1416" y="3197"/>
                <a:ext cx="21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9" name="Text Box 32"/>
              <p:cNvSpPr txBox="1">
                <a:spLocks noChangeArrowheads="1"/>
              </p:cNvSpPr>
              <p:nvPr/>
            </p:nvSpPr>
            <p:spPr bwMode="auto">
              <a:xfrm>
                <a:off x="1407" y="2803"/>
                <a:ext cx="30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0" name="Text Box 33"/>
              <p:cNvSpPr txBox="1">
                <a:spLocks noChangeArrowheads="1"/>
              </p:cNvSpPr>
              <p:nvPr/>
            </p:nvSpPr>
            <p:spPr bwMode="auto">
              <a:xfrm>
                <a:off x="893" y="3232"/>
                <a:ext cx="400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638175" y="3394075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kumimoji="1"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2700338" y="5343525"/>
            <a:ext cx="4535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非关联参考方向</a:t>
            </a:r>
            <a:r>
              <a:rPr kumimoji="1" lang="zh-CN" altLang="en-US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  <p:bldP spid="15366" grpId="0" autoUpdateAnimBg="0"/>
      <p:bldP spid="15379" grpId="0" autoUpdateAnimBg="0"/>
      <p:bldP spid="15380" grpId="0" autoUpdateAnimBg="0"/>
      <p:bldP spid="15381" grpId="0" autoUpdateAnimBg="0"/>
      <p:bldP spid="15394" grpId="0" autoUpdateAnimBg="0"/>
      <p:bldP spid="153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6"/>
          <p:cNvSpPr>
            <a:spLocks noChangeShapeType="1"/>
          </p:cNvSpPr>
          <p:nvPr/>
        </p:nvSpPr>
        <p:spPr bwMode="auto">
          <a:xfrm flipV="1">
            <a:off x="827088" y="1298999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491" name="Group 9"/>
          <p:cNvGrpSpPr>
            <a:grpSpLocks/>
          </p:cNvGrpSpPr>
          <p:nvPr/>
        </p:nvGrpSpPr>
        <p:grpSpPr bwMode="auto">
          <a:xfrm>
            <a:off x="609600" y="2094337"/>
            <a:ext cx="457200" cy="147637"/>
            <a:chOff x="672" y="2211"/>
            <a:chExt cx="248" cy="93"/>
          </a:xfrm>
        </p:grpSpPr>
        <p:sp>
          <p:nvSpPr>
            <p:cNvPr id="63526" name="Line 10"/>
            <p:cNvSpPr>
              <a:spLocks noChangeShapeType="1"/>
            </p:cNvSpPr>
            <p:nvPr/>
          </p:nvSpPr>
          <p:spPr bwMode="auto">
            <a:xfrm>
              <a:off x="672" y="221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27" name="Line 11"/>
            <p:cNvSpPr>
              <a:spLocks noChangeShapeType="1"/>
            </p:cNvSpPr>
            <p:nvPr/>
          </p:nvSpPr>
          <p:spPr bwMode="auto">
            <a:xfrm>
              <a:off x="724" y="230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2" name="Line 12"/>
          <p:cNvSpPr>
            <a:spLocks noChangeShapeType="1"/>
          </p:cNvSpPr>
          <p:nvPr/>
        </p:nvSpPr>
        <p:spPr bwMode="auto">
          <a:xfrm flipH="1">
            <a:off x="827088" y="1298999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3" name="Text Box 18"/>
          <p:cNvSpPr txBox="1">
            <a:spLocks noChangeArrowheads="1"/>
          </p:cNvSpPr>
          <p:nvPr/>
        </p:nvSpPr>
        <p:spPr bwMode="auto">
          <a:xfrm>
            <a:off x="0" y="1875262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V</a:t>
            </a:r>
          </a:p>
        </p:txBody>
      </p:sp>
      <p:sp>
        <p:nvSpPr>
          <p:cNvPr id="63494" name="Line 20"/>
          <p:cNvSpPr>
            <a:spLocks noChangeShapeType="1"/>
          </p:cNvSpPr>
          <p:nvPr/>
        </p:nvSpPr>
        <p:spPr bwMode="auto">
          <a:xfrm flipH="1">
            <a:off x="827088" y="226578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5" name="Line 21"/>
          <p:cNvSpPr>
            <a:spLocks noChangeShapeType="1"/>
          </p:cNvSpPr>
          <p:nvPr/>
        </p:nvSpPr>
        <p:spPr bwMode="auto">
          <a:xfrm flipV="1">
            <a:off x="827088" y="3027787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6" name="Text Box 23"/>
          <p:cNvSpPr txBox="1">
            <a:spLocks noChangeArrowheads="1"/>
          </p:cNvSpPr>
          <p:nvPr/>
        </p:nvSpPr>
        <p:spPr bwMode="auto">
          <a:xfrm>
            <a:off x="267417" y="443593"/>
            <a:ext cx="7058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kumimoji="1"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已知电压源发出功率</a:t>
            </a:r>
            <a:r>
              <a:rPr kumimoji="1" lang="en-US" altLang="zh-CN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10W</a:t>
            </a:r>
            <a:r>
              <a:rPr kumimoji="1"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，求电压源的电流。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395288" y="1227562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2195513" y="1154537"/>
            <a:ext cx="424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  </a:t>
            </a:r>
            <a:r>
              <a:rPr kumimoji="1"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kumimoji="1" lang="zh-CN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492500" y="1730799"/>
            <a:ext cx="1858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UI=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10W</a:t>
            </a:r>
          </a:p>
        </p:txBody>
      </p:sp>
      <p:grpSp>
        <p:nvGrpSpPr>
          <p:cNvPr id="45104" name="Group 48"/>
          <p:cNvGrpSpPr>
            <a:grpSpLocks/>
          </p:cNvGrpSpPr>
          <p:nvPr/>
        </p:nvGrpSpPr>
        <p:grpSpPr bwMode="auto">
          <a:xfrm>
            <a:off x="2987675" y="2451528"/>
            <a:ext cx="1690688" cy="369888"/>
            <a:chOff x="1882" y="1888"/>
            <a:chExt cx="1065" cy="233"/>
          </a:xfrm>
        </p:grpSpPr>
        <p:sp>
          <p:nvSpPr>
            <p:cNvPr id="63524" name="Rectangle 32"/>
            <p:cNvSpPr>
              <a:spLocks noChangeArrowheads="1"/>
            </p:cNvSpPr>
            <p:nvPr/>
          </p:nvSpPr>
          <p:spPr bwMode="auto">
            <a:xfrm>
              <a:off x="2472" y="1888"/>
              <a:ext cx="4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=5A</a:t>
              </a:r>
              <a:endParaRPr kumimoji="1"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25" name="AutoShape 33"/>
            <p:cNvSpPr>
              <a:spLocks noChangeArrowheads="1"/>
            </p:cNvSpPr>
            <p:nvPr/>
          </p:nvSpPr>
          <p:spPr bwMode="auto">
            <a:xfrm>
              <a:off x="1882" y="1888"/>
              <a:ext cx="500" cy="227"/>
            </a:xfrm>
            <a:prstGeom prst="rightArrow">
              <a:avLst>
                <a:gd name="adj1" fmla="val 50000"/>
                <a:gd name="adj2" fmla="val 55066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501" name="Group 49"/>
          <p:cNvGrpSpPr>
            <a:grpSpLocks/>
          </p:cNvGrpSpPr>
          <p:nvPr/>
        </p:nvGrpSpPr>
        <p:grpSpPr bwMode="auto">
          <a:xfrm>
            <a:off x="0" y="3716762"/>
            <a:ext cx="1589088" cy="1728787"/>
            <a:chOff x="0" y="2685"/>
            <a:chExt cx="1001" cy="1089"/>
          </a:xfrm>
        </p:grpSpPr>
        <p:sp>
          <p:nvSpPr>
            <p:cNvPr id="63516" name="Line 34"/>
            <p:cNvSpPr>
              <a:spLocks noChangeShapeType="1"/>
            </p:cNvSpPr>
            <p:nvPr/>
          </p:nvSpPr>
          <p:spPr bwMode="auto">
            <a:xfrm flipV="1">
              <a:off x="521" y="268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3517" name="Group 35"/>
            <p:cNvGrpSpPr>
              <a:grpSpLocks/>
            </p:cNvGrpSpPr>
            <p:nvPr/>
          </p:nvGrpSpPr>
          <p:grpSpPr bwMode="auto">
            <a:xfrm>
              <a:off x="384" y="3186"/>
              <a:ext cx="288" cy="93"/>
              <a:chOff x="672" y="2211"/>
              <a:chExt cx="248" cy="93"/>
            </a:xfrm>
          </p:grpSpPr>
          <p:sp>
            <p:nvSpPr>
              <p:cNvPr id="63522" name="Line 36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523" name="Line 37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 flipH="1">
              <a:off x="521" y="2685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19" name="Text Box 39"/>
            <p:cNvSpPr txBox="1">
              <a:spLocks noChangeArrowheads="1"/>
            </p:cNvSpPr>
            <p:nvPr/>
          </p:nvSpPr>
          <p:spPr bwMode="auto">
            <a:xfrm>
              <a:off x="0" y="3048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</p:txBody>
        </p:sp>
        <p:sp>
          <p:nvSpPr>
            <p:cNvPr id="63520" name="Line 40"/>
            <p:cNvSpPr>
              <a:spLocks noChangeShapeType="1"/>
            </p:cNvSpPr>
            <p:nvPr/>
          </p:nvSpPr>
          <p:spPr bwMode="auto">
            <a:xfrm flipH="1">
              <a:off x="521" y="329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21" name="Line 41"/>
            <p:cNvSpPr>
              <a:spLocks noChangeShapeType="1"/>
            </p:cNvSpPr>
            <p:nvPr/>
          </p:nvSpPr>
          <p:spPr bwMode="auto">
            <a:xfrm flipV="1">
              <a:off x="521" y="377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323850" y="3746924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2339975" y="3459587"/>
            <a:ext cx="424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  </a:t>
            </a:r>
            <a:r>
              <a:rPr kumimoji="1"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3132138" y="4107287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zh-CN" altLang="en-US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UI= -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10W </a:t>
            </a: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3419477" y="4899455"/>
            <a:ext cx="1928814" cy="433388"/>
            <a:chOff x="2154" y="3430"/>
            <a:chExt cx="1215" cy="273"/>
          </a:xfrm>
        </p:grpSpPr>
        <p:sp>
          <p:nvSpPr>
            <p:cNvPr id="63514" name="Rectangle 46"/>
            <p:cNvSpPr>
              <a:spLocks noChangeArrowheads="1"/>
            </p:cNvSpPr>
            <p:nvPr/>
          </p:nvSpPr>
          <p:spPr bwMode="auto">
            <a:xfrm>
              <a:off x="2744" y="3430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i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=-5 A</a:t>
              </a:r>
              <a:endPara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15" name="AutoShape 47"/>
            <p:cNvSpPr>
              <a:spLocks noChangeArrowheads="1"/>
            </p:cNvSpPr>
            <p:nvPr/>
          </p:nvSpPr>
          <p:spPr bwMode="auto">
            <a:xfrm>
              <a:off x="2154" y="3476"/>
              <a:ext cx="500" cy="227"/>
            </a:xfrm>
            <a:prstGeom prst="rightArrow">
              <a:avLst>
                <a:gd name="adj1" fmla="val 50000"/>
                <a:gd name="adj2" fmla="val 55066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1589088" y="1383137"/>
            <a:ext cx="0" cy="1428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1606550" y="1902249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flipV="1">
            <a:off x="827088" y="1383137"/>
            <a:ext cx="0" cy="51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>
            <a:off x="1622425" y="3797724"/>
            <a:ext cx="0" cy="1428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800225" y="4293024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827088" y="3916787"/>
            <a:ext cx="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4" grpId="0"/>
      <p:bldP spid="45085" grpId="0" autoUpdateAnimBg="0"/>
      <p:bldP spid="45087" grpId="0"/>
      <p:bldP spid="45099" grpId="0"/>
      <p:bldP spid="45100" grpId="0" autoUpdateAnimBg="0"/>
      <p:bldP spid="45101" grpId="0" autoUpdateAnimBg="0"/>
      <p:bldP spid="35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82588" y="1460500"/>
            <a:ext cx="7921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例 　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=10V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=10A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，求元件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产生的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 </a:t>
            </a:r>
            <a:r>
              <a:rPr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410627" name="Group 3"/>
          <p:cNvGrpSpPr>
            <a:grpSpLocks/>
          </p:cNvGrpSpPr>
          <p:nvPr/>
        </p:nvGrpSpPr>
        <p:grpSpPr bwMode="auto">
          <a:xfrm>
            <a:off x="563563" y="1776413"/>
            <a:ext cx="2049462" cy="2166937"/>
            <a:chOff x="739" y="710"/>
            <a:chExt cx="1291" cy="1365"/>
          </a:xfrm>
        </p:grpSpPr>
        <p:sp>
          <p:nvSpPr>
            <p:cNvPr id="64521" name="Line 4"/>
            <p:cNvSpPr>
              <a:spLocks noChangeShapeType="1"/>
            </p:cNvSpPr>
            <p:nvPr/>
          </p:nvSpPr>
          <p:spPr bwMode="auto">
            <a:xfrm>
              <a:off x="924" y="998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2" name="Line 5"/>
            <p:cNvSpPr>
              <a:spLocks noChangeShapeType="1"/>
            </p:cNvSpPr>
            <p:nvPr/>
          </p:nvSpPr>
          <p:spPr bwMode="auto">
            <a:xfrm>
              <a:off x="1888" y="998"/>
              <a:ext cx="0" cy="10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3" name="Line 6"/>
            <p:cNvSpPr>
              <a:spLocks noChangeShapeType="1"/>
            </p:cNvSpPr>
            <p:nvPr/>
          </p:nvSpPr>
          <p:spPr bwMode="auto">
            <a:xfrm flipH="1">
              <a:off x="924" y="2075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4" name="Rectangle 7"/>
            <p:cNvSpPr>
              <a:spLocks noChangeArrowheads="1"/>
            </p:cNvSpPr>
            <p:nvPr/>
          </p:nvSpPr>
          <p:spPr bwMode="auto">
            <a:xfrm>
              <a:off x="1760" y="1394"/>
              <a:ext cx="27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5" name="Text Box 8"/>
            <p:cNvSpPr txBox="1">
              <a:spLocks noChangeArrowheads="1"/>
            </p:cNvSpPr>
            <p:nvPr/>
          </p:nvSpPr>
          <p:spPr bwMode="auto">
            <a:xfrm>
              <a:off x="1760" y="139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4526" name="Line 9"/>
            <p:cNvSpPr>
              <a:spLocks noChangeShapeType="1"/>
            </p:cNvSpPr>
            <p:nvPr/>
          </p:nvSpPr>
          <p:spPr bwMode="auto">
            <a:xfrm flipH="1">
              <a:off x="1292" y="998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7" name="Text Box 10"/>
            <p:cNvSpPr txBox="1">
              <a:spLocks noChangeArrowheads="1"/>
            </p:cNvSpPr>
            <p:nvPr/>
          </p:nvSpPr>
          <p:spPr bwMode="auto">
            <a:xfrm>
              <a:off x="1292" y="710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64528" name="Line 11"/>
            <p:cNvSpPr>
              <a:spLocks noChangeShapeType="1"/>
            </p:cNvSpPr>
            <p:nvPr/>
          </p:nvSpPr>
          <p:spPr bwMode="auto">
            <a:xfrm>
              <a:off x="932" y="1224"/>
              <a:ext cx="0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9" name="Text Box 12"/>
            <p:cNvSpPr txBox="1">
              <a:spLocks noChangeArrowheads="1"/>
            </p:cNvSpPr>
            <p:nvPr/>
          </p:nvSpPr>
          <p:spPr bwMode="auto">
            <a:xfrm>
              <a:off x="739" y="1394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</a:p>
          </p:txBody>
        </p:sp>
      </p:grp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2768600" y="2001838"/>
            <a:ext cx="5449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：由于元件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上的电压、电流为非关联参考方向，</a:t>
            </a:r>
            <a:endParaRPr lang="zh-CN" altLang="en-US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3082925" y="2901950"/>
            <a:ext cx="355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所以  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b="1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ui= 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 W</a:t>
            </a:r>
          </a:p>
        </p:txBody>
      </p:sp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2678113" y="3689350"/>
            <a:ext cx="4591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即元件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产生的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功率为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100W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7" grpId="0"/>
      <p:bldP spid="410638" grpId="0"/>
      <p:bldP spid="4106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889364" y="807641"/>
            <a:ext cx="520700" cy="495300"/>
            <a:chOff x="669" y="1706"/>
            <a:chExt cx="328" cy="312"/>
          </a:xfrm>
        </p:grpSpPr>
        <p:sp>
          <p:nvSpPr>
            <p:cNvPr id="65576" name="Line 18"/>
            <p:cNvSpPr>
              <a:spLocks noChangeShapeType="1"/>
            </p:cNvSpPr>
            <p:nvPr/>
          </p:nvSpPr>
          <p:spPr bwMode="auto">
            <a:xfrm>
              <a:off x="697" y="2018"/>
              <a:ext cx="27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77" name="Text Box 19"/>
            <p:cNvSpPr txBox="1">
              <a:spLocks noChangeArrowheads="1"/>
            </p:cNvSpPr>
            <p:nvPr/>
          </p:nvSpPr>
          <p:spPr bwMode="auto">
            <a:xfrm>
              <a:off x="669" y="1706"/>
              <a:ext cx="3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1034543" y="1139065"/>
            <a:ext cx="1287463" cy="414337"/>
            <a:chOff x="130" y="2699"/>
            <a:chExt cx="811" cy="261"/>
          </a:xfrm>
        </p:grpSpPr>
        <p:sp>
          <p:nvSpPr>
            <p:cNvPr id="65573" name="Text Box 21"/>
            <p:cNvSpPr txBox="1">
              <a:spLocks noChangeArrowheads="1"/>
            </p:cNvSpPr>
            <p:nvPr/>
          </p:nvSpPr>
          <p:spPr bwMode="auto">
            <a:xfrm>
              <a:off x="130" y="2727"/>
              <a:ext cx="2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65574" name="Text Box 22"/>
            <p:cNvSpPr txBox="1">
              <a:spLocks noChangeArrowheads="1"/>
            </p:cNvSpPr>
            <p:nvPr/>
          </p:nvSpPr>
          <p:spPr bwMode="auto">
            <a:xfrm>
              <a:off x="640" y="2727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65575" name="Text Box 23"/>
            <p:cNvSpPr txBox="1">
              <a:spLocks noChangeArrowheads="1"/>
            </p:cNvSpPr>
            <p:nvPr/>
          </p:nvSpPr>
          <p:spPr bwMode="auto">
            <a:xfrm>
              <a:off x="300" y="2699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kumimoji="1" lang="en-US" altLang="zh-CN" b="1" i="1" baseline="-2500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540" name="Group 24"/>
          <p:cNvGrpSpPr>
            <a:grpSpLocks/>
          </p:cNvGrpSpPr>
          <p:nvPr/>
        </p:nvGrpSpPr>
        <p:grpSpPr bwMode="auto">
          <a:xfrm>
            <a:off x="-191724" y="683814"/>
            <a:ext cx="3200400" cy="1893888"/>
            <a:chOff x="0" y="2759"/>
            <a:chExt cx="2016" cy="1193"/>
          </a:xfrm>
        </p:grpSpPr>
        <p:sp>
          <p:nvSpPr>
            <p:cNvPr id="65558" name="Rectangle 25"/>
            <p:cNvSpPr>
              <a:spLocks noChangeArrowheads="1"/>
            </p:cNvSpPr>
            <p:nvPr/>
          </p:nvSpPr>
          <p:spPr bwMode="auto">
            <a:xfrm>
              <a:off x="1008" y="3071"/>
              <a:ext cx="329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9" name="Line 26"/>
            <p:cNvSpPr>
              <a:spLocks noChangeShapeType="1"/>
            </p:cNvSpPr>
            <p:nvPr/>
          </p:nvSpPr>
          <p:spPr bwMode="auto">
            <a:xfrm flipV="1">
              <a:off x="528" y="314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0" name="Line 27"/>
            <p:cNvSpPr>
              <a:spLocks noChangeShapeType="1"/>
            </p:cNvSpPr>
            <p:nvPr/>
          </p:nvSpPr>
          <p:spPr bwMode="auto">
            <a:xfrm>
              <a:off x="1344" y="31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1" name="Text Box 28"/>
            <p:cNvSpPr txBox="1">
              <a:spLocks noChangeArrowheads="1"/>
            </p:cNvSpPr>
            <p:nvPr/>
          </p:nvSpPr>
          <p:spPr bwMode="auto">
            <a:xfrm>
              <a:off x="816" y="2759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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562" name="Group 29"/>
            <p:cNvGrpSpPr>
              <a:grpSpLocks/>
            </p:cNvGrpSpPr>
            <p:nvPr/>
          </p:nvGrpSpPr>
          <p:grpSpPr bwMode="auto">
            <a:xfrm>
              <a:off x="384" y="3623"/>
              <a:ext cx="288" cy="93"/>
              <a:chOff x="672" y="2211"/>
              <a:chExt cx="248" cy="93"/>
            </a:xfrm>
          </p:grpSpPr>
          <p:sp>
            <p:nvSpPr>
              <p:cNvPr id="65571" name="Line 30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572" name="Line 31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563" name="Line 32"/>
            <p:cNvSpPr>
              <a:spLocks noChangeShapeType="1"/>
            </p:cNvSpPr>
            <p:nvPr/>
          </p:nvSpPr>
          <p:spPr bwMode="auto">
            <a:xfrm flipH="1">
              <a:off x="528" y="3143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564" name="Group 33"/>
            <p:cNvGrpSpPr>
              <a:grpSpLocks/>
            </p:cNvGrpSpPr>
            <p:nvPr/>
          </p:nvGrpSpPr>
          <p:grpSpPr bwMode="auto">
            <a:xfrm>
              <a:off x="1728" y="3623"/>
              <a:ext cx="288" cy="93"/>
              <a:chOff x="672" y="2211"/>
              <a:chExt cx="248" cy="93"/>
            </a:xfrm>
          </p:grpSpPr>
          <p:sp>
            <p:nvSpPr>
              <p:cNvPr id="65569" name="Line 34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570" name="Line 35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565" name="Line 36"/>
            <p:cNvSpPr>
              <a:spLocks noChangeShapeType="1"/>
            </p:cNvSpPr>
            <p:nvPr/>
          </p:nvSpPr>
          <p:spPr bwMode="auto">
            <a:xfrm>
              <a:off x="1872" y="3143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6" name="Freeform 37"/>
            <p:cNvSpPr>
              <a:spLocks/>
            </p:cNvSpPr>
            <p:nvPr/>
          </p:nvSpPr>
          <p:spPr bwMode="auto">
            <a:xfrm>
              <a:off x="528" y="3719"/>
              <a:ext cx="1344" cy="233"/>
            </a:xfrm>
            <a:custGeom>
              <a:avLst/>
              <a:gdLst>
                <a:gd name="T0" fmla="*/ 0 w 1392"/>
                <a:gd name="T1" fmla="*/ 0 h 384"/>
                <a:gd name="T2" fmla="*/ 0 w 1392"/>
                <a:gd name="T3" fmla="*/ 384 h 384"/>
                <a:gd name="T4" fmla="*/ 1128 w 1392"/>
                <a:gd name="T5" fmla="*/ 384 h 384"/>
                <a:gd name="T6" fmla="*/ 1128 w 139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384">
                  <a:moveTo>
                    <a:pt x="0" y="0"/>
                  </a:moveTo>
                  <a:lnTo>
                    <a:pt x="0" y="384"/>
                  </a:lnTo>
                  <a:lnTo>
                    <a:pt x="1392" y="384"/>
                  </a:lnTo>
                  <a:lnTo>
                    <a:pt x="13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7" name="Text Box 38"/>
            <p:cNvSpPr txBox="1">
              <a:spLocks noChangeArrowheads="1"/>
            </p:cNvSpPr>
            <p:nvPr/>
          </p:nvSpPr>
          <p:spPr bwMode="auto">
            <a:xfrm>
              <a:off x="0" y="3507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 U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8" name="Text Box 39"/>
            <p:cNvSpPr txBox="1">
              <a:spLocks noChangeArrowheads="1"/>
            </p:cNvSpPr>
            <p:nvPr/>
          </p:nvSpPr>
          <p:spPr bwMode="auto">
            <a:xfrm>
              <a:off x="1392" y="355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541" name="Text Box 40"/>
          <p:cNvSpPr txBox="1">
            <a:spLocks noChangeArrowheads="1"/>
          </p:cNvSpPr>
          <p:nvPr/>
        </p:nvSpPr>
        <p:spPr bwMode="auto">
          <a:xfrm>
            <a:off x="348026" y="36113"/>
            <a:ext cx="767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kumimoji="1" lang="zh-CN" altLang="en-US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b="1" baseline="-25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=10V</a:t>
            </a:r>
            <a:r>
              <a:rPr kumimoji="1" lang="zh-CN" altLang="en-US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b="1" baseline="-25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=5V</a:t>
            </a:r>
            <a:r>
              <a:rPr kumimoji="1" lang="zh-CN" altLang="en-US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。 求各元件的功率。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2418126" y="899713"/>
            <a:ext cx="6372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解：设电路中电流及电压参考方向如图</a:t>
            </a:r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3372214" y="1547413"/>
          <a:ext cx="2341562" cy="765175"/>
        </p:xfrm>
        <a:graphic>
          <a:graphicData uri="http://schemas.openxmlformats.org/presentationml/2006/ole">
            <p:oleObj spid="_x0000_s65613" name="公式" r:id="rId4" imgW="1066337" imgH="393529" progId="">
              <p:embed/>
            </p:oleObj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6109064" y="1620438"/>
          <a:ext cx="1152525" cy="444500"/>
        </p:xfrm>
        <a:graphic>
          <a:graphicData uri="http://schemas.openxmlformats.org/presentationml/2006/ole">
            <p:oleObj spid="_x0000_s65614" name="公式" r:id="rId5" imgW="558558" imgH="215806" progId="">
              <p:embed/>
            </p:oleObj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3481751" y="2339575"/>
          <a:ext cx="1979613" cy="442913"/>
        </p:xfrm>
        <a:graphic>
          <a:graphicData uri="http://schemas.openxmlformats.org/presentationml/2006/ole">
            <p:oleObj spid="_x0000_s65615" name="公式" r:id="rId6" imgW="964781" imgH="215806" progId="">
              <p:embed/>
            </p:oleObj>
          </a:graphicData>
        </a:graphic>
      </p:graphicFrame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563926" y="3565125"/>
          <a:ext cx="2640013" cy="455613"/>
        </p:xfrm>
        <a:graphic>
          <a:graphicData uri="http://schemas.openxmlformats.org/presentationml/2006/ole">
            <p:oleObj spid="_x0000_s65616" name="公式" r:id="rId7" imgW="1397000" imgH="241300" progId="">
              <p:embed/>
            </p:oleObj>
          </a:graphicData>
        </a:graphic>
      </p:graphicFrame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851264" y="4860525"/>
          <a:ext cx="2371725" cy="490538"/>
        </p:xfrm>
        <a:graphic>
          <a:graphicData uri="http://schemas.openxmlformats.org/presentationml/2006/ole">
            <p:oleObj spid="_x0000_s65617" name="公式" r:id="rId8" imgW="1168400" imgH="241300" progId="">
              <p:embed/>
            </p:oleObj>
          </a:graphicData>
        </a:graphic>
      </p:graphicFrame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5604239" y="2268138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5W</a:t>
            </a:r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3588114" y="3492100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10W</a:t>
            </a: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3659551" y="4860525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5W</a:t>
            </a: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203564" y="2988863"/>
            <a:ext cx="4968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对电源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：电压电流为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非关联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</a:p>
        </p:txBody>
      </p:sp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5893164" y="3492100"/>
          <a:ext cx="2543175" cy="455613"/>
        </p:xfrm>
        <a:graphic>
          <a:graphicData uri="http://schemas.openxmlformats.org/presentationml/2006/ole">
            <p:oleObj spid="_x0000_s65618" name="公式" r:id="rId9" imgW="1346200" imgH="241300" progId="">
              <p:embed/>
            </p:oleObj>
          </a:graphicData>
        </a:graphic>
      </p:graphicFrame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203564" y="4284263"/>
            <a:ext cx="4968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对电源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：电压电流为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</a:p>
        </p:txBody>
      </p:sp>
      <p:graphicFrame>
        <p:nvGraphicFramePr>
          <p:cNvPr id="16440" name="Object 56"/>
          <p:cNvGraphicFramePr>
            <a:graphicFrameLocks noChangeAspect="1"/>
          </p:cNvGraphicFramePr>
          <p:nvPr/>
        </p:nvGraphicFramePr>
        <p:xfrm>
          <a:off x="5964601" y="4139800"/>
          <a:ext cx="1985963" cy="490538"/>
        </p:xfrm>
        <a:graphic>
          <a:graphicData uri="http://schemas.openxmlformats.org/presentationml/2006/ole">
            <p:oleObj spid="_x0000_s65619" name="公式" r:id="rId10" imgW="977900" imgH="241300" progId="">
              <p:embed/>
            </p:oleObj>
          </a:graphicData>
        </a:graphic>
      </p:graphicFrame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5922661" y="4911889"/>
            <a:ext cx="1295400" cy="1008062"/>
          </a:xfrm>
          <a:prstGeom prst="wedgeEllipseCallout">
            <a:avLst>
              <a:gd name="adj1" fmla="val 41421"/>
              <a:gd name="adj2" fmla="val -97245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平衡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" grpId="0"/>
      <p:bldP spid="16431" grpId="0"/>
      <p:bldP spid="16432" grpId="0"/>
      <p:bldP spid="16433" grpId="0"/>
      <p:bldP spid="16437" grpId="0"/>
      <p:bldP spid="16439" grpId="0"/>
      <p:bldP spid="16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5288" y="547688"/>
            <a:ext cx="1560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0" y="1341438"/>
            <a:ext cx="866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(1)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分析电路前必须指定电压和电流的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2205038"/>
            <a:ext cx="8820150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(2) 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参考方向一经指定，必须在图中相应位置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标注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包括</a:t>
            </a:r>
            <a:r>
              <a:rPr kumimoji="1"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方向和</a:t>
            </a:r>
            <a:r>
              <a:rPr kumimoji="1" lang="zh-CN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400" b="1" baseline="-2500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kumimoji="1" lang="zh-CN" altLang="en-US" sz="2400" b="1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(3)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参考方向不同时，其</a:t>
            </a:r>
            <a:r>
              <a:rPr kumimoji="1"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表达式相差一个负号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，但电压、电流的</a:t>
            </a:r>
            <a:r>
              <a:rPr kumimoji="1"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实际方向不变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0" y="4437063"/>
            <a:ext cx="8820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(4)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以后讨论均在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下进行，不考虑实际方向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utoUpdateAnimBg="0"/>
      <p:bldP spid="1239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186608"/>
            <a:ext cx="5932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电流的实际方向：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正电荷移动的方向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0" y="1650642"/>
            <a:ext cx="5589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电流的参考方向：假定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的电流正方向。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574727" y="3620227"/>
            <a:ext cx="4389437" cy="609600"/>
            <a:chOff x="1222" y="1382"/>
            <a:chExt cx="2765" cy="384"/>
          </a:xfrm>
        </p:grpSpPr>
        <p:sp>
          <p:nvSpPr>
            <p:cNvPr id="49167" name="Text Box 5"/>
            <p:cNvSpPr txBox="1">
              <a:spLocks noChangeArrowheads="1"/>
            </p:cNvSpPr>
            <p:nvPr/>
          </p:nvSpPr>
          <p:spPr bwMode="auto">
            <a:xfrm>
              <a:off x="1641" y="1382"/>
              <a:ext cx="21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000" b="1" i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kumimoji="1" lang="en-US" altLang="zh-CN" sz="20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               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参考方向</a:t>
              </a:r>
            </a:p>
          </p:txBody>
        </p:sp>
        <p:sp>
          <p:nvSpPr>
            <p:cNvPr id="49168" name="Line 6"/>
            <p:cNvSpPr>
              <a:spLocks noChangeShapeType="1"/>
            </p:cNvSpPr>
            <p:nvPr/>
          </p:nvSpPr>
          <p:spPr bwMode="auto">
            <a:xfrm flipH="1">
              <a:off x="1222" y="1766"/>
              <a:ext cx="2765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9" name="Line 7"/>
            <p:cNvSpPr>
              <a:spLocks noChangeShapeType="1"/>
            </p:cNvSpPr>
            <p:nvPr/>
          </p:nvSpPr>
          <p:spPr bwMode="auto">
            <a:xfrm>
              <a:off x="1476" y="1766"/>
              <a:ext cx="55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0" y="2990235"/>
            <a:ext cx="55098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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用箭头表示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箭头的指向为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电流的参考方向。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标出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箭头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19856" y="4502150"/>
            <a:ext cx="7540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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用双下标表示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如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i</a:t>
            </a:r>
            <a:r>
              <a:rPr kumimoji="1" lang="en-US" altLang="zh-CN" sz="2000" b="1" baseline="-25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AB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 ,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电流的参考方向由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标出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A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B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3092159" y="5121190"/>
            <a:ext cx="3382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20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endParaRPr kumimoji="1" lang="en-US" altLang="zh-CN" sz="2000" b="1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H="1" flipV="1">
            <a:off x="480722" y="5791115"/>
            <a:ext cx="2400300" cy="1588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296572" y="5241840"/>
            <a:ext cx="1054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622259" y="5183103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0" y="232712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电流参考方向的两种表示：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0" y="863805"/>
            <a:ext cx="79200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在复杂电路或电流随时间变化时，电流的实际方向难以判断，需要设定电流的参考方向。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32" grpId="0" autoUpdateAnimBg="0"/>
      <p:bldP spid="103433" grpId="0" autoUpdateAnimBg="0"/>
      <p:bldP spid="103434" grpId="0" autoUpdateAnimBg="0"/>
      <p:bldP spid="103435" grpId="0" animBg="1"/>
      <p:bldP spid="103436" grpId="0" autoUpdateAnimBg="0"/>
      <p:bldP spid="103437" grpId="0" autoUpdateAnimBg="0"/>
      <p:bldP spid="1034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37319" y="935653"/>
            <a:ext cx="599738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为什么要引入电流的参考方向</a:t>
            </a:r>
            <a:r>
              <a:rPr kumimoji="1"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？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49238" y="1828800"/>
            <a:ext cx="809573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(a) </a:t>
            </a:r>
            <a:r>
              <a:rPr kumimoji="1"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复杂电路的某些支路事先无法确定实际方向。       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861188" y="2625725"/>
            <a:ext cx="609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中间支路电流的实际方向无法确定，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为分析方便，只能先任意标一方向（参考方向），根据计算结果，才能确定电流的实际方向。</a:t>
            </a:r>
          </a:p>
        </p:txBody>
      </p:sp>
      <p:grpSp>
        <p:nvGrpSpPr>
          <p:cNvPr id="125957" name="Group 5"/>
          <p:cNvGrpSpPr>
            <a:grpSpLocks/>
          </p:cNvGrpSpPr>
          <p:nvPr/>
        </p:nvGrpSpPr>
        <p:grpSpPr bwMode="auto">
          <a:xfrm>
            <a:off x="395288" y="2733675"/>
            <a:ext cx="2234217" cy="1868488"/>
            <a:chOff x="931" y="2999"/>
            <a:chExt cx="1302" cy="1177"/>
          </a:xfrm>
        </p:grpSpPr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 flipV="1">
              <a:off x="959" y="2999"/>
              <a:ext cx="637" cy="3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 flipV="1">
              <a:off x="1596" y="3396"/>
              <a:ext cx="637" cy="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6" name="Line 8"/>
            <p:cNvSpPr>
              <a:spLocks noChangeShapeType="1"/>
            </p:cNvSpPr>
            <p:nvPr/>
          </p:nvSpPr>
          <p:spPr bwMode="auto">
            <a:xfrm rot="5400000">
              <a:off x="1227" y="3368"/>
              <a:ext cx="7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7" name="Line 9"/>
            <p:cNvSpPr>
              <a:spLocks noChangeShapeType="1"/>
            </p:cNvSpPr>
            <p:nvPr/>
          </p:nvSpPr>
          <p:spPr bwMode="auto">
            <a:xfrm>
              <a:off x="959" y="3338"/>
              <a:ext cx="637" cy="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8" name="Line 10"/>
            <p:cNvSpPr>
              <a:spLocks noChangeShapeType="1"/>
            </p:cNvSpPr>
            <p:nvPr/>
          </p:nvSpPr>
          <p:spPr bwMode="auto">
            <a:xfrm>
              <a:off x="1596" y="3009"/>
              <a:ext cx="637" cy="3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Arc 11"/>
            <p:cNvSpPr>
              <a:spLocks/>
            </p:cNvSpPr>
            <p:nvPr/>
          </p:nvSpPr>
          <p:spPr bwMode="auto">
            <a:xfrm flipV="1">
              <a:off x="977" y="3343"/>
              <a:ext cx="628" cy="656"/>
            </a:xfrm>
            <a:custGeom>
              <a:avLst/>
              <a:gdLst>
                <a:gd name="T0" fmla="*/ 0 w 21600"/>
                <a:gd name="T1" fmla="*/ 0 h 23199"/>
                <a:gd name="T2" fmla="*/ 0 w 21600"/>
                <a:gd name="T3" fmla="*/ 0 h 23199"/>
                <a:gd name="T4" fmla="*/ 0 w 21600"/>
                <a:gd name="T5" fmla="*/ 0 h 23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199" fill="none" extrusionOk="0">
                  <a:moveTo>
                    <a:pt x="66" y="23199"/>
                  </a:moveTo>
                  <a:cubicBezTo>
                    <a:pt x="22" y="22634"/>
                    <a:pt x="0" y="22068"/>
                    <a:pt x="0" y="21503"/>
                  </a:cubicBezTo>
                  <a:cubicBezTo>
                    <a:pt x="-1" y="10366"/>
                    <a:pt x="8467" y="1055"/>
                    <a:pt x="19554" y="0"/>
                  </a:cubicBezTo>
                </a:path>
                <a:path w="21600" h="23199" stroke="0" extrusionOk="0">
                  <a:moveTo>
                    <a:pt x="66" y="23199"/>
                  </a:moveTo>
                  <a:cubicBezTo>
                    <a:pt x="22" y="22634"/>
                    <a:pt x="0" y="22068"/>
                    <a:pt x="0" y="21503"/>
                  </a:cubicBezTo>
                  <a:cubicBezTo>
                    <a:pt x="-1" y="10366"/>
                    <a:pt x="8467" y="1055"/>
                    <a:pt x="19554" y="0"/>
                  </a:cubicBezTo>
                  <a:lnTo>
                    <a:pt x="21600" y="21503"/>
                  </a:lnTo>
                  <a:lnTo>
                    <a:pt x="66" y="2319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0" name="Arc 12"/>
            <p:cNvSpPr>
              <a:spLocks/>
            </p:cNvSpPr>
            <p:nvPr/>
          </p:nvSpPr>
          <p:spPr bwMode="auto">
            <a:xfrm rot="2180007">
              <a:off x="1286" y="3161"/>
              <a:ext cx="895" cy="837"/>
            </a:xfrm>
            <a:custGeom>
              <a:avLst/>
              <a:gdLst>
                <a:gd name="T0" fmla="*/ 0 w 21600"/>
                <a:gd name="T1" fmla="*/ 0 h 27781"/>
                <a:gd name="T2" fmla="*/ 0 w 21600"/>
                <a:gd name="T3" fmla="*/ 0 h 27781"/>
                <a:gd name="T4" fmla="*/ 0 w 21600"/>
                <a:gd name="T5" fmla="*/ 0 h 277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7781" fill="none" extrusionOk="0">
                  <a:moveTo>
                    <a:pt x="17454" y="0"/>
                  </a:moveTo>
                  <a:cubicBezTo>
                    <a:pt x="20148" y="3695"/>
                    <a:pt x="21600" y="8150"/>
                    <a:pt x="21600" y="12724"/>
                  </a:cubicBezTo>
                  <a:cubicBezTo>
                    <a:pt x="21600" y="18347"/>
                    <a:pt x="19406" y="23749"/>
                    <a:pt x="15486" y="27780"/>
                  </a:cubicBezTo>
                </a:path>
                <a:path w="21600" h="27781" stroke="0" extrusionOk="0">
                  <a:moveTo>
                    <a:pt x="17454" y="0"/>
                  </a:moveTo>
                  <a:cubicBezTo>
                    <a:pt x="20148" y="3695"/>
                    <a:pt x="21600" y="8150"/>
                    <a:pt x="21600" y="12724"/>
                  </a:cubicBezTo>
                  <a:cubicBezTo>
                    <a:pt x="21600" y="18347"/>
                    <a:pt x="19406" y="23749"/>
                    <a:pt x="15486" y="27780"/>
                  </a:cubicBezTo>
                  <a:lnTo>
                    <a:pt x="0" y="12724"/>
                  </a:lnTo>
                  <a:lnTo>
                    <a:pt x="1745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>
              <a:off x="1556" y="3899"/>
              <a:ext cx="0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2" name="Text Box 14"/>
            <p:cNvSpPr txBox="1">
              <a:spLocks noChangeArrowheads="1"/>
            </p:cNvSpPr>
            <p:nvPr/>
          </p:nvSpPr>
          <p:spPr bwMode="auto">
            <a:xfrm>
              <a:off x="1325" y="3184"/>
              <a:ext cx="4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3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？</a:t>
              </a:r>
              <a:endParaRPr kumimoji="1"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0193" name="Line 15"/>
            <p:cNvSpPr>
              <a:spLocks noChangeShapeType="1"/>
            </p:cNvSpPr>
            <p:nvPr/>
          </p:nvSpPr>
          <p:spPr bwMode="auto">
            <a:xfrm flipH="1" flipV="1">
              <a:off x="931" y="3625"/>
              <a:ext cx="185" cy="2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4" name="Line 16"/>
            <p:cNvSpPr>
              <a:spLocks noChangeShapeType="1"/>
            </p:cNvSpPr>
            <p:nvPr/>
          </p:nvSpPr>
          <p:spPr bwMode="auto">
            <a:xfrm rot="-335138">
              <a:off x="1108" y="3497"/>
              <a:ext cx="249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5" name="Line 17"/>
            <p:cNvSpPr>
              <a:spLocks noChangeShapeType="1"/>
            </p:cNvSpPr>
            <p:nvPr/>
          </p:nvSpPr>
          <p:spPr bwMode="auto">
            <a:xfrm>
              <a:off x="1852" y="3055"/>
              <a:ext cx="249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 flipV="1">
              <a:off x="1092" y="3015"/>
              <a:ext cx="257" cy="18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 rot="643354" flipV="1">
              <a:off x="1749" y="3413"/>
              <a:ext cx="257" cy="18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8" name="Line 20"/>
            <p:cNvSpPr>
              <a:spLocks noChangeShapeType="1"/>
            </p:cNvSpPr>
            <p:nvPr/>
          </p:nvSpPr>
          <p:spPr bwMode="auto">
            <a:xfrm flipH="1">
              <a:off x="1640" y="3960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82600" y="466725"/>
            <a:ext cx="723582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(b) </a:t>
            </a:r>
            <a:r>
              <a:rPr kumimoji="1"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实际电路中有些电流是交变的，无法标出实际方向。标出参考方向，再加上与之配合的表达式，才能表示出电流的大小和实际方向。</a:t>
            </a:r>
            <a:endParaRPr kumimoji="1" lang="zh-CN" altLang="en-US" sz="2400" b="1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203531" y="4287220"/>
            <a:ext cx="7310438" cy="520700"/>
            <a:chOff x="770" y="2984"/>
            <a:chExt cx="4382" cy="328"/>
          </a:xfrm>
        </p:grpSpPr>
        <p:sp>
          <p:nvSpPr>
            <p:cNvPr id="51228" name="Text Box 4"/>
            <p:cNvSpPr txBox="1">
              <a:spLocks noChangeArrowheads="1"/>
            </p:cNvSpPr>
            <p:nvPr/>
          </p:nvSpPr>
          <p:spPr bwMode="auto">
            <a:xfrm>
              <a:off x="770" y="3000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当</a:t>
              </a:r>
            </a:p>
          </p:txBody>
        </p:sp>
        <p:graphicFrame>
          <p:nvGraphicFramePr>
            <p:cNvPr id="51229" name="Object 5"/>
            <p:cNvGraphicFramePr>
              <a:graphicFrameLocks noChangeAspect="1"/>
            </p:cNvGraphicFramePr>
            <p:nvPr/>
          </p:nvGraphicFramePr>
          <p:xfrm>
            <a:off x="1192" y="2985"/>
            <a:ext cx="1274" cy="327"/>
          </p:xfrm>
          <a:graphic>
            <a:graphicData uri="http://schemas.openxmlformats.org/presentationml/2006/ole">
              <p:oleObj spid="_x0000_s51246" name="公式" r:id="rId3" imgW="1180588" imgH="304668" progId="">
                <p:embed/>
              </p:oleObj>
            </a:graphicData>
          </a:graphic>
        </p:graphicFrame>
        <p:sp>
          <p:nvSpPr>
            <p:cNvPr id="51230" name="Text Box 6"/>
            <p:cNvSpPr txBox="1">
              <a:spLocks noChangeArrowheads="1"/>
            </p:cNvSpPr>
            <p:nvPr/>
          </p:nvSpPr>
          <p:spPr bwMode="auto">
            <a:xfrm>
              <a:off x="2654" y="2984"/>
              <a:ext cx="2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电流实际方向与参考方向相同</a:t>
              </a:r>
            </a:p>
          </p:txBody>
        </p:sp>
      </p:grpSp>
      <p:grpSp>
        <p:nvGrpSpPr>
          <p:cNvPr id="126983" name="Group 7"/>
          <p:cNvGrpSpPr>
            <a:grpSpLocks/>
          </p:cNvGrpSpPr>
          <p:nvPr/>
        </p:nvGrpSpPr>
        <p:grpSpPr bwMode="auto">
          <a:xfrm>
            <a:off x="1197181" y="5033345"/>
            <a:ext cx="7288213" cy="533400"/>
            <a:chOff x="752" y="3428"/>
            <a:chExt cx="4527" cy="336"/>
          </a:xfrm>
        </p:grpSpPr>
        <p:sp>
          <p:nvSpPr>
            <p:cNvPr id="51225" name="Text Box 8"/>
            <p:cNvSpPr txBox="1">
              <a:spLocks noChangeArrowheads="1"/>
            </p:cNvSpPr>
            <p:nvPr/>
          </p:nvSpPr>
          <p:spPr bwMode="auto">
            <a:xfrm>
              <a:off x="752" y="3444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当</a:t>
              </a:r>
              <a:endParaRPr kumimoji="1"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graphicFrame>
          <p:nvGraphicFramePr>
            <p:cNvPr id="51226" name="Object 9"/>
            <p:cNvGraphicFramePr>
              <a:graphicFrameLocks noChangeAspect="1"/>
            </p:cNvGraphicFramePr>
            <p:nvPr/>
          </p:nvGraphicFramePr>
          <p:xfrm>
            <a:off x="1192" y="3429"/>
            <a:ext cx="1291" cy="335"/>
          </p:xfrm>
          <a:graphic>
            <a:graphicData uri="http://schemas.openxmlformats.org/presentationml/2006/ole">
              <p:oleObj spid="_x0000_s51247" name="公式" r:id="rId4" imgW="1167893" imgH="304668" progId="">
                <p:embed/>
              </p:oleObj>
            </a:graphicData>
          </a:graphic>
        </p:graphicFrame>
        <p:sp>
          <p:nvSpPr>
            <p:cNvPr id="51227" name="Text Box 10"/>
            <p:cNvSpPr txBox="1">
              <a:spLocks noChangeArrowheads="1"/>
            </p:cNvSpPr>
            <p:nvPr/>
          </p:nvSpPr>
          <p:spPr bwMode="auto">
            <a:xfrm>
              <a:off x="2654" y="3428"/>
              <a:ext cx="26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电流实际方向与参考方向相反</a:t>
              </a:r>
              <a:endParaRPr kumimoji="1"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</p:grpSp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1565275" y="2339975"/>
            <a:ext cx="1546225" cy="457200"/>
            <a:chOff x="986" y="1474"/>
            <a:chExt cx="974" cy="288"/>
          </a:xfrm>
        </p:grpSpPr>
        <p:sp>
          <p:nvSpPr>
            <p:cNvPr id="51220" name="Line 12"/>
            <p:cNvSpPr>
              <a:spLocks noChangeShapeType="1"/>
            </p:cNvSpPr>
            <p:nvPr/>
          </p:nvSpPr>
          <p:spPr bwMode="auto">
            <a:xfrm rot="16200000" flipV="1">
              <a:off x="1555" y="1282"/>
              <a:ext cx="0" cy="8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21" name="Rectangle 13"/>
            <p:cNvSpPr>
              <a:spLocks noChangeArrowheads="1"/>
            </p:cNvSpPr>
            <p:nvPr/>
          </p:nvSpPr>
          <p:spPr bwMode="auto">
            <a:xfrm rot="-5400000">
              <a:off x="1489" y="1553"/>
              <a:ext cx="120" cy="268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222" name="Group 14"/>
            <p:cNvGrpSpPr>
              <a:grpSpLocks/>
            </p:cNvGrpSpPr>
            <p:nvPr/>
          </p:nvGrpSpPr>
          <p:grpSpPr bwMode="auto">
            <a:xfrm>
              <a:off x="986" y="1474"/>
              <a:ext cx="416" cy="288"/>
              <a:chOff x="986" y="1277"/>
              <a:chExt cx="416" cy="288"/>
            </a:xfrm>
          </p:grpSpPr>
          <p:sp>
            <p:nvSpPr>
              <p:cNvPr id="51223" name="Line 15"/>
              <p:cNvSpPr>
                <a:spLocks noChangeShapeType="1"/>
              </p:cNvSpPr>
              <p:nvPr/>
            </p:nvSpPr>
            <p:spPr bwMode="auto">
              <a:xfrm>
                <a:off x="1136" y="1487"/>
                <a:ext cx="26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224" name="Text Box 16"/>
              <p:cNvSpPr txBox="1">
                <a:spLocks noChangeArrowheads="1"/>
              </p:cNvSpPr>
              <p:nvPr/>
            </p:nvSpPr>
            <p:spPr bwMode="auto">
              <a:xfrm>
                <a:off x="986" y="1277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24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i</a:t>
                </a:r>
                <a:endParaRPr kumimoji="1" lang="en-US" altLang="zh-CN" sz="28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endParaRPr>
              </a:p>
            </p:txBody>
          </p:sp>
        </p:grpSp>
      </p:grpSp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1649413" y="2992438"/>
          <a:ext cx="1676400" cy="473075"/>
        </p:xfrm>
        <a:graphic>
          <a:graphicData uri="http://schemas.openxmlformats.org/presentationml/2006/ole">
            <p:oleObj spid="_x0000_s51248" name="公式" r:id="rId5" imgW="812447" imgH="228501" progId="">
              <p:embed/>
            </p:oleObj>
          </a:graphicData>
        </a:graphic>
      </p:graphicFrame>
      <p:grpSp>
        <p:nvGrpSpPr>
          <p:cNvPr id="126994" name="Group 18"/>
          <p:cNvGrpSpPr>
            <a:grpSpLocks/>
          </p:cNvGrpSpPr>
          <p:nvPr/>
        </p:nvGrpSpPr>
        <p:grpSpPr bwMode="auto">
          <a:xfrm>
            <a:off x="4516438" y="1790700"/>
            <a:ext cx="3462337" cy="2382838"/>
            <a:chOff x="2845" y="1364"/>
            <a:chExt cx="2181" cy="1501"/>
          </a:xfrm>
        </p:grpSpPr>
        <p:sp>
          <p:nvSpPr>
            <p:cNvPr id="51210" name="Line 19"/>
            <p:cNvSpPr>
              <a:spLocks noChangeShapeType="1"/>
            </p:cNvSpPr>
            <p:nvPr/>
          </p:nvSpPr>
          <p:spPr bwMode="auto">
            <a:xfrm>
              <a:off x="2865" y="2255"/>
              <a:ext cx="20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1" name="Line 20"/>
            <p:cNvSpPr>
              <a:spLocks noChangeShapeType="1"/>
            </p:cNvSpPr>
            <p:nvPr/>
          </p:nvSpPr>
          <p:spPr bwMode="auto">
            <a:xfrm flipV="1">
              <a:off x="3081" y="1429"/>
              <a:ext cx="0" cy="14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2" name="Arc 21"/>
            <p:cNvSpPr>
              <a:spLocks/>
            </p:cNvSpPr>
            <p:nvPr/>
          </p:nvSpPr>
          <p:spPr bwMode="auto">
            <a:xfrm rot="16200000" flipV="1">
              <a:off x="2829" y="1922"/>
              <a:ext cx="1040" cy="528"/>
            </a:xfrm>
            <a:custGeom>
              <a:avLst/>
              <a:gdLst>
                <a:gd name="T0" fmla="*/ 0 w 21600"/>
                <a:gd name="T1" fmla="*/ 0 h 38791"/>
                <a:gd name="T2" fmla="*/ 0 w 21600"/>
                <a:gd name="T3" fmla="*/ 0 h 38791"/>
                <a:gd name="T4" fmla="*/ 0 w 21600"/>
                <a:gd name="T5" fmla="*/ 0 h 387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791" fill="none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</a:path>
                <a:path w="21600" h="38791" stroke="0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  <a:lnTo>
                    <a:pt x="0" y="19301"/>
                  </a:lnTo>
                  <a:lnTo>
                    <a:pt x="9697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3" name="Arc 22"/>
            <p:cNvSpPr>
              <a:spLocks/>
            </p:cNvSpPr>
            <p:nvPr/>
          </p:nvSpPr>
          <p:spPr bwMode="auto">
            <a:xfrm rot="5400000" flipV="1">
              <a:off x="3357" y="2042"/>
              <a:ext cx="1040" cy="528"/>
            </a:xfrm>
            <a:custGeom>
              <a:avLst/>
              <a:gdLst>
                <a:gd name="T0" fmla="*/ 0 w 21600"/>
                <a:gd name="T1" fmla="*/ 0 h 38791"/>
                <a:gd name="T2" fmla="*/ 0 w 21600"/>
                <a:gd name="T3" fmla="*/ 0 h 38791"/>
                <a:gd name="T4" fmla="*/ 0 w 21600"/>
                <a:gd name="T5" fmla="*/ 0 h 387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791" fill="none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</a:path>
                <a:path w="21600" h="38791" stroke="0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  <a:lnTo>
                    <a:pt x="0" y="19301"/>
                  </a:lnTo>
                  <a:lnTo>
                    <a:pt x="9697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4" name="Text Box 23"/>
            <p:cNvSpPr txBox="1">
              <a:spLocks noChangeArrowheads="1"/>
            </p:cNvSpPr>
            <p:nvPr/>
          </p:nvSpPr>
          <p:spPr bwMode="auto">
            <a:xfrm>
              <a:off x="2845" y="1364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5" name="Text Box 24"/>
            <p:cNvSpPr txBox="1">
              <a:spLocks noChangeArrowheads="1"/>
            </p:cNvSpPr>
            <p:nvPr/>
          </p:nvSpPr>
          <p:spPr bwMode="auto">
            <a:xfrm>
              <a:off x="2887" y="224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6" name="Text Box 25"/>
            <p:cNvSpPr txBox="1">
              <a:spLocks noChangeArrowheads="1"/>
            </p:cNvSpPr>
            <p:nvPr/>
          </p:nvSpPr>
          <p:spPr bwMode="auto">
            <a:xfrm>
              <a:off x="4816" y="1913"/>
              <a:ext cx="2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800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7" name="Text Box 26"/>
            <p:cNvSpPr txBox="1">
              <a:spLocks noChangeArrowheads="1"/>
            </p:cNvSpPr>
            <p:nvPr/>
          </p:nvSpPr>
          <p:spPr bwMode="auto">
            <a:xfrm>
              <a:off x="3298" y="2238"/>
              <a:ext cx="4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T/2</a:t>
              </a:r>
              <a:endPara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8" name="Text Box 27"/>
            <p:cNvSpPr txBox="1">
              <a:spLocks noChangeArrowheads="1"/>
            </p:cNvSpPr>
            <p:nvPr/>
          </p:nvSpPr>
          <p:spPr bwMode="auto">
            <a:xfrm>
              <a:off x="4096" y="222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</a:t>
              </a:r>
              <a:endPara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9" name="Arc 28"/>
            <p:cNvSpPr>
              <a:spLocks/>
            </p:cNvSpPr>
            <p:nvPr/>
          </p:nvSpPr>
          <p:spPr bwMode="auto">
            <a:xfrm rot="16200000" flipV="1">
              <a:off x="3877" y="1914"/>
              <a:ext cx="1040" cy="528"/>
            </a:xfrm>
            <a:custGeom>
              <a:avLst/>
              <a:gdLst>
                <a:gd name="T0" fmla="*/ 0 w 21600"/>
                <a:gd name="T1" fmla="*/ 0 h 38791"/>
                <a:gd name="T2" fmla="*/ 0 w 21600"/>
                <a:gd name="T3" fmla="*/ 0 h 38791"/>
                <a:gd name="T4" fmla="*/ 0 w 21600"/>
                <a:gd name="T5" fmla="*/ 0 h 387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791" fill="none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</a:path>
                <a:path w="21600" h="38791" stroke="0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  <a:lnTo>
                    <a:pt x="0" y="19301"/>
                  </a:lnTo>
                  <a:lnTo>
                    <a:pt x="9697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257" t="31525" r="12155" b="40179"/>
          <a:stretch>
            <a:fillRect/>
          </a:stretch>
        </p:blipFill>
        <p:spPr bwMode="auto">
          <a:xfrm>
            <a:off x="462987" y="586973"/>
            <a:ext cx="74517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8919"/>
            <a:ext cx="6443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电流的参考方向可以任意选定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0" y="2561886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8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例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465263" y="4419261"/>
            <a:ext cx="96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800" b="1" i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</a:t>
            </a:r>
            <a:r>
              <a:rPr kumimoji="1" lang="en-US" altLang="zh-CN" sz="1800" b="1" baseline="-25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 </a:t>
            </a:r>
            <a:r>
              <a:rPr kumimoji="1" lang="en-US" altLang="zh-CN" sz="1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1A</a:t>
            </a:r>
          </a:p>
        </p:txBody>
      </p:sp>
      <p:grpSp>
        <p:nvGrpSpPr>
          <p:cNvPr id="105478" name="Group 6"/>
          <p:cNvGrpSpPr>
            <a:grpSpLocks/>
          </p:cNvGrpSpPr>
          <p:nvPr/>
        </p:nvGrpSpPr>
        <p:grpSpPr bwMode="auto">
          <a:xfrm>
            <a:off x="795338" y="2390436"/>
            <a:ext cx="2963862" cy="1906587"/>
            <a:chOff x="737" y="1698"/>
            <a:chExt cx="1867" cy="1201"/>
          </a:xfrm>
        </p:grpSpPr>
        <p:sp>
          <p:nvSpPr>
            <p:cNvPr id="52252" name="Text Box 7"/>
            <p:cNvSpPr txBox="1">
              <a:spLocks noChangeArrowheads="1"/>
            </p:cNvSpPr>
            <p:nvPr/>
          </p:nvSpPr>
          <p:spPr bwMode="auto">
            <a:xfrm>
              <a:off x="1266" y="1698"/>
              <a:ext cx="2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1" lang="en-US" altLang="zh-CN" sz="1800" b="1" baseline="-25000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endParaRPr kumimoji="1" lang="en-US" altLang="zh-CN" sz="1800" b="1">
                <a:solidFill>
                  <a:srgbClr val="2306F6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grpSp>
          <p:nvGrpSpPr>
            <p:cNvPr id="52253" name="Group 8"/>
            <p:cNvGrpSpPr>
              <a:grpSpLocks/>
            </p:cNvGrpSpPr>
            <p:nvPr/>
          </p:nvGrpSpPr>
          <p:grpSpPr bwMode="auto">
            <a:xfrm>
              <a:off x="737" y="2251"/>
              <a:ext cx="300" cy="576"/>
              <a:chOff x="5160" y="1464"/>
              <a:chExt cx="300" cy="576"/>
            </a:xfrm>
          </p:grpSpPr>
          <p:sp>
            <p:nvSpPr>
              <p:cNvPr id="52264" name="Line 9"/>
              <p:cNvSpPr>
                <a:spLocks noChangeShapeType="1"/>
              </p:cNvSpPr>
              <p:nvPr/>
            </p:nvSpPr>
            <p:spPr bwMode="auto">
              <a:xfrm>
                <a:off x="5244" y="1824"/>
                <a:ext cx="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5" name="Line 10"/>
              <p:cNvSpPr>
                <a:spLocks noChangeShapeType="1"/>
              </p:cNvSpPr>
              <p:nvPr/>
            </p:nvSpPr>
            <p:spPr bwMode="auto">
              <a:xfrm>
                <a:off x="5160" y="1716"/>
                <a:ext cx="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6" name="Line 11"/>
              <p:cNvSpPr>
                <a:spLocks noChangeShapeType="1"/>
              </p:cNvSpPr>
              <p:nvPr/>
            </p:nvSpPr>
            <p:spPr bwMode="auto">
              <a:xfrm>
                <a:off x="5292" y="1464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7" name="Line 12"/>
              <p:cNvSpPr>
                <a:spLocks noChangeShapeType="1"/>
              </p:cNvSpPr>
              <p:nvPr/>
            </p:nvSpPr>
            <p:spPr bwMode="auto">
              <a:xfrm>
                <a:off x="5292" y="1824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254" name="Group 13"/>
            <p:cNvGrpSpPr>
              <a:grpSpLocks/>
            </p:cNvGrpSpPr>
            <p:nvPr/>
          </p:nvGrpSpPr>
          <p:grpSpPr bwMode="auto">
            <a:xfrm>
              <a:off x="2064" y="2088"/>
              <a:ext cx="120" cy="811"/>
              <a:chOff x="5160" y="293"/>
              <a:chExt cx="120" cy="811"/>
            </a:xfrm>
          </p:grpSpPr>
          <p:sp>
            <p:nvSpPr>
              <p:cNvPr id="52262" name="Line 14"/>
              <p:cNvSpPr>
                <a:spLocks noChangeShapeType="1"/>
              </p:cNvSpPr>
              <p:nvPr/>
            </p:nvSpPr>
            <p:spPr bwMode="auto">
              <a:xfrm flipV="1">
                <a:off x="5220" y="293"/>
                <a:ext cx="0" cy="8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3" name="Rectangle 15"/>
              <p:cNvSpPr>
                <a:spLocks noChangeArrowheads="1"/>
              </p:cNvSpPr>
              <p:nvPr/>
            </p:nvSpPr>
            <p:spPr bwMode="auto">
              <a:xfrm>
                <a:off x="5160" y="560"/>
                <a:ext cx="120" cy="268"/>
              </a:xfrm>
              <a:prstGeom prst="rect">
                <a:avLst/>
              </a:prstGeom>
              <a:solidFill>
                <a:srgbClr val="00FF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2255" name="Line 16"/>
            <p:cNvSpPr>
              <a:spLocks noChangeShapeType="1"/>
            </p:cNvSpPr>
            <p:nvPr/>
          </p:nvSpPr>
          <p:spPr bwMode="auto">
            <a:xfrm flipV="1">
              <a:off x="869" y="2095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6" name="Line 17"/>
            <p:cNvSpPr>
              <a:spLocks noChangeShapeType="1"/>
            </p:cNvSpPr>
            <p:nvPr/>
          </p:nvSpPr>
          <p:spPr bwMode="auto">
            <a:xfrm>
              <a:off x="860" y="2095"/>
              <a:ext cx="127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7" name="Line 18"/>
            <p:cNvSpPr>
              <a:spLocks noChangeShapeType="1"/>
            </p:cNvSpPr>
            <p:nvPr/>
          </p:nvSpPr>
          <p:spPr bwMode="auto">
            <a:xfrm>
              <a:off x="869" y="2731"/>
              <a:ext cx="0" cy="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8" name="Line 19"/>
            <p:cNvSpPr>
              <a:spLocks noChangeShapeType="1"/>
            </p:cNvSpPr>
            <p:nvPr/>
          </p:nvSpPr>
          <p:spPr bwMode="auto">
            <a:xfrm>
              <a:off x="860" y="2899"/>
              <a:ext cx="127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9" name="Text Box 20"/>
            <p:cNvSpPr txBox="1">
              <a:spLocks noChangeArrowheads="1"/>
            </p:cNvSpPr>
            <p:nvPr/>
          </p:nvSpPr>
          <p:spPr bwMode="auto">
            <a:xfrm>
              <a:off x="1029" y="2471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10V</a:t>
              </a:r>
            </a:p>
          </p:txBody>
        </p:sp>
        <p:sp>
          <p:nvSpPr>
            <p:cNvPr id="52260" name="Text Box 21"/>
            <p:cNvSpPr txBox="1">
              <a:spLocks noChangeArrowheads="1"/>
            </p:cNvSpPr>
            <p:nvPr/>
          </p:nvSpPr>
          <p:spPr bwMode="auto">
            <a:xfrm>
              <a:off x="2196" y="2356"/>
              <a:ext cx="4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10</a:t>
              </a:r>
            </a:p>
          </p:txBody>
        </p:sp>
        <p:sp>
          <p:nvSpPr>
            <p:cNvPr id="52261" name="Line 22"/>
            <p:cNvSpPr>
              <a:spLocks noChangeShapeType="1"/>
            </p:cNvSpPr>
            <p:nvPr/>
          </p:nvSpPr>
          <p:spPr bwMode="auto">
            <a:xfrm>
              <a:off x="1232" y="2034"/>
              <a:ext cx="320" cy="0"/>
            </a:xfrm>
            <a:prstGeom prst="line">
              <a:avLst/>
            </a:prstGeom>
            <a:noFill/>
            <a:ln w="38100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5724525" y="4563723"/>
            <a:ext cx="1511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800" b="1" i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</a:t>
            </a:r>
            <a:r>
              <a:rPr kumimoji="1" lang="en-US" altLang="zh-CN" sz="1800" b="1" baseline="-25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1" lang="en-US" altLang="zh-CN" sz="1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= -1A</a:t>
            </a:r>
          </a:p>
        </p:txBody>
      </p:sp>
      <p:grpSp>
        <p:nvGrpSpPr>
          <p:cNvPr id="105496" name="Group 24"/>
          <p:cNvGrpSpPr>
            <a:grpSpLocks/>
          </p:cNvGrpSpPr>
          <p:nvPr/>
        </p:nvGrpSpPr>
        <p:grpSpPr bwMode="auto">
          <a:xfrm>
            <a:off x="4859338" y="2561886"/>
            <a:ext cx="2963862" cy="1847850"/>
            <a:chOff x="3020" y="1784"/>
            <a:chExt cx="1867" cy="1164"/>
          </a:xfrm>
        </p:grpSpPr>
        <p:grpSp>
          <p:nvGrpSpPr>
            <p:cNvPr id="52236" name="Group 25"/>
            <p:cNvGrpSpPr>
              <a:grpSpLocks/>
            </p:cNvGrpSpPr>
            <p:nvPr/>
          </p:nvGrpSpPr>
          <p:grpSpPr bwMode="auto">
            <a:xfrm>
              <a:off x="3020" y="2300"/>
              <a:ext cx="300" cy="576"/>
              <a:chOff x="5160" y="1464"/>
              <a:chExt cx="300" cy="576"/>
            </a:xfrm>
          </p:grpSpPr>
          <p:sp>
            <p:nvSpPr>
              <p:cNvPr id="52248" name="Line 26"/>
              <p:cNvSpPr>
                <a:spLocks noChangeShapeType="1"/>
              </p:cNvSpPr>
              <p:nvPr/>
            </p:nvSpPr>
            <p:spPr bwMode="auto">
              <a:xfrm>
                <a:off x="5244" y="1824"/>
                <a:ext cx="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49" name="Line 27"/>
              <p:cNvSpPr>
                <a:spLocks noChangeShapeType="1"/>
              </p:cNvSpPr>
              <p:nvPr/>
            </p:nvSpPr>
            <p:spPr bwMode="auto">
              <a:xfrm>
                <a:off x="5160" y="1716"/>
                <a:ext cx="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50" name="Line 28"/>
              <p:cNvSpPr>
                <a:spLocks noChangeShapeType="1"/>
              </p:cNvSpPr>
              <p:nvPr/>
            </p:nvSpPr>
            <p:spPr bwMode="auto">
              <a:xfrm>
                <a:off x="5292" y="1464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51" name="Line 29"/>
              <p:cNvSpPr>
                <a:spLocks noChangeShapeType="1"/>
              </p:cNvSpPr>
              <p:nvPr/>
            </p:nvSpPr>
            <p:spPr bwMode="auto">
              <a:xfrm>
                <a:off x="5292" y="1824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237" name="Group 30"/>
            <p:cNvGrpSpPr>
              <a:grpSpLocks/>
            </p:cNvGrpSpPr>
            <p:nvPr/>
          </p:nvGrpSpPr>
          <p:grpSpPr bwMode="auto">
            <a:xfrm>
              <a:off x="4347" y="2137"/>
              <a:ext cx="120" cy="811"/>
              <a:chOff x="5160" y="293"/>
              <a:chExt cx="120" cy="811"/>
            </a:xfrm>
          </p:grpSpPr>
          <p:sp>
            <p:nvSpPr>
              <p:cNvPr id="52246" name="Line 31"/>
              <p:cNvSpPr>
                <a:spLocks noChangeShapeType="1"/>
              </p:cNvSpPr>
              <p:nvPr/>
            </p:nvSpPr>
            <p:spPr bwMode="auto">
              <a:xfrm flipV="1">
                <a:off x="5220" y="293"/>
                <a:ext cx="0" cy="8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47" name="Rectangle 32"/>
              <p:cNvSpPr>
                <a:spLocks noChangeArrowheads="1"/>
              </p:cNvSpPr>
              <p:nvPr/>
            </p:nvSpPr>
            <p:spPr bwMode="auto">
              <a:xfrm>
                <a:off x="5160" y="560"/>
                <a:ext cx="120" cy="268"/>
              </a:xfrm>
              <a:prstGeom prst="rect">
                <a:avLst/>
              </a:prstGeom>
              <a:solidFill>
                <a:srgbClr val="00FF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2238" name="Line 33"/>
            <p:cNvSpPr>
              <a:spLocks noChangeShapeType="1"/>
            </p:cNvSpPr>
            <p:nvPr/>
          </p:nvSpPr>
          <p:spPr bwMode="auto">
            <a:xfrm flipV="1">
              <a:off x="3152" y="2144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9" name="Line 34"/>
            <p:cNvSpPr>
              <a:spLocks noChangeShapeType="1"/>
            </p:cNvSpPr>
            <p:nvPr/>
          </p:nvSpPr>
          <p:spPr bwMode="auto">
            <a:xfrm>
              <a:off x="3143" y="2144"/>
              <a:ext cx="12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0" name="Line 35"/>
            <p:cNvSpPr>
              <a:spLocks noChangeShapeType="1"/>
            </p:cNvSpPr>
            <p:nvPr/>
          </p:nvSpPr>
          <p:spPr bwMode="auto">
            <a:xfrm>
              <a:off x="3152" y="2780"/>
              <a:ext cx="0" cy="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1" name="Line 36"/>
            <p:cNvSpPr>
              <a:spLocks noChangeShapeType="1"/>
            </p:cNvSpPr>
            <p:nvPr/>
          </p:nvSpPr>
          <p:spPr bwMode="auto">
            <a:xfrm>
              <a:off x="3143" y="2948"/>
              <a:ext cx="12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2" name="Text Box 37"/>
            <p:cNvSpPr txBox="1">
              <a:spLocks noChangeArrowheads="1"/>
            </p:cNvSpPr>
            <p:nvPr/>
          </p:nvSpPr>
          <p:spPr bwMode="auto">
            <a:xfrm>
              <a:off x="3328" y="2480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10V</a:t>
              </a:r>
            </a:p>
          </p:txBody>
        </p:sp>
        <p:sp>
          <p:nvSpPr>
            <p:cNvPr id="52243" name="Text Box 38"/>
            <p:cNvSpPr txBox="1">
              <a:spLocks noChangeArrowheads="1"/>
            </p:cNvSpPr>
            <p:nvPr/>
          </p:nvSpPr>
          <p:spPr bwMode="auto">
            <a:xfrm>
              <a:off x="4479" y="2405"/>
              <a:ext cx="4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10</a:t>
              </a:r>
            </a:p>
          </p:txBody>
        </p:sp>
        <p:sp>
          <p:nvSpPr>
            <p:cNvPr id="52244" name="Text Box 39"/>
            <p:cNvSpPr txBox="1">
              <a:spLocks noChangeArrowheads="1"/>
            </p:cNvSpPr>
            <p:nvPr/>
          </p:nvSpPr>
          <p:spPr bwMode="auto">
            <a:xfrm>
              <a:off x="3549" y="1784"/>
              <a:ext cx="2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1" lang="en-US" altLang="zh-CN" sz="1800" b="1" baseline="-25000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endParaRPr kumimoji="1" lang="en-US" altLang="zh-CN" sz="1800" b="1">
                <a:solidFill>
                  <a:srgbClr val="2306F6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2245" name="Line 40"/>
            <p:cNvSpPr>
              <a:spLocks noChangeShapeType="1"/>
            </p:cNvSpPr>
            <p:nvPr/>
          </p:nvSpPr>
          <p:spPr bwMode="auto">
            <a:xfrm flipH="1">
              <a:off x="3515" y="2082"/>
              <a:ext cx="320" cy="0"/>
            </a:xfrm>
            <a:prstGeom prst="line">
              <a:avLst/>
            </a:prstGeom>
            <a:noFill/>
            <a:ln w="38100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368710" y="5100697"/>
            <a:ext cx="573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指定电流的参考方向后，才能写出电流的函数式，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电流的正负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可判断电流的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实际方向。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5" grpId="0" autoUpdateAnimBg="0"/>
      <p:bldP spid="1055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27100" y="366713"/>
            <a:ext cx="728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77814" y="427703"/>
            <a:ext cx="73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的电流由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流过图示元件，试问如何表示这一电流？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03238" y="1459543"/>
            <a:ext cx="2654300" cy="912812"/>
            <a:chOff x="317" y="1291"/>
            <a:chExt cx="1672" cy="575"/>
          </a:xfrm>
        </p:grpSpPr>
        <p:grpSp>
          <p:nvGrpSpPr>
            <p:cNvPr id="53280" name="Group 5"/>
            <p:cNvGrpSpPr>
              <a:grpSpLocks/>
            </p:cNvGrpSpPr>
            <p:nvPr/>
          </p:nvGrpSpPr>
          <p:grpSpPr bwMode="auto">
            <a:xfrm>
              <a:off x="317" y="1291"/>
              <a:ext cx="1672" cy="344"/>
              <a:chOff x="102" y="856"/>
              <a:chExt cx="1672" cy="344"/>
            </a:xfrm>
          </p:grpSpPr>
          <p:sp>
            <p:nvSpPr>
              <p:cNvPr id="53282" name="Rectangle 6"/>
              <p:cNvSpPr>
                <a:spLocks noChangeArrowheads="1"/>
              </p:cNvSpPr>
              <p:nvPr/>
            </p:nvSpPr>
            <p:spPr bwMode="auto">
              <a:xfrm>
                <a:off x="584" y="856"/>
                <a:ext cx="397" cy="2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83" name="Line 7"/>
              <p:cNvSpPr>
                <a:spLocks noChangeShapeType="1"/>
              </p:cNvSpPr>
              <p:nvPr/>
            </p:nvSpPr>
            <p:spPr bwMode="auto">
              <a:xfrm flipH="1">
                <a:off x="187" y="998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84" name="Line 8"/>
              <p:cNvSpPr>
                <a:spLocks noChangeShapeType="1"/>
              </p:cNvSpPr>
              <p:nvPr/>
            </p:nvSpPr>
            <p:spPr bwMode="auto">
              <a:xfrm flipH="1">
                <a:off x="981" y="996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85" name="Text Box 9"/>
              <p:cNvSpPr txBox="1">
                <a:spLocks noChangeArrowheads="1"/>
              </p:cNvSpPr>
              <p:nvPr/>
            </p:nvSpPr>
            <p:spPr bwMode="auto">
              <a:xfrm>
                <a:off x="102" y="969"/>
                <a:ext cx="3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3286" name="Text Box 10"/>
              <p:cNvSpPr txBox="1">
                <a:spLocks noChangeArrowheads="1"/>
              </p:cNvSpPr>
              <p:nvPr/>
            </p:nvSpPr>
            <p:spPr bwMode="auto">
              <a:xfrm>
                <a:off x="1378" y="96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sp>
          <p:nvSpPr>
            <p:cNvPr id="53281" name="Text Box 11"/>
            <p:cNvSpPr txBox="1">
              <a:spLocks noChangeArrowheads="1"/>
            </p:cNvSpPr>
            <p:nvPr/>
          </p:nvSpPr>
          <p:spPr bwMode="auto">
            <a:xfrm>
              <a:off x="799" y="1635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(a)</a:t>
              </a:r>
            </a:p>
          </p:txBody>
        </p:sp>
      </p:grpSp>
      <p:grpSp>
        <p:nvGrpSpPr>
          <p:cNvPr id="128012" name="Group 12"/>
          <p:cNvGrpSpPr>
            <a:grpSpLocks/>
          </p:cNvGrpSpPr>
          <p:nvPr/>
        </p:nvGrpSpPr>
        <p:grpSpPr bwMode="auto">
          <a:xfrm>
            <a:off x="3157538" y="1143630"/>
            <a:ext cx="2654300" cy="1411288"/>
            <a:chOff x="1989" y="1092"/>
            <a:chExt cx="1672" cy="889"/>
          </a:xfrm>
        </p:grpSpPr>
        <p:grpSp>
          <p:nvGrpSpPr>
            <p:cNvPr id="53270" name="Group 13"/>
            <p:cNvGrpSpPr>
              <a:grpSpLocks/>
            </p:cNvGrpSpPr>
            <p:nvPr/>
          </p:nvGrpSpPr>
          <p:grpSpPr bwMode="auto">
            <a:xfrm>
              <a:off x="1989" y="1291"/>
              <a:ext cx="1672" cy="344"/>
              <a:chOff x="102" y="856"/>
              <a:chExt cx="1672" cy="344"/>
            </a:xfrm>
          </p:grpSpPr>
          <p:sp>
            <p:nvSpPr>
              <p:cNvPr id="53275" name="Rectangle 14"/>
              <p:cNvSpPr>
                <a:spLocks noChangeArrowheads="1"/>
              </p:cNvSpPr>
              <p:nvPr/>
            </p:nvSpPr>
            <p:spPr bwMode="auto">
              <a:xfrm>
                <a:off x="584" y="856"/>
                <a:ext cx="397" cy="2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76" name="Line 15"/>
              <p:cNvSpPr>
                <a:spLocks noChangeShapeType="1"/>
              </p:cNvSpPr>
              <p:nvPr/>
            </p:nvSpPr>
            <p:spPr bwMode="auto">
              <a:xfrm flipH="1">
                <a:off x="187" y="998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77" name="Line 16"/>
              <p:cNvSpPr>
                <a:spLocks noChangeShapeType="1"/>
              </p:cNvSpPr>
              <p:nvPr/>
            </p:nvSpPr>
            <p:spPr bwMode="auto">
              <a:xfrm flipH="1">
                <a:off x="981" y="996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78" name="Text Box 17"/>
              <p:cNvSpPr txBox="1">
                <a:spLocks noChangeArrowheads="1"/>
              </p:cNvSpPr>
              <p:nvPr/>
            </p:nvSpPr>
            <p:spPr bwMode="auto">
              <a:xfrm>
                <a:off x="102" y="969"/>
                <a:ext cx="3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3279" name="Text Box 18"/>
              <p:cNvSpPr txBox="1">
                <a:spLocks noChangeArrowheads="1"/>
              </p:cNvSpPr>
              <p:nvPr/>
            </p:nvSpPr>
            <p:spPr bwMode="auto">
              <a:xfrm>
                <a:off x="1378" y="96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sp>
          <p:nvSpPr>
            <p:cNvPr id="53271" name="Line 19"/>
            <p:cNvSpPr>
              <a:spLocks noChangeShapeType="1"/>
            </p:cNvSpPr>
            <p:nvPr/>
          </p:nvSpPr>
          <p:spPr bwMode="auto">
            <a:xfrm flipV="1">
              <a:off x="2074" y="1431"/>
              <a:ext cx="31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2" name="Text Box 20"/>
            <p:cNvSpPr txBox="1">
              <a:spLocks noChangeArrowheads="1"/>
            </p:cNvSpPr>
            <p:nvPr/>
          </p:nvSpPr>
          <p:spPr bwMode="auto">
            <a:xfrm>
              <a:off x="2074" y="1092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800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3" name="Text Box 21"/>
            <p:cNvSpPr txBox="1">
              <a:spLocks noChangeArrowheads="1"/>
            </p:cNvSpPr>
            <p:nvPr/>
          </p:nvSpPr>
          <p:spPr bwMode="auto">
            <a:xfrm>
              <a:off x="2386" y="175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4" name="Text Box 22"/>
            <p:cNvSpPr txBox="1">
              <a:spLocks noChangeArrowheads="1"/>
            </p:cNvSpPr>
            <p:nvPr/>
          </p:nvSpPr>
          <p:spPr bwMode="auto">
            <a:xfrm>
              <a:off x="2471" y="1635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(b)</a:t>
              </a:r>
            </a:p>
          </p:txBody>
        </p:sp>
      </p:grpSp>
      <p:grpSp>
        <p:nvGrpSpPr>
          <p:cNvPr id="128023" name="Group 23"/>
          <p:cNvGrpSpPr>
            <a:grpSpLocks/>
          </p:cNvGrpSpPr>
          <p:nvPr/>
        </p:nvGrpSpPr>
        <p:grpSpPr bwMode="auto">
          <a:xfrm>
            <a:off x="5811838" y="1143630"/>
            <a:ext cx="2654300" cy="1228725"/>
            <a:chOff x="3661" y="1092"/>
            <a:chExt cx="1672" cy="774"/>
          </a:xfrm>
        </p:grpSpPr>
        <p:grpSp>
          <p:nvGrpSpPr>
            <p:cNvPr id="53261" name="Group 24"/>
            <p:cNvGrpSpPr>
              <a:grpSpLocks/>
            </p:cNvGrpSpPr>
            <p:nvPr/>
          </p:nvGrpSpPr>
          <p:grpSpPr bwMode="auto">
            <a:xfrm>
              <a:off x="3661" y="1291"/>
              <a:ext cx="1672" cy="344"/>
              <a:chOff x="102" y="856"/>
              <a:chExt cx="1672" cy="344"/>
            </a:xfrm>
          </p:grpSpPr>
          <p:sp>
            <p:nvSpPr>
              <p:cNvPr id="53265" name="Rectangle 25"/>
              <p:cNvSpPr>
                <a:spLocks noChangeArrowheads="1"/>
              </p:cNvSpPr>
              <p:nvPr/>
            </p:nvSpPr>
            <p:spPr bwMode="auto">
              <a:xfrm>
                <a:off x="584" y="856"/>
                <a:ext cx="397" cy="2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66" name="Line 26"/>
              <p:cNvSpPr>
                <a:spLocks noChangeShapeType="1"/>
              </p:cNvSpPr>
              <p:nvPr/>
            </p:nvSpPr>
            <p:spPr bwMode="auto">
              <a:xfrm flipH="1">
                <a:off x="187" y="998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67" name="Line 27"/>
              <p:cNvSpPr>
                <a:spLocks noChangeShapeType="1"/>
              </p:cNvSpPr>
              <p:nvPr/>
            </p:nvSpPr>
            <p:spPr bwMode="auto">
              <a:xfrm flipH="1">
                <a:off x="981" y="996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68" name="Text Box 28"/>
              <p:cNvSpPr txBox="1">
                <a:spLocks noChangeArrowheads="1"/>
              </p:cNvSpPr>
              <p:nvPr/>
            </p:nvSpPr>
            <p:spPr bwMode="auto">
              <a:xfrm>
                <a:off x="102" y="969"/>
                <a:ext cx="3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3269" name="Text Box 29"/>
              <p:cNvSpPr txBox="1">
                <a:spLocks noChangeArrowheads="1"/>
              </p:cNvSpPr>
              <p:nvPr/>
            </p:nvSpPr>
            <p:spPr bwMode="auto">
              <a:xfrm>
                <a:off x="1378" y="96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sp>
          <p:nvSpPr>
            <p:cNvPr id="53262" name="Text Box 30"/>
            <p:cNvSpPr txBox="1">
              <a:spLocks noChangeArrowheads="1"/>
            </p:cNvSpPr>
            <p:nvPr/>
          </p:nvSpPr>
          <p:spPr bwMode="auto">
            <a:xfrm>
              <a:off x="4540" y="1092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800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3" name="Line 31"/>
            <p:cNvSpPr>
              <a:spLocks noChangeShapeType="1"/>
            </p:cNvSpPr>
            <p:nvPr/>
          </p:nvSpPr>
          <p:spPr bwMode="auto">
            <a:xfrm flipH="1">
              <a:off x="4540" y="1433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4" name="Text Box 32"/>
            <p:cNvSpPr txBox="1">
              <a:spLocks noChangeArrowheads="1"/>
            </p:cNvSpPr>
            <p:nvPr/>
          </p:nvSpPr>
          <p:spPr bwMode="auto">
            <a:xfrm>
              <a:off x="4143" y="1635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(c)</a:t>
              </a:r>
            </a:p>
          </p:txBody>
        </p:sp>
      </p:grpSp>
      <p:sp>
        <p:nvSpPr>
          <p:cNvPr id="53255" name="Text Box 33"/>
          <p:cNvSpPr txBox="1">
            <a:spLocks noChangeArrowheads="1"/>
          </p:cNvSpPr>
          <p:nvPr/>
        </p:nvSpPr>
        <p:spPr bwMode="auto">
          <a:xfrm>
            <a:off x="2816225" y="2695236"/>
            <a:ext cx="265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25425" y="2422186"/>
            <a:ext cx="8602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解：有两种表示方式：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用图（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b)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中的电流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的参考方向与实际方向一致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              故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=2A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225425" y="3974761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用图（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c)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中的电流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的参考方向与实际方向相反，</a:t>
            </a:r>
          </a:p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            故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=-2A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819150" y="4963773"/>
            <a:ext cx="70469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由此可知，对电路中的同一电流规定</a:t>
            </a: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相反的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参考方向时，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相应的电流表达式</a:t>
            </a: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差一个符号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4" grpId="0" build="allAtOnce"/>
      <p:bldP spid="128035" grpId="0"/>
      <p:bldP spid="1280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79388" y="1132655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360488" y="1132655"/>
            <a:ext cx="778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将单位正电荷由电路中的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点移到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点电场力所做的功。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318086" y="3179506"/>
            <a:ext cx="564991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V(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伏特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kV(10</a:t>
            </a:r>
            <a:r>
              <a:rPr lang="en-US" altLang="zh-CN" sz="1800" b="1" baseline="30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V),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mV(10</a:t>
            </a:r>
            <a:r>
              <a:rPr lang="en-US" altLang="zh-CN" sz="1800" b="1" baseline="30000" dirty="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V)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µ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V(10</a:t>
            </a:r>
            <a:r>
              <a:rPr lang="en-US" altLang="zh-CN" sz="1800" b="1" baseline="30000" dirty="0"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54000" y="4956943"/>
            <a:ext cx="1408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>
            <a:off x="1293813" y="4895030"/>
            <a:ext cx="247650" cy="630238"/>
          </a:xfrm>
          <a:prstGeom prst="leftBrace">
            <a:avLst>
              <a:gd name="adj1" fmla="val 212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1544638" y="4706118"/>
            <a:ext cx="7500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直流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电压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大小和方向不随时间改变，通常用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589088" y="5207768"/>
            <a:ext cx="7304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电压 ：大小和方向随时间改变，通常用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graphicFrame>
        <p:nvGraphicFramePr>
          <p:cNvPr id="107529" name="Object 9" descr="羊皮纸"/>
          <p:cNvGraphicFramePr>
            <a:graphicFrameLocks noChangeAspect="1"/>
          </p:cNvGraphicFramePr>
          <p:nvPr/>
        </p:nvGraphicFramePr>
        <p:xfrm>
          <a:off x="1354701" y="1608956"/>
          <a:ext cx="2063750" cy="1076325"/>
        </p:xfrm>
        <a:graphic>
          <a:graphicData uri="http://schemas.openxmlformats.org/presentationml/2006/ole">
            <p:oleObj spid="_x0000_s54292" name="公式" r:id="rId4" imgW="825500" imgH="431800" progId="">
              <p:embed/>
            </p:oleObj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207963" y="1835918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度量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56049" y="3197685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0" y="196030"/>
            <a:ext cx="1763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 压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4" grpId="0"/>
      <p:bldP spid="107525" grpId="0"/>
      <p:bldP spid="107526" grpId="0" animBg="1"/>
      <p:bldP spid="107527" grpId="0"/>
      <p:bldP spid="107528" grpId="0"/>
      <p:bldP spid="107530" grpId="0"/>
      <p:bldP spid="1075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76327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r>
              <a:rPr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即电压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假定的正方向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，通常用一个箭头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或“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、”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极性或“双下标”表示。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836613"/>
            <a:ext cx="8064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实际方向：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电位端指向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电位端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即电位降低的方向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656522" y="2832671"/>
            <a:ext cx="1619250" cy="850900"/>
            <a:chOff x="839" y="1120"/>
            <a:chExt cx="1020" cy="536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839" y="1224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179" y="1120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094" y="1423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1329" y="1423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3104447" y="2832671"/>
            <a:ext cx="1619250" cy="820738"/>
            <a:chOff x="2398" y="1026"/>
            <a:chExt cx="1020" cy="517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398" y="113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738" y="1026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2834" y="1310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2398" y="122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124" y="1244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5120572" y="2832672"/>
            <a:ext cx="2078038" cy="820738"/>
            <a:chOff x="3822" y="1668"/>
            <a:chExt cx="1309" cy="517"/>
          </a:xfrm>
        </p:grpSpPr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860" y="1772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4200" y="1668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4296" y="1952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AB</a:t>
              </a:r>
              <a:endPara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3822" y="1741"/>
              <a:ext cx="2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843" y="1742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13958" y="3867136"/>
            <a:ext cx="5111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电压的参考方向可以任意选定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95288" y="188913"/>
            <a:ext cx="2879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电压的方向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806450" y="5027610"/>
            <a:ext cx="2654300" cy="698500"/>
            <a:chOff x="2398" y="1017"/>
            <a:chExt cx="1672" cy="440"/>
          </a:xfrm>
        </p:grpSpPr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398" y="113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2738" y="1026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3599" y="1017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&gt;0</a:t>
              </a:r>
              <a:endPara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2398" y="122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29" y="1093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031033" y="5425041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际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1048787" y="4556051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参考方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806450" y="4556051"/>
            <a:ext cx="539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044700" y="4395784"/>
            <a:ext cx="466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</p:txBody>
      </p:sp>
      <p:grpSp>
        <p:nvGrpSpPr>
          <p:cNvPr id="45" name="Group 13"/>
          <p:cNvGrpSpPr>
            <a:grpSpLocks/>
          </p:cNvGrpSpPr>
          <p:nvPr/>
        </p:nvGrpSpPr>
        <p:grpSpPr bwMode="auto">
          <a:xfrm>
            <a:off x="5330659" y="5002887"/>
            <a:ext cx="2460625" cy="762001"/>
            <a:chOff x="2393" y="1017"/>
            <a:chExt cx="1550" cy="480"/>
          </a:xfrm>
        </p:grpSpPr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398" y="113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738" y="1026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3472" y="1017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&lt;0</a:t>
              </a:r>
              <a:endPara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3200" y="126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2393" y="1146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</p:txBody>
        </p:sp>
      </p:grp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5563180" y="5400316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际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580934" y="4531326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参考方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5338597" y="4531326"/>
            <a:ext cx="539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576847" y="4371059"/>
            <a:ext cx="466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84241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33490" y="4603392"/>
            <a:ext cx="7056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电路中两点间的电压降就等于这两点的电位差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203575" y="2708275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点为电位参考点，则  </a:t>
            </a:r>
            <a:r>
              <a:rPr kumimoji="1"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kumimoji="1"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0</a:t>
            </a:r>
            <a:endParaRPr kumimoji="1" lang="en-US" altLang="zh-CN" sz="18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348038" y="3573463"/>
            <a:ext cx="474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ac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bc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dc</a:t>
            </a:r>
            <a:endParaRPr kumimoji="1" lang="en-US" altLang="zh-CN" sz="1800" b="1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438020" y="5262819"/>
            <a:ext cx="2800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ab</a:t>
            </a:r>
            <a:r>
              <a:rPr kumimoji="1" lang="en-US" altLang="zh-CN" sz="1800" b="1" baseline="-25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</a:t>
            </a:r>
            <a:r>
              <a:rPr kumimoji="1" lang="en-US" altLang="zh-CN" sz="1800" b="1" baseline="-25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1"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- </a:t>
            </a:r>
            <a:r>
              <a:rPr kumimoji="1"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endParaRPr kumimoji="1" lang="en-US" altLang="zh-CN" sz="1800" b="1" baseline="-250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0" y="188913"/>
            <a:ext cx="1436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 位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95288" y="765175"/>
            <a:ext cx="7615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选择电路中某一点作为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参考点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，电路中其他各点到参考点之间的电压称为该点的电位，用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表示。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95288" y="1844675"/>
            <a:ext cx="8748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参考点的电位为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。参考点可以任意选择，用符号“┴”表示。</a:t>
            </a:r>
          </a:p>
        </p:txBody>
      </p:sp>
      <p:grpSp>
        <p:nvGrpSpPr>
          <p:cNvPr id="111625" name="Group 9"/>
          <p:cNvGrpSpPr>
            <a:grpSpLocks/>
          </p:cNvGrpSpPr>
          <p:nvPr/>
        </p:nvGrpSpPr>
        <p:grpSpPr bwMode="auto">
          <a:xfrm>
            <a:off x="323850" y="2276476"/>
            <a:ext cx="2590800" cy="1887538"/>
            <a:chOff x="480" y="1560"/>
            <a:chExt cx="1632" cy="1189"/>
          </a:xfrm>
        </p:grpSpPr>
        <p:sp>
          <p:nvSpPr>
            <p:cNvPr id="56332" name="Freeform 10"/>
            <p:cNvSpPr>
              <a:spLocks/>
            </p:cNvSpPr>
            <p:nvPr/>
          </p:nvSpPr>
          <p:spPr bwMode="auto">
            <a:xfrm>
              <a:off x="1712" y="2564"/>
              <a:ext cx="304" cy="96"/>
            </a:xfrm>
            <a:custGeom>
              <a:avLst/>
              <a:gdLst>
                <a:gd name="T0" fmla="*/ 0 w 144"/>
                <a:gd name="T1" fmla="*/ 0 h 96"/>
                <a:gd name="T2" fmla="*/ 6040 w 144"/>
                <a:gd name="T3" fmla="*/ 0 h 96"/>
                <a:gd name="T4" fmla="*/ 6040 w 144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1920" y="2660"/>
              <a:ext cx="19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6334" name="Group 12"/>
            <p:cNvGrpSpPr>
              <a:grpSpLocks/>
            </p:cNvGrpSpPr>
            <p:nvPr/>
          </p:nvGrpSpPr>
          <p:grpSpPr bwMode="auto">
            <a:xfrm>
              <a:off x="480" y="1560"/>
              <a:ext cx="1504" cy="1189"/>
              <a:chOff x="688" y="2396"/>
              <a:chExt cx="1504" cy="1189"/>
            </a:xfrm>
          </p:grpSpPr>
          <p:grpSp>
            <p:nvGrpSpPr>
              <p:cNvPr id="56335" name="Group 13"/>
              <p:cNvGrpSpPr>
                <a:grpSpLocks/>
              </p:cNvGrpSpPr>
              <p:nvPr/>
            </p:nvGrpSpPr>
            <p:grpSpPr bwMode="auto">
              <a:xfrm>
                <a:off x="880" y="2920"/>
                <a:ext cx="192" cy="96"/>
                <a:chOff x="864" y="2640"/>
                <a:chExt cx="240" cy="96"/>
              </a:xfrm>
            </p:grpSpPr>
            <p:sp>
              <p:nvSpPr>
                <p:cNvPr id="56351" name="Line 14"/>
                <p:cNvSpPr>
                  <a:spLocks noChangeShapeType="1"/>
                </p:cNvSpPr>
                <p:nvPr/>
              </p:nvSpPr>
              <p:spPr bwMode="auto">
                <a:xfrm>
                  <a:off x="864" y="264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6352" name="Line 15"/>
                <p:cNvSpPr>
                  <a:spLocks noChangeShapeType="1"/>
                </p:cNvSpPr>
                <p:nvPr/>
              </p:nvSpPr>
              <p:spPr bwMode="auto">
                <a:xfrm>
                  <a:off x="912" y="273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6336" name="Rectangle 16"/>
              <p:cNvSpPr>
                <a:spLocks noChangeArrowheads="1"/>
              </p:cNvSpPr>
              <p:nvPr/>
            </p:nvSpPr>
            <p:spPr bwMode="auto">
              <a:xfrm rot="-5400000">
                <a:off x="1432" y="3280"/>
                <a:ext cx="96" cy="240"/>
              </a:xfrm>
              <a:prstGeom prst="rect">
                <a:avLst/>
              </a:prstGeom>
              <a:solidFill>
                <a:srgbClr val="00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37" name="Rectangle 17"/>
              <p:cNvSpPr>
                <a:spLocks noChangeArrowheads="1"/>
              </p:cNvSpPr>
              <p:nvPr/>
            </p:nvSpPr>
            <p:spPr bwMode="auto">
              <a:xfrm rot="-5400000">
                <a:off x="1384" y="2512"/>
                <a:ext cx="96" cy="240"/>
              </a:xfrm>
              <a:prstGeom prst="rect">
                <a:avLst/>
              </a:prstGeom>
              <a:solidFill>
                <a:srgbClr val="00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38" name="Rectangle 18"/>
              <p:cNvSpPr>
                <a:spLocks noChangeArrowheads="1"/>
              </p:cNvSpPr>
              <p:nvPr/>
            </p:nvSpPr>
            <p:spPr bwMode="auto">
              <a:xfrm>
                <a:off x="1840" y="2872"/>
                <a:ext cx="96" cy="240"/>
              </a:xfrm>
              <a:prstGeom prst="rect">
                <a:avLst/>
              </a:prstGeom>
              <a:solidFill>
                <a:srgbClr val="00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39" name="Freeform 19"/>
              <p:cNvSpPr>
                <a:spLocks/>
              </p:cNvSpPr>
              <p:nvPr/>
            </p:nvSpPr>
            <p:spPr bwMode="auto">
              <a:xfrm>
                <a:off x="976" y="2632"/>
                <a:ext cx="336" cy="288"/>
              </a:xfrm>
              <a:custGeom>
                <a:avLst/>
                <a:gdLst>
                  <a:gd name="T0" fmla="*/ 0 w 384"/>
                  <a:gd name="T1" fmla="*/ 288 h 288"/>
                  <a:gd name="T2" fmla="*/ 0 w 384"/>
                  <a:gd name="T3" fmla="*/ 0 h 288"/>
                  <a:gd name="T4" fmla="*/ 197 w 384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0" name="Freeform 20"/>
              <p:cNvSpPr>
                <a:spLocks/>
              </p:cNvSpPr>
              <p:nvPr/>
            </p:nvSpPr>
            <p:spPr bwMode="auto">
              <a:xfrm>
                <a:off x="1552" y="2631"/>
                <a:ext cx="336" cy="241"/>
              </a:xfrm>
              <a:custGeom>
                <a:avLst/>
                <a:gdLst>
                  <a:gd name="T0" fmla="*/ 0 w 288"/>
                  <a:gd name="T1" fmla="*/ 0 h 192"/>
                  <a:gd name="T2" fmla="*/ 622 w 288"/>
                  <a:gd name="T3" fmla="*/ 0 h 192"/>
                  <a:gd name="T4" fmla="*/ 622 w 288"/>
                  <a:gd name="T5" fmla="*/ 599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1" name="Freeform 21"/>
              <p:cNvSpPr>
                <a:spLocks/>
              </p:cNvSpPr>
              <p:nvPr/>
            </p:nvSpPr>
            <p:spPr bwMode="auto">
              <a:xfrm>
                <a:off x="976" y="3016"/>
                <a:ext cx="384" cy="384"/>
              </a:xfrm>
              <a:custGeom>
                <a:avLst/>
                <a:gdLst>
                  <a:gd name="T0" fmla="*/ 0 w 384"/>
                  <a:gd name="T1" fmla="*/ 0 h 336"/>
                  <a:gd name="T2" fmla="*/ 0 w 384"/>
                  <a:gd name="T3" fmla="*/ 656 h 336"/>
                  <a:gd name="T4" fmla="*/ 384 w 384"/>
                  <a:gd name="T5" fmla="*/ 65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0" y="336"/>
                    </a:lnTo>
                    <a:lnTo>
                      <a:pt x="384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2" name="Freeform 22"/>
              <p:cNvSpPr>
                <a:spLocks/>
              </p:cNvSpPr>
              <p:nvPr/>
            </p:nvSpPr>
            <p:spPr bwMode="auto">
              <a:xfrm>
                <a:off x="1600" y="3112"/>
                <a:ext cx="288" cy="288"/>
              </a:xfrm>
              <a:custGeom>
                <a:avLst/>
                <a:gdLst>
                  <a:gd name="T0" fmla="*/ 0 w 336"/>
                  <a:gd name="T1" fmla="*/ 156 h 336"/>
                  <a:gd name="T2" fmla="*/ 156 w 336"/>
                  <a:gd name="T3" fmla="*/ 156 h 336"/>
                  <a:gd name="T4" fmla="*/ 156 w 336"/>
                  <a:gd name="T5" fmla="*/ 0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6" h="336">
                    <a:moveTo>
                      <a:pt x="0" y="336"/>
                    </a:moveTo>
                    <a:lnTo>
                      <a:pt x="336" y="336"/>
                    </a:lnTo>
                    <a:lnTo>
                      <a:pt x="33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3" name="Oval 23"/>
              <p:cNvSpPr>
                <a:spLocks noChangeArrowheads="1"/>
              </p:cNvSpPr>
              <p:nvPr/>
            </p:nvSpPr>
            <p:spPr bwMode="auto">
              <a:xfrm>
                <a:off x="953" y="3376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4" name="Oval 24"/>
              <p:cNvSpPr>
                <a:spLocks noChangeArrowheads="1"/>
              </p:cNvSpPr>
              <p:nvPr/>
            </p:nvSpPr>
            <p:spPr bwMode="auto">
              <a:xfrm>
                <a:off x="953" y="2608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5" name="Oval 25"/>
              <p:cNvSpPr>
                <a:spLocks noChangeArrowheads="1"/>
              </p:cNvSpPr>
              <p:nvPr/>
            </p:nvSpPr>
            <p:spPr bwMode="auto">
              <a:xfrm>
                <a:off x="1864" y="3376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6" name="Oval 26"/>
              <p:cNvSpPr>
                <a:spLocks noChangeArrowheads="1"/>
              </p:cNvSpPr>
              <p:nvPr/>
            </p:nvSpPr>
            <p:spPr bwMode="auto">
              <a:xfrm>
                <a:off x="1864" y="2608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7" name="Text Box 27"/>
              <p:cNvSpPr txBox="1">
                <a:spLocks noChangeArrowheads="1"/>
              </p:cNvSpPr>
              <p:nvPr/>
            </p:nvSpPr>
            <p:spPr bwMode="auto">
              <a:xfrm>
                <a:off x="696" y="2396"/>
                <a:ext cx="3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6348" name="Text Box 28"/>
              <p:cNvSpPr txBox="1">
                <a:spLocks noChangeArrowheads="1"/>
              </p:cNvSpPr>
              <p:nvPr/>
            </p:nvSpPr>
            <p:spPr bwMode="auto">
              <a:xfrm>
                <a:off x="1904" y="242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56349" name="Text Box 29"/>
              <p:cNvSpPr txBox="1">
                <a:spLocks noChangeArrowheads="1"/>
              </p:cNvSpPr>
              <p:nvPr/>
            </p:nvSpPr>
            <p:spPr bwMode="auto">
              <a:xfrm>
                <a:off x="1784" y="3343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  <p:sp>
            <p:nvSpPr>
              <p:cNvPr id="56350" name="Text Box 30"/>
              <p:cNvSpPr txBox="1">
                <a:spLocks noChangeArrowheads="1"/>
              </p:cNvSpPr>
              <p:nvPr/>
            </p:nvSpPr>
            <p:spPr bwMode="auto">
              <a:xfrm>
                <a:off x="688" y="335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</p:txBody>
          </p:sp>
        </p:grp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  <p:bldP spid="111620" grpId="0"/>
      <p:bldP spid="111621" grpId="0"/>
      <p:bldP spid="111623" grpId="0"/>
      <p:bldP spid="11162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11375</TotalTime>
  <Words>1354</Words>
  <Application>Microsoft Office PowerPoint</Application>
  <PresentationFormat>全屏显示(4:3)</PresentationFormat>
  <Paragraphs>280</Paragraphs>
  <Slides>19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73</cp:revision>
  <dcterms:created xsi:type="dcterms:W3CDTF">2016-02-17T04:34:19Z</dcterms:created>
  <dcterms:modified xsi:type="dcterms:W3CDTF">2019-09-14T02:31:44Z</dcterms:modified>
</cp:coreProperties>
</file>